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14.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9.jpg" ContentType="image/jpeg"/>
  <Override PartName="/ppt/media/image22.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0" r:id="rId4"/>
  </p:sldMasterIdLst>
  <p:notesMasterIdLst>
    <p:notesMasterId r:id="rId56"/>
  </p:notesMasterIdLst>
  <p:sldIdLst>
    <p:sldId id="257" r:id="rId5"/>
    <p:sldId id="468" r:id="rId6"/>
    <p:sldId id="469" r:id="rId7"/>
    <p:sldId id="256" r:id="rId8"/>
    <p:sldId id="386" r:id="rId9"/>
    <p:sldId id="416" r:id="rId10"/>
    <p:sldId id="418" r:id="rId11"/>
    <p:sldId id="419" r:id="rId12"/>
    <p:sldId id="394" r:id="rId13"/>
    <p:sldId id="408" r:id="rId14"/>
    <p:sldId id="411" r:id="rId15"/>
    <p:sldId id="412" r:id="rId16"/>
    <p:sldId id="380" r:id="rId17"/>
    <p:sldId id="302" r:id="rId18"/>
    <p:sldId id="470" r:id="rId19"/>
    <p:sldId id="472" r:id="rId20"/>
    <p:sldId id="473"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474" r:id="rId35"/>
    <p:sldId id="272" r:id="rId36"/>
    <p:sldId id="471" r:id="rId37"/>
    <p:sldId id="475" r:id="rId38"/>
    <p:sldId id="476" r:id="rId39"/>
    <p:sldId id="477" r:id="rId40"/>
    <p:sldId id="478" r:id="rId41"/>
    <p:sldId id="479" r:id="rId42"/>
    <p:sldId id="480" r:id="rId43"/>
    <p:sldId id="481" r:id="rId44"/>
    <p:sldId id="482" r:id="rId45"/>
    <p:sldId id="483" r:id="rId46"/>
    <p:sldId id="484" r:id="rId47"/>
    <p:sldId id="485" r:id="rId48"/>
    <p:sldId id="486" r:id="rId49"/>
    <p:sldId id="487" r:id="rId50"/>
    <p:sldId id="488" r:id="rId51"/>
    <p:sldId id="489" r:id="rId52"/>
    <p:sldId id="490" r:id="rId53"/>
    <p:sldId id="491" r:id="rId54"/>
    <p:sldId id="271" r:id="rId5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image" Target="../media/image18.jpeg"/><Relationship Id="rId5" Type="http://schemas.openxmlformats.org/officeDocument/2006/relationships/image" Target="../media/image22.jp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image" Target="../media/image18.jpeg"/><Relationship Id="rId5" Type="http://schemas.openxmlformats.org/officeDocument/2006/relationships/image" Target="../media/image22.jp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10848-F2FA-40F3-9764-7D2232954F33}" type="doc">
      <dgm:prSet loTypeId="urn:microsoft.com/office/officeart/2005/8/layout/pList2" loCatId="list" qsTypeId="urn:microsoft.com/office/officeart/2005/8/quickstyle/simple1" qsCatId="simple" csTypeId="urn:microsoft.com/office/officeart/2005/8/colors/colorful3" csCatId="colorful" phldr="1"/>
      <dgm:spPr/>
    </dgm:pt>
    <dgm:pt modelId="{E472AEE3-65E5-4A39-AE8F-5FB8789ED2EB}">
      <dgm:prSet phldrT="[Text]"/>
      <dgm:spPr/>
      <dgm:t>
        <a:bodyPr/>
        <a:lstStyle/>
        <a:p>
          <a:r>
            <a:rPr lang="en-US" dirty="0"/>
            <a:t>Medieval History</a:t>
          </a:r>
        </a:p>
      </dgm:t>
    </dgm:pt>
    <dgm:pt modelId="{384FABA1-F8D5-4D85-A4B8-207C8E86D074}" type="parTrans" cxnId="{A2DD4F46-AAD9-4DE0-A03F-E55F87A04573}">
      <dgm:prSet/>
      <dgm:spPr/>
      <dgm:t>
        <a:bodyPr/>
        <a:lstStyle/>
        <a:p>
          <a:endParaRPr lang="en-US"/>
        </a:p>
      </dgm:t>
    </dgm:pt>
    <dgm:pt modelId="{644F59D4-1126-4F59-84F5-EED0F0789BB6}" type="sibTrans" cxnId="{A2DD4F46-AAD9-4DE0-A03F-E55F87A04573}">
      <dgm:prSet/>
      <dgm:spPr/>
      <dgm:t>
        <a:bodyPr/>
        <a:lstStyle/>
        <a:p>
          <a:endParaRPr lang="en-US"/>
        </a:p>
      </dgm:t>
    </dgm:pt>
    <dgm:pt modelId="{E3891C81-9305-49DE-86CD-E6730A86E7F4}">
      <dgm:prSet phldrT="[Text]"/>
      <dgm:spPr/>
      <dgm:t>
        <a:bodyPr/>
        <a:lstStyle/>
        <a:p>
          <a:r>
            <a:rPr lang="en-US" dirty="0"/>
            <a:t>Global Studies</a:t>
          </a:r>
        </a:p>
      </dgm:t>
    </dgm:pt>
    <dgm:pt modelId="{94FF8FDC-5A31-482C-A1FB-A8E26A86C1FC}" type="parTrans" cxnId="{6604278F-6E72-4B50-94EB-09513D0A983B}">
      <dgm:prSet/>
      <dgm:spPr/>
      <dgm:t>
        <a:bodyPr/>
        <a:lstStyle/>
        <a:p>
          <a:endParaRPr lang="en-US"/>
        </a:p>
      </dgm:t>
    </dgm:pt>
    <dgm:pt modelId="{DB89FF5F-8CBD-4FE0-9374-85DA26134FEC}" type="sibTrans" cxnId="{6604278F-6E72-4B50-94EB-09513D0A983B}">
      <dgm:prSet/>
      <dgm:spPr/>
      <dgm:t>
        <a:bodyPr/>
        <a:lstStyle/>
        <a:p>
          <a:endParaRPr lang="en-US"/>
        </a:p>
      </dgm:t>
    </dgm:pt>
    <dgm:pt modelId="{12035B06-59D2-4D3A-A7E1-6AF12D6DD5EB}">
      <dgm:prSet phldrT="[Text]"/>
      <dgm:spPr/>
      <dgm:t>
        <a:bodyPr/>
        <a:lstStyle/>
        <a:p>
          <a:r>
            <a:rPr lang="en-US" dirty="0"/>
            <a:t>Clinical Psychology</a:t>
          </a:r>
        </a:p>
      </dgm:t>
    </dgm:pt>
    <dgm:pt modelId="{24338C99-ADA5-40AC-95CC-8928419D0FBD}" type="parTrans" cxnId="{8E1B9EB7-07C0-4AE8-9053-7313D6682DC6}">
      <dgm:prSet/>
      <dgm:spPr/>
      <dgm:t>
        <a:bodyPr/>
        <a:lstStyle/>
        <a:p>
          <a:endParaRPr lang="en-US"/>
        </a:p>
      </dgm:t>
    </dgm:pt>
    <dgm:pt modelId="{95C0D2BA-E78E-4DF5-863D-CF28582F0715}" type="sibTrans" cxnId="{8E1B9EB7-07C0-4AE8-9053-7313D6682DC6}">
      <dgm:prSet/>
      <dgm:spPr/>
      <dgm:t>
        <a:bodyPr/>
        <a:lstStyle/>
        <a:p>
          <a:endParaRPr lang="en-US"/>
        </a:p>
      </dgm:t>
    </dgm:pt>
    <dgm:pt modelId="{A500FAF4-2D22-4FA1-A7A2-7AE3F1E2A45A}">
      <dgm:prSet/>
      <dgm:spPr/>
      <dgm:t>
        <a:bodyPr/>
        <a:lstStyle/>
        <a:p>
          <a:r>
            <a:rPr lang="en-US" dirty="0"/>
            <a:t>Criminology</a:t>
          </a:r>
        </a:p>
      </dgm:t>
    </dgm:pt>
    <dgm:pt modelId="{03B86DD1-C7B6-4C62-A5EE-A341D209B2CB}" type="parTrans" cxnId="{6521D63D-F8C7-4C40-9319-0D056F65D1AB}">
      <dgm:prSet/>
      <dgm:spPr/>
      <dgm:t>
        <a:bodyPr/>
        <a:lstStyle/>
        <a:p>
          <a:endParaRPr lang="en-US"/>
        </a:p>
      </dgm:t>
    </dgm:pt>
    <dgm:pt modelId="{B85E5E06-FCB3-41FC-B082-2D6B2B35DADF}" type="sibTrans" cxnId="{6521D63D-F8C7-4C40-9319-0D056F65D1AB}">
      <dgm:prSet/>
      <dgm:spPr/>
      <dgm:t>
        <a:bodyPr/>
        <a:lstStyle/>
        <a:p>
          <a:endParaRPr lang="en-US"/>
        </a:p>
      </dgm:t>
    </dgm:pt>
    <dgm:pt modelId="{176DEAA6-0F74-4DA9-9B6F-0960D3495155}">
      <dgm:prSet/>
      <dgm:spPr/>
      <dgm:t>
        <a:bodyPr/>
        <a:lstStyle/>
        <a:p>
          <a:r>
            <a:rPr lang="en-US" dirty="0"/>
            <a:t>Business models &amp; Innovation</a:t>
          </a:r>
        </a:p>
      </dgm:t>
    </dgm:pt>
    <dgm:pt modelId="{F8AEC490-3CA5-4334-8BBA-5D7AFF75BE2A}" type="parTrans" cxnId="{D80329C0-9DC8-4A48-8794-42759EEEFE6D}">
      <dgm:prSet/>
      <dgm:spPr/>
      <dgm:t>
        <a:bodyPr/>
        <a:lstStyle/>
        <a:p>
          <a:endParaRPr lang="en-US"/>
        </a:p>
      </dgm:t>
    </dgm:pt>
    <dgm:pt modelId="{8CA180D5-0823-4301-B58C-B718D519FCF4}" type="sibTrans" cxnId="{D80329C0-9DC8-4A48-8794-42759EEEFE6D}">
      <dgm:prSet/>
      <dgm:spPr/>
      <dgm:t>
        <a:bodyPr/>
        <a:lstStyle/>
        <a:p>
          <a:endParaRPr lang="en-US"/>
        </a:p>
      </dgm:t>
    </dgm:pt>
    <dgm:pt modelId="{C62216F5-7904-4643-B232-BEC9304DB5E1}" type="pres">
      <dgm:prSet presAssocID="{8A810848-F2FA-40F3-9764-7D2232954F33}" presName="Name0" presStyleCnt="0">
        <dgm:presLayoutVars>
          <dgm:dir/>
          <dgm:resizeHandles val="exact"/>
        </dgm:presLayoutVars>
      </dgm:prSet>
      <dgm:spPr/>
    </dgm:pt>
    <dgm:pt modelId="{7134A1D1-D2B7-4A67-B789-139B557AB07C}" type="pres">
      <dgm:prSet presAssocID="{8A810848-F2FA-40F3-9764-7D2232954F33}" presName="bkgdShp" presStyleLbl="alignAccFollowNode1" presStyleIdx="0" presStyleCnt="1"/>
      <dgm:spPr/>
    </dgm:pt>
    <dgm:pt modelId="{970A3D29-934C-4CFE-A13A-CD556632655E}" type="pres">
      <dgm:prSet presAssocID="{8A810848-F2FA-40F3-9764-7D2232954F33}" presName="linComp" presStyleCnt="0"/>
      <dgm:spPr/>
    </dgm:pt>
    <dgm:pt modelId="{F6F9ECDB-4E3A-4FBB-B4F8-625F3F3B542D}" type="pres">
      <dgm:prSet presAssocID="{E472AEE3-65E5-4A39-AE8F-5FB8789ED2EB}" presName="compNode" presStyleCnt="0"/>
      <dgm:spPr/>
    </dgm:pt>
    <dgm:pt modelId="{2E2E3142-69AD-441B-A4DD-7275EBCC1359}" type="pres">
      <dgm:prSet presAssocID="{E472AEE3-65E5-4A39-AE8F-5FB8789ED2EB}" presName="node" presStyleLbl="node1" presStyleIdx="0" presStyleCnt="5">
        <dgm:presLayoutVars>
          <dgm:bulletEnabled val="1"/>
        </dgm:presLayoutVars>
      </dgm:prSet>
      <dgm:spPr/>
    </dgm:pt>
    <dgm:pt modelId="{B76A788E-8056-462D-AE09-8573E68B4CA1}" type="pres">
      <dgm:prSet presAssocID="{E472AEE3-65E5-4A39-AE8F-5FB8789ED2EB}" presName="invisiNode" presStyleLbl="node1" presStyleIdx="0" presStyleCnt="5"/>
      <dgm:spPr/>
    </dgm:pt>
    <dgm:pt modelId="{5A5E6C60-8941-4AC0-B095-24493839D49C}" type="pres">
      <dgm:prSet presAssocID="{E472AEE3-65E5-4A39-AE8F-5FB8789ED2EB}"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2000" r="-42000"/>
          </a:stretch>
        </a:blipFill>
      </dgm:spPr>
    </dgm:pt>
    <dgm:pt modelId="{1A9589B1-8A13-4F2D-9A59-413DB3504DB7}" type="pres">
      <dgm:prSet presAssocID="{644F59D4-1126-4F59-84F5-EED0F0789BB6}" presName="sibTrans" presStyleLbl="sibTrans2D1" presStyleIdx="0" presStyleCnt="0"/>
      <dgm:spPr/>
    </dgm:pt>
    <dgm:pt modelId="{9B0FA4E4-9E07-4AB0-943D-AB9122DAFEDF}" type="pres">
      <dgm:prSet presAssocID="{E3891C81-9305-49DE-86CD-E6730A86E7F4}" presName="compNode" presStyleCnt="0"/>
      <dgm:spPr/>
    </dgm:pt>
    <dgm:pt modelId="{8BAD2C77-FEE9-4DAD-853F-F303E7F9364E}" type="pres">
      <dgm:prSet presAssocID="{E3891C81-9305-49DE-86CD-E6730A86E7F4}" presName="node" presStyleLbl="node1" presStyleIdx="1" presStyleCnt="5">
        <dgm:presLayoutVars>
          <dgm:bulletEnabled val="1"/>
        </dgm:presLayoutVars>
      </dgm:prSet>
      <dgm:spPr/>
    </dgm:pt>
    <dgm:pt modelId="{74A5C1AD-DBA4-47AE-93B3-BF7D259B3A64}" type="pres">
      <dgm:prSet presAssocID="{E3891C81-9305-49DE-86CD-E6730A86E7F4}" presName="invisiNode" presStyleLbl="node1" presStyleIdx="1" presStyleCnt="5"/>
      <dgm:spPr/>
    </dgm:pt>
    <dgm:pt modelId="{3F609863-F2A0-4009-9A6F-5A03EF7041ED}" type="pres">
      <dgm:prSet presAssocID="{E3891C81-9305-49DE-86CD-E6730A86E7F4}"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70000" r="-170000"/>
          </a:stretch>
        </a:blipFill>
      </dgm:spPr>
    </dgm:pt>
    <dgm:pt modelId="{101E69B6-AA61-427E-BF0B-0E28BE460804}" type="pres">
      <dgm:prSet presAssocID="{DB89FF5F-8CBD-4FE0-9374-85DA26134FEC}" presName="sibTrans" presStyleLbl="sibTrans2D1" presStyleIdx="0" presStyleCnt="0"/>
      <dgm:spPr/>
    </dgm:pt>
    <dgm:pt modelId="{36500D39-55F3-402C-9A86-B0EE3FD656F7}" type="pres">
      <dgm:prSet presAssocID="{12035B06-59D2-4D3A-A7E1-6AF12D6DD5EB}" presName="compNode" presStyleCnt="0"/>
      <dgm:spPr/>
    </dgm:pt>
    <dgm:pt modelId="{2F0E8B55-2E45-4535-99D5-74E6508C2692}" type="pres">
      <dgm:prSet presAssocID="{12035B06-59D2-4D3A-A7E1-6AF12D6DD5EB}" presName="node" presStyleLbl="node1" presStyleIdx="2" presStyleCnt="5">
        <dgm:presLayoutVars>
          <dgm:bulletEnabled val="1"/>
        </dgm:presLayoutVars>
      </dgm:prSet>
      <dgm:spPr/>
    </dgm:pt>
    <dgm:pt modelId="{2DC66609-8105-467D-A708-7294CE08B39C}" type="pres">
      <dgm:prSet presAssocID="{12035B06-59D2-4D3A-A7E1-6AF12D6DD5EB}" presName="invisiNode" presStyleLbl="node1" presStyleIdx="2" presStyleCnt="5"/>
      <dgm:spPr/>
    </dgm:pt>
    <dgm:pt modelId="{21799E7B-1C76-4256-9927-D334993FB7FE}" type="pres">
      <dgm:prSet presAssocID="{12035B06-59D2-4D3A-A7E1-6AF12D6DD5EB}"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pt>
    <dgm:pt modelId="{6E08ABB1-371B-4730-8E50-2F11D50E0F3E}" type="pres">
      <dgm:prSet presAssocID="{95C0D2BA-E78E-4DF5-863D-CF28582F0715}" presName="sibTrans" presStyleLbl="sibTrans2D1" presStyleIdx="0" presStyleCnt="0"/>
      <dgm:spPr/>
    </dgm:pt>
    <dgm:pt modelId="{670344B5-716C-47A6-87E3-B64037CB5D0E}" type="pres">
      <dgm:prSet presAssocID="{A500FAF4-2D22-4FA1-A7A2-7AE3F1E2A45A}" presName="compNode" presStyleCnt="0"/>
      <dgm:spPr/>
    </dgm:pt>
    <dgm:pt modelId="{05C49DCA-64A0-477A-ACD1-6FE3CB354BA0}" type="pres">
      <dgm:prSet presAssocID="{A500FAF4-2D22-4FA1-A7A2-7AE3F1E2A45A}" presName="node" presStyleLbl="node1" presStyleIdx="3" presStyleCnt="5">
        <dgm:presLayoutVars>
          <dgm:bulletEnabled val="1"/>
        </dgm:presLayoutVars>
      </dgm:prSet>
      <dgm:spPr/>
    </dgm:pt>
    <dgm:pt modelId="{68BBFF4F-13D0-4700-979C-535C968FC9DF}" type="pres">
      <dgm:prSet presAssocID="{A500FAF4-2D22-4FA1-A7A2-7AE3F1E2A45A}" presName="invisiNode" presStyleLbl="node1" presStyleIdx="3" presStyleCnt="5"/>
      <dgm:spPr/>
    </dgm:pt>
    <dgm:pt modelId="{2DDADAD6-A940-469F-B647-F977401F5329}" type="pres">
      <dgm:prSet presAssocID="{A500FAF4-2D22-4FA1-A7A2-7AE3F1E2A45A}"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0" r="-10000"/>
          </a:stretch>
        </a:blipFill>
      </dgm:spPr>
    </dgm:pt>
    <dgm:pt modelId="{AFF516CD-4727-48A5-BAA2-4678327501B7}" type="pres">
      <dgm:prSet presAssocID="{B85E5E06-FCB3-41FC-B082-2D6B2B35DADF}" presName="sibTrans" presStyleLbl="sibTrans2D1" presStyleIdx="0" presStyleCnt="0"/>
      <dgm:spPr/>
    </dgm:pt>
    <dgm:pt modelId="{3131A477-7B3E-4E5A-A3F2-D1370A2827BF}" type="pres">
      <dgm:prSet presAssocID="{176DEAA6-0F74-4DA9-9B6F-0960D3495155}" presName="compNode" presStyleCnt="0"/>
      <dgm:spPr/>
    </dgm:pt>
    <dgm:pt modelId="{288200FB-836C-40A7-9270-AE3BAE202648}" type="pres">
      <dgm:prSet presAssocID="{176DEAA6-0F74-4DA9-9B6F-0960D3495155}" presName="node" presStyleLbl="node1" presStyleIdx="4" presStyleCnt="5">
        <dgm:presLayoutVars>
          <dgm:bulletEnabled val="1"/>
        </dgm:presLayoutVars>
      </dgm:prSet>
      <dgm:spPr/>
    </dgm:pt>
    <dgm:pt modelId="{46205107-7CC5-4501-8CBB-D843C13D5514}" type="pres">
      <dgm:prSet presAssocID="{176DEAA6-0F74-4DA9-9B6F-0960D3495155}" presName="invisiNode" presStyleLbl="node1" presStyleIdx="4" presStyleCnt="5"/>
      <dgm:spPr/>
    </dgm:pt>
    <dgm:pt modelId="{E5D37B06-F581-4397-BBAA-40DF3C786C7D}" type="pres">
      <dgm:prSet presAssocID="{176DEAA6-0F74-4DA9-9B6F-0960D3495155}"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84000" r="-84000"/>
          </a:stretch>
        </a:blipFill>
      </dgm:spPr>
    </dgm:pt>
  </dgm:ptLst>
  <dgm:cxnLst>
    <dgm:cxn modelId="{3F42390A-D387-4A65-8EDD-93A12D2D95F7}" type="presOf" srcId="{A500FAF4-2D22-4FA1-A7A2-7AE3F1E2A45A}" destId="{05C49DCA-64A0-477A-ACD1-6FE3CB354BA0}" srcOrd="0" destOrd="0" presId="urn:microsoft.com/office/officeart/2005/8/layout/pList2"/>
    <dgm:cxn modelId="{3DE02B19-AC19-45AA-8CD3-C33FA84ED295}" type="presOf" srcId="{E3891C81-9305-49DE-86CD-E6730A86E7F4}" destId="{8BAD2C77-FEE9-4DAD-853F-F303E7F9364E}" srcOrd="0" destOrd="0" presId="urn:microsoft.com/office/officeart/2005/8/layout/pList2"/>
    <dgm:cxn modelId="{B8C15A2C-C864-4684-BC9E-6452052118FC}" type="presOf" srcId="{12035B06-59D2-4D3A-A7E1-6AF12D6DD5EB}" destId="{2F0E8B55-2E45-4535-99D5-74E6508C2692}" srcOrd="0" destOrd="0" presId="urn:microsoft.com/office/officeart/2005/8/layout/pList2"/>
    <dgm:cxn modelId="{6521D63D-F8C7-4C40-9319-0D056F65D1AB}" srcId="{8A810848-F2FA-40F3-9764-7D2232954F33}" destId="{A500FAF4-2D22-4FA1-A7A2-7AE3F1E2A45A}" srcOrd="3" destOrd="0" parTransId="{03B86DD1-C7B6-4C62-A5EE-A341D209B2CB}" sibTransId="{B85E5E06-FCB3-41FC-B082-2D6B2B35DADF}"/>
    <dgm:cxn modelId="{B7385364-6E47-4869-BAAD-A85D57B0D7F4}" type="presOf" srcId="{8A810848-F2FA-40F3-9764-7D2232954F33}" destId="{C62216F5-7904-4643-B232-BEC9304DB5E1}" srcOrd="0" destOrd="0" presId="urn:microsoft.com/office/officeart/2005/8/layout/pList2"/>
    <dgm:cxn modelId="{A2DD4F46-AAD9-4DE0-A03F-E55F87A04573}" srcId="{8A810848-F2FA-40F3-9764-7D2232954F33}" destId="{E472AEE3-65E5-4A39-AE8F-5FB8789ED2EB}" srcOrd="0" destOrd="0" parTransId="{384FABA1-F8D5-4D85-A4B8-207C8E86D074}" sibTransId="{644F59D4-1126-4F59-84F5-EED0F0789BB6}"/>
    <dgm:cxn modelId="{7F8AAC68-8767-4C58-9CEE-6E95709A14A2}" type="presOf" srcId="{B85E5E06-FCB3-41FC-B082-2D6B2B35DADF}" destId="{AFF516CD-4727-48A5-BAA2-4678327501B7}" srcOrd="0" destOrd="0" presId="urn:microsoft.com/office/officeart/2005/8/layout/pList2"/>
    <dgm:cxn modelId="{68E1446F-BED5-487E-B1C5-8F3A89B7095D}" type="presOf" srcId="{DB89FF5F-8CBD-4FE0-9374-85DA26134FEC}" destId="{101E69B6-AA61-427E-BF0B-0E28BE460804}" srcOrd="0" destOrd="0" presId="urn:microsoft.com/office/officeart/2005/8/layout/pList2"/>
    <dgm:cxn modelId="{8FE39678-FE3C-46B7-B9AD-D779E1ECD902}" type="presOf" srcId="{176DEAA6-0F74-4DA9-9B6F-0960D3495155}" destId="{288200FB-836C-40A7-9270-AE3BAE202648}" srcOrd="0" destOrd="0" presId="urn:microsoft.com/office/officeart/2005/8/layout/pList2"/>
    <dgm:cxn modelId="{D5213484-55E0-4528-B3FC-0BEC9C8FECA9}" type="presOf" srcId="{95C0D2BA-E78E-4DF5-863D-CF28582F0715}" destId="{6E08ABB1-371B-4730-8E50-2F11D50E0F3E}" srcOrd="0" destOrd="0" presId="urn:microsoft.com/office/officeart/2005/8/layout/pList2"/>
    <dgm:cxn modelId="{6604278F-6E72-4B50-94EB-09513D0A983B}" srcId="{8A810848-F2FA-40F3-9764-7D2232954F33}" destId="{E3891C81-9305-49DE-86CD-E6730A86E7F4}" srcOrd="1" destOrd="0" parTransId="{94FF8FDC-5A31-482C-A1FB-A8E26A86C1FC}" sibTransId="{DB89FF5F-8CBD-4FE0-9374-85DA26134FEC}"/>
    <dgm:cxn modelId="{DF7C6FA2-FE1C-4630-8740-AF3AFF3415DF}" type="presOf" srcId="{E472AEE3-65E5-4A39-AE8F-5FB8789ED2EB}" destId="{2E2E3142-69AD-441B-A4DD-7275EBCC1359}" srcOrd="0" destOrd="0" presId="urn:microsoft.com/office/officeart/2005/8/layout/pList2"/>
    <dgm:cxn modelId="{8E1B9EB7-07C0-4AE8-9053-7313D6682DC6}" srcId="{8A810848-F2FA-40F3-9764-7D2232954F33}" destId="{12035B06-59D2-4D3A-A7E1-6AF12D6DD5EB}" srcOrd="2" destOrd="0" parTransId="{24338C99-ADA5-40AC-95CC-8928419D0FBD}" sibTransId="{95C0D2BA-E78E-4DF5-863D-CF28582F0715}"/>
    <dgm:cxn modelId="{D80329C0-9DC8-4A48-8794-42759EEEFE6D}" srcId="{8A810848-F2FA-40F3-9764-7D2232954F33}" destId="{176DEAA6-0F74-4DA9-9B6F-0960D3495155}" srcOrd="4" destOrd="0" parTransId="{F8AEC490-3CA5-4334-8BBA-5D7AFF75BE2A}" sibTransId="{8CA180D5-0823-4301-B58C-B718D519FCF4}"/>
    <dgm:cxn modelId="{775A94EF-3BC2-4422-AD8A-61FDCAA41E4E}" type="presOf" srcId="{644F59D4-1126-4F59-84F5-EED0F0789BB6}" destId="{1A9589B1-8A13-4F2D-9A59-413DB3504DB7}" srcOrd="0" destOrd="0" presId="urn:microsoft.com/office/officeart/2005/8/layout/pList2"/>
    <dgm:cxn modelId="{F68DD15A-C34A-4B7B-8B30-6CBD53A532BC}" type="presParOf" srcId="{C62216F5-7904-4643-B232-BEC9304DB5E1}" destId="{7134A1D1-D2B7-4A67-B789-139B557AB07C}" srcOrd="0" destOrd="0" presId="urn:microsoft.com/office/officeart/2005/8/layout/pList2"/>
    <dgm:cxn modelId="{752ECA0F-42F9-48DD-847A-9E9B84E5DD81}" type="presParOf" srcId="{C62216F5-7904-4643-B232-BEC9304DB5E1}" destId="{970A3D29-934C-4CFE-A13A-CD556632655E}" srcOrd="1" destOrd="0" presId="urn:microsoft.com/office/officeart/2005/8/layout/pList2"/>
    <dgm:cxn modelId="{C9EF9043-B7C5-4052-8A4C-69BFEB2A87B5}" type="presParOf" srcId="{970A3D29-934C-4CFE-A13A-CD556632655E}" destId="{F6F9ECDB-4E3A-4FBB-B4F8-625F3F3B542D}" srcOrd="0" destOrd="0" presId="urn:microsoft.com/office/officeart/2005/8/layout/pList2"/>
    <dgm:cxn modelId="{B31DF865-0EDD-491F-9EE4-5040A9C1674E}" type="presParOf" srcId="{F6F9ECDB-4E3A-4FBB-B4F8-625F3F3B542D}" destId="{2E2E3142-69AD-441B-A4DD-7275EBCC1359}" srcOrd="0" destOrd="0" presId="urn:microsoft.com/office/officeart/2005/8/layout/pList2"/>
    <dgm:cxn modelId="{B47BC7F2-2252-44A5-9597-0397B352FE0E}" type="presParOf" srcId="{F6F9ECDB-4E3A-4FBB-B4F8-625F3F3B542D}" destId="{B76A788E-8056-462D-AE09-8573E68B4CA1}" srcOrd="1" destOrd="0" presId="urn:microsoft.com/office/officeart/2005/8/layout/pList2"/>
    <dgm:cxn modelId="{3F9BA823-EDAD-456F-9C27-DAD7C6DA0007}" type="presParOf" srcId="{F6F9ECDB-4E3A-4FBB-B4F8-625F3F3B542D}" destId="{5A5E6C60-8941-4AC0-B095-24493839D49C}" srcOrd="2" destOrd="0" presId="urn:microsoft.com/office/officeart/2005/8/layout/pList2"/>
    <dgm:cxn modelId="{375ECB10-2C01-4942-96AF-678B36281D1B}" type="presParOf" srcId="{970A3D29-934C-4CFE-A13A-CD556632655E}" destId="{1A9589B1-8A13-4F2D-9A59-413DB3504DB7}" srcOrd="1" destOrd="0" presId="urn:microsoft.com/office/officeart/2005/8/layout/pList2"/>
    <dgm:cxn modelId="{C08BCE63-0092-4999-A26E-23757D8C07A1}" type="presParOf" srcId="{970A3D29-934C-4CFE-A13A-CD556632655E}" destId="{9B0FA4E4-9E07-4AB0-943D-AB9122DAFEDF}" srcOrd="2" destOrd="0" presId="urn:microsoft.com/office/officeart/2005/8/layout/pList2"/>
    <dgm:cxn modelId="{6630D925-F183-41CB-98DE-631EF3105B60}" type="presParOf" srcId="{9B0FA4E4-9E07-4AB0-943D-AB9122DAFEDF}" destId="{8BAD2C77-FEE9-4DAD-853F-F303E7F9364E}" srcOrd="0" destOrd="0" presId="urn:microsoft.com/office/officeart/2005/8/layout/pList2"/>
    <dgm:cxn modelId="{15242FC4-74BC-49E9-95AB-AF297619DE13}" type="presParOf" srcId="{9B0FA4E4-9E07-4AB0-943D-AB9122DAFEDF}" destId="{74A5C1AD-DBA4-47AE-93B3-BF7D259B3A64}" srcOrd="1" destOrd="0" presId="urn:microsoft.com/office/officeart/2005/8/layout/pList2"/>
    <dgm:cxn modelId="{B062C956-B557-4389-A98F-26507EA34428}" type="presParOf" srcId="{9B0FA4E4-9E07-4AB0-943D-AB9122DAFEDF}" destId="{3F609863-F2A0-4009-9A6F-5A03EF7041ED}" srcOrd="2" destOrd="0" presId="urn:microsoft.com/office/officeart/2005/8/layout/pList2"/>
    <dgm:cxn modelId="{68AEEB6A-3E0C-4728-A708-3B8FB7366B2E}" type="presParOf" srcId="{970A3D29-934C-4CFE-A13A-CD556632655E}" destId="{101E69B6-AA61-427E-BF0B-0E28BE460804}" srcOrd="3" destOrd="0" presId="urn:microsoft.com/office/officeart/2005/8/layout/pList2"/>
    <dgm:cxn modelId="{024C0947-8B95-45EC-9B32-2629492F4917}" type="presParOf" srcId="{970A3D29-934C-4CFE-A13A-CD556632655E}" destId="{36500D39-55F3-402C-9A86-B0EE3FD656F7}" srcOrd="4" destOrd="0" presId="urn:microsoft.com/office/officeart/2005/8/layout/pList2"/>
    <dgm:cxn modelId="{D94035B5-8A2E-48B6-82C6-2578E4A18507}" type="presParOf" srcId="{36500D39-55F3-402C-9A86-B0EE3FD656F7}" destId="{2F0E8B55-2E45-4535-99D5-74E6508C2692}" srcOrd="0" destOrd="0" presId="urn:microsoft.com/office/officeart/2005/8/layout/pList2"/>
    <dgm:cxn modelId="{F7817374-50B8-4DD8-9897-7A81C34B6B4E}" type="presParOf" srcId="{36500D39-55F3-402C-9A86-B0EE3FD656F7}" destId="{2DC66609-8105-467D-A708-7294CE08B39C}" srcOrd="1" destOrd="0" presId="urn:microsoft.com/office/officeart/2005/8/layout/pList2"/>
    <dgm:cxn modelId="{E7B27B1E-D3AD-427E-9951-ED985D2CB54F}" type="presParOf" srcId="{36500D39-55F3-402C-9A86-B0EE3FD656F7}" destId="{21799E7B-1C76-4256-9927-D334993FB7FE}" srcOrd="2" destOrd="0" presId="urn:microsoft.com/office/officeart/2005/8/layout/pList2"/>
    <dgm:cxn modelId="{40AFB658-2115-42DA-A000-6ED690F69AF6}" type="presParOf" srcId="{970A3D29-934C-4CFE-A13A-CD556632655E}" destId="{6E08ABB1-371B-4730-8E50-2F11D50E0F3E}" srcOrd="5" destOrd="0" presId="urn:microsoft.com/office/officeart/2005/8/layout/pList2"/>
    <dgm:cxn modelId="{E410C641-BE9F-4838-8788-6E5036EDF633}" type="presParOf" srcId="{970A3D29-934C-4CFE-A13A-CD556632655E}" destId="{670344B5-716C-47A6-87E3-B64037CB5D0E}" srcOrd="6" destOrd="0" presId="urn:microsoft.com/office/officeart/2005/8/layout/pList2"/>
    <dgm:cxn modelId="{674FBDEA-EFCA-476C-9AC4-D0D22F865086}" type="presParOf" srcId="{670344B5-716C-47A6-87E3-B64037CB5D0E}" destId="{05C49DCA-64A0-477A-ACD1-6FE3CB354BA0}" srcOrd="0" destOrd="0" presId="urn:microsoft.com/office/officeart/2005/8/layout/pList2"/>
    <dgm:cxn modelId="{6A13E906-B664-4521-A2DC-02B9D32B6D64}" type="presParOf" srcId="{670344B5-716C-47A6-87E3-B64037CB5D0E}" destId="{68BBFF4F-13D0-4700-979C-535C968FC9DF}" srcOrd="1" destOrd="0" presId="urn:microsoft.com/office/officeart/2005/8/layout/pList2"/>
    <dgm:cxn modelId="{46EF7A5D-A4CF-475E-8F8E-163FDF717528}" type="presParOf" srcId="{670344B5-716C-47A6-87E3-B64037CB5D0E}" destId="{2DDADAD6-A940-469F-B647-F977401F5329}" srcOrd="2" destOrd="0" presId="urn:microsoft.com/office/officeart/2005/8/layout/pList2"/>
    <dgm:cxn modelId="{D2CB9383-C099-4924-B2D2-711433C18914}" type="presParOf" srcId="{970A3D29-934C-4CFE-A13A-CD556632655E}" destId="{AFF516CD-4727-48A5-BAA2-4678327501B7}" srcOrd="7" destOrd="0" presId="urn:microsoft.com/office/officeart/2005/8/layout/pList2"/>
    <dgm:cxn modelId="{03362480-107B-414C-8C1C-B64A4FD006A3}" type="presParOf" srcId="{970A3D29-934C-4CFE-A13A-CD556632655E}" destId="{3131A477-7B3E-4E5A-A3F2-D1370A2827BF}" srcOrd="8" destOrd="0" presId="urn:microsoft.com/office/officeart/2005/8/layout/pList2"/>
    <dgm:cxn modelId="{5BCE068B-6EC6-4E08-94EE-79258603D43F}" type="presParOf" srcId="{3131A477-7B3E-4E5A-A3F2-D1370A2827BF}" destId="{288200FB-836C-40A7-9270-AE3BAE202648}" srcOrd="0" destOrd="0" presId="urn:microsoft.com/office/officeart/2005/8/layout/pList2"/>
    <dgm:cxn modelId="{FBAF6F23-AC5F-4A54-B13C-61255E9D6CA9}" type="presParOf" srcId="{3131A477-7B3E-4E5A-A3F2-D1370A2827BF}" destId="{46205107-7CC5-4501-8CBB-D843C13D5514}" srcOrd="1" destOrd="0" presId="urn:microsoft.com/office/officeart/2005/8/layout/pList2"/>
    <dgm:cxn modelId="{2A961974-A678-4797-87F5-8E30A2B6BDBA}" type="presParOf" srcId="{3131A477-7B3E-4E5A-A3F2-D1370A2827BF}" destId="{E5D37B06-F581-4397-BBAA-40DF3C786C7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4A1D1-D2B7-4A67-B789-139B557AB07C}">
      <dsp:nvSpPr>
        <dsp:cNvPr id="0" name=""/>
        <dsp:cNvSpPr/>
      </dsp:nvSpPr>
      <dsp:spPr>
        <a:xfrm>
          <a:off x="0" y="0"/>
          <a:ext cx="2966963" cy="1224054"/>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5E6C60-8941-4AC0-B095-24493839D49C}">
      <dsp:nvSpPr>
        <dsp:cNvPr id="0" name=""/>
        <dsp:cNvSpPr/>
      </dsp:nvSpPr>
      <dsp:spPr>
        <a:xfrm>
          <a:off x="89962" y="163207"/>
          <a:ext cx="516118" cy="89763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E3142-69AD-441B-A4DD-7275EBCC1359}">
      <dsp:nvSpPr>
        <dsp:cNvPr id="0" name=""/>
        <dsp:cNvSpPr/>
      </dsp:nvSpPr>
      <dsp:spPr>
        <a:xfrm rot="10800000">
          <a:off x="89962" y="1224053"/>
          <a:ext cx="516118" cy="1496066"/>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dirty="0"/>
            <a:t>Medieval History</a:t>
          </a:r>
        </a:p>
      </dsp:txBody>
      <dsp:txXfrm rot="10800000">
        <a:off x="105834" y="1224053"/>
        <a:ext cx="484374" cy="1480194"/>
      </dsp:txXfrm>
    </dsp:sp>
    <dsp:sp modelId="{3F609863-F2A0-4009-9A6F-5A03EF7041ED}">
      <dsp:nvSpPr>
        <dsp:cNvPr id="0" name=""/>
        <dsp:cNvSpPr/>
      </dsp:nvSpPr>
      <dsp:spPr>
        <a:xfrm>
          <a:off x="657692" y="163207"/>
          <a:ext cx="516118" cy="89763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0" r="-17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AD2C77-FEE9-4DAD-853F-F303E7F9364E}">
      <dsp:nvSpPr>
        <dsp:cNvPr id="0" name=""/>
        <dsp:cNvSpPr/>
      </dsp:nvSpPr>
      <dsp:spPr>
        <a:xfrm rot="10800000">
          <a:off x="657692" y="1224053"/>
          <a:ext cx="516118" cy="1496066"/>
        </a:xfrm>
        <a:prstGeom prst="round2SameRect">
          <a:avLst>
            <a:gd name="adj1" fmla="val 10500"/>
            <a:gd name="adj2" fmla="val 0"/>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dirty="0"/>
            <a:t>Global Studies</a:t>
          </a:r>
        </a:p>
      </dsp:txBody>
      <dsp:txXfrm rot="10800000">
        <a:off x="673564" y="1224053"/>
        <a:ext cx="484374" cy="1480194"/>
      </dsp:txXfrm>
    </dsp:sp>
    <dsp:sp modelId="{21799E7B-1C76-4256-9927-D334993FB7FE}">
      <dsp:nvSpPr>
        <dsp:cNvPr id="0" name=""/>
        <dsp:cNvSpPr/>
      </dsp:nvSpPr>
      <dsp:spPr>
        <a:xfrm>
          <a:off x="1225422" y="163207"/>
          <a:ext cx="516118" cy="89763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0E8B55-2E45-4535-99D5-74E6508C2692}">
      <dsp:nvSpPr>
        <dsp:cNvPr id="0" name=""/>
        <dsp:cNvSpPr/>
      </dsp:nvSpPr>
      <dsp:spPr>
        <a:xfrm rot="10800000">
          <a:off x="1225422" y="1224053"/>
          <a:ext cx="516118" cy="1496066"/>
        </a:xfrm>
        <a:prstGeom prst="round2SameRect">
          <a:avLst>
            <a:gd name="adj1" fmla="val 10500"/>
            <a:gd name="adj2" fmla="val 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dirty="0"/>
            <a:t>Clinical Psychology</a:t>
          </a:r>
        </a:p>
      </dsp:txBody>
      <dsp:txXfrm rot="10800000">
        <a:off x="1241294" y="1224053"/>
        <a:ext cx="484374" cy="1480194"/>
      </dsp:txXfrm>
    </dsp:sp>
    <dsp:sp modelId="{2DDADAD6-A940-469F-B647-F977401F5329}">
      <dsp:nvSpPr>
        <dsp:cNvPr id="0" name=""/>
        <dsp:cNvSpPr/>
      </dsp:nvSpPr>
      <dsp:spPr>
        <a:xfrm>
          <a:off x="1793152" y="163207"/>
          <a:ext cx="516118" cy="89763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C49DCA-64A0-477A-ACD1-6FE3CB354BA0}">
      <dsp:nvSpPr>
        <dsp:cNvPr id="0" name=""/>
        <dsp:cNvSpPr/>
      </dsp:nvSpPr>
      <dsp:spPr>
        <a:xfrm rot="10800000">
          <a:off x="1793152" y="1224053"/>
          <a:ext cx="516118" cy="1496066"/>
        </a:xfrm>
        <a:prstGeom prst="round2SameRect">
          <a:avLst>
            <a:gd name="adj1" fmla="val 10500"/>
            <a:gd name="adj2" fmla="val 0"/>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dirty="0"/>
            <a:t>Criminology</a:t>
          </a:r>
        </a:p>
      </dsp:txBody>
      <dsp:txXfrm rot="10800000">
        <a:off x="1809024" y="1224053"/>
        <a:ext cx="484374" cy="1480194"/>
      </dsp:txXfrm>
    </dsp:sp>
    <dsp:sp modelId="{E5D37B06-F581-4397-BBAA-40DF3C786C7D}">
      <dsp:nvSpPr>
        <dsp:cNvPr id="0" name=""/>
        <dsp:cNvSpPr/>
      </dsp:nvSpPr>
      <dsp:spPr>
        <a:xfrm>
          <a:off x="2360882" y="163207"/>
          <a:ext cx="516118" cy="89763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8200FB-836C-40A7-9270-AE3BAE202648}">
      <dsp:nvSpPr>
        <dsp:cNvPr id="0" name=""/>
        <dsp:cNvSpPr/>
      </dsp:nvSpPr>
      <dsp:spPr>
        <a:xfrm rot="10800000">
          <a:off x="2360882" y="1224053"/>
          <a:ext cx="516118" cy="1496066"/>
        </a:xfrm>
        <a:prstGeom prst="round2SameRect">
          <a:avLst>
            <a:gd name="adj1" fmla="val 10500"/>
            <a:gd name="adj2" fmla="val 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dirty="0"/>
            <a:t>Business models &amp; Innovation</a:t>
          </a:r>
        </a:p>
      </dsp:txBody>
      <dsp:txXfrm rot="10800000">
        <a:off x="2376754" y="1224053"/>
        <a:ext cx="484374" cy="148019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19/10/2021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Fostering the ideal conditions for </a:t>
            </a:r>
            <a:r>
              <a:rPr lang="en-US" b="1" dirty="0"/>
              <a:t>setting-up/supporting </a:t>
            </a:r>
            <a:r>
              <a:rPr lang="en-US" dirty="0"/>
              <a:t>interdisciplinary research projects,</a:t>
            </a:r>
            <a:r>
              <a:rPr lang="en-US" baseline="0" dirty="0"/>
              <a:t> creating a climate to create </a:t>
            </a:r>
            <a:r>
              <a:rPr lang="en-US" baseline="0" dirty="0" err="1"/>
              <a:t>interdiciplinarity</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IDC Crime </a:t>
            </a:r>
            <a:r>
              <a:rPr lang="en-GB" sz="1200" kern="1200" dirty="0">
                <a:solidFill>
                  <a:schemeClr val="tx1"/>
                </a:solidFill>
                <a:effectLst/>
                <a:latin typeface="+mn-lt"/>
                <a:ea typeface="+mn-ea"/>
                <a:cs typeface="+mn-cs"/>
              </a:rPr>
              <a:t>deals with the domain of deviance and its (policy) response, as well as in the areas of crime and security</a:t>
            </a:r>
            <a:r>
              <a:rPr lang="en-GB" sz="1200" kern="1200" baseline="0" dirty="0">
                <a:solidFill>
                  <a:schemeClr val="tx1"/>
                </a:solidFill>
                <a:effectLst/>
                <a:latin typeface="+mn-lt"/>
                <a:ea typeface="+mn-ea"/>
                <a:cs typeface="+mn-cs"/>
              </a:rPr>
              <a:t> in a broad sense.</a:t>
            </a:r>
            <a:endParaRPr lang="nl-BE" dirty="0"/>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74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dirty="0">
                <a:solidFill>
                  <a:schemeClr val="tx1"/>
                </a:solidFill>
                <a:effectLst/>
                <a:latin typeface="+mn-lt"/>
                <a:ea typeface="+mn-ea"/>
                <a:cs typeface="+mn-cs"/>
              </a:rPr>
              <a:t>Comprehensive </a:t>
            </a:r>
            <a:r>
              <a:rPr lang="nl-BE" sz="1200" b="0" i="0" kern="1200" dirty="0" err="1">
                <a:solidFill>
                  <a:schemeClr val="tx1"/>
                </a:solidFill>
                <a:effectLst/>
                <a:latin typeface="+mn-lt"/>
                <a:ea typeface="+mn-ea"/>
                <a:cs typeface="+mn-cs"/>
              </a:rPr>
              <a:t>university</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one</a:t>
            </a:r>
            <a:r>
              <a:rPr lang="nl-BE" sz="1200" b="0" i="0" kern="1200" dirty="0">
                <a:solidFill>
                  <a:schemeClr val="tx1"/>
                </a:solidFill>
                <a:effectLst/>
                <a:latin typeface="+mn-lt"/>
                <a:ea typeface="+mn-ea"/>
                <a:cs typeface="+mn-cs"/>
              </a:rPr>
              <a:t> of </a:t>
            </a:r>
            <a:r>
              <a:rPr lang="nl-BE" sz="1200" b="0" i="0" kern="1200" dirty="0" err="1">
                <a:solidFill>
                  <a:schemeClr val="tx1"/>
                </a:solidFill>
                <a:effectLst/>
                <a:latin typeface="+mn-lt"/>
                <a:ea typeface="+mn-ea"/>
                <a:cs typeface="+mn-cs"/>
              </a:rPr>
              <a:t>the</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biggest</a:t>
            </a:r>
            <a:r>
              <a:rPr lang="nl-BE" sz="1200" b="0" i="0" kern="1200" dirty="0">
                <a:solidFill>
                  <a:schemeClr val="tx1"/>
                </a:solidFill>
                <a:effectLst/>
                <a:latin typeface="+mn-lt"/>
                <a:ea typeface="+mn-ea"/>
                <a:cs typeface="+mn-cs"/>
              </a:rPr>
              <a:t> in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Shanghai ranking 2018: 61    &gt; best ranked Belgian University</a:t>
            </a:r>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36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In parallel: New guidelines on research assessment Flemish Academic Bibliographic Database (VABB) New policy plan on societal value creation (IM-pact)</a:t>
            </a:r>
          </a:p>
          <a:p>
            <a:endParaRPr lang="nl-BE" dirty="0"/>
          </a:p>
          <a:p>
            <a:pPr marL="457200" lvl="0" indent="-457200" defTabSz="1300368">
              <a:buFont typeface="Arial" panose="020B0604020202020204" pitchFamily="34" charset="0"/>
              <a:buChar char="•"/>
            </a:pPr>
            <a:r>
              <a:rPr lang="nl-BE" sz="3200" dirty="0" err="1">
                <a:solidFill>
                  <a:prstClr val="black"/>
                </a:solidFill>
                <a:latin typeface="UGent Panno Text Medium" panose="02000606040000040003" pitchFamily="2" charset="0"/>
              </a:rPr>
              <a:t>Selection</a:t>
            </a:r>
            <a:r>
              <a:rPr lang="nl-BE" sz="3200" dirty="0">
                <a:solidFill>
                  <a:prstClr val="black"/>
                </a:solidFill>
                <a:latin typeface="UGent Panno Text Medium" panose="02000606040000040003" pitchFamily="2" charset="0"/>
              </a:rPr>
              <a:t> procedure</a:t>
            </a:r>
          </a:p>
          <a:p>
            <a:pPr marL="1107384" lvl="1" indent="-457200" defTabSz="1300368">
              <a:buFont typeface="Courier New" panose="02070309020205020404" pitchFamily="49" charset="0"/>
              <a:buChar char="o"/>
            </a:pPr>
            <a:r>
              <a:rPr lang="nl-BE" sz="3200" dirty="0">
                <a:solidFill>
                  <a:prstClr val="black"/>
                </a:solidFill>
                <a:latin typeface="UGent Panno Text Medium" panose="02000606040000040003" pitchFamily="2" charset="0"/>
              </a:rPr>
              <a:t>Consortium </a:t>
            </a:r>
            <a:r>
              <a:rPr lang="nl-BE" sz="3200" dirty="0" err="1">
                <a:solidFill>
                  <a:prstClr val="black"/>
                </a:solidFill>
                <a:latin typeface="UGent Panno Text Medium" panose="02000606040000040003" pitchFamily="2" charset="0"/>
              </a:rPr>
              <a:t>proposal</a:t>
            </a:r>
            <a:r>
              <a:rPr lang="nl-BE" sz="3200" dirty="0">
                <a:solidFill>
                  <a:prstClr val="black"/>
                </a:solidFill>
                <a:latin typeface="UGent Panno Text Medium" panose="02000606040000040003" pitchFamily="2" charset="0"/>
              </a:rPr>
              <a:t> </a:t>
            </a:r>
            <a:r>
              <a:rPr lang="nl-BE" sz="2400" dirty="0">
                <a:solidFill>
                  <a:prstClr val="black"/>
                </a:solidFill>
                <a:latin typeface="UGent Panno Text Medium" panose="02000606040000040003" pitchFamily="2" charset="0"/>
              </a:rPr>
              <a:t>(bottom-up, </a:t>
            </a:r>
            <a:r>
              <a:rPr lang="nl-BE" sz="2400" dirty="0" err="1">
                <a:solidFill>
                  <a:prstClr val="black"/>
                </a:solidFill>
                <a:latin typeface="UGent Panno Text Medium" panose="02000606040000040003" pitchFamily="2" charset="0"/>
              </a:rPr>
              <a:t>multidisciplinary</a:t>
            </a:r>
            <a:r>
              <a:rPr lang="nl-BE" sz="2400" dirty="0">
                <a:solidFill>
                  <a:prstClr val="black"/>
                </a:solidFill>
                <a:latin typeface="UGent Panno Text Medium" panose="02000606040000040003" pitchFamily="2" charset="0"/>
              </a:rPr>
              <a:t> topic, </a:t>
            </a:r>
            <a:r>
              <a:rPr lang="nl-BE" sz="2400" dirty="0" err="1">
                <a:solidFill>
                  <a:prstClr val="black"/>
                </a:solidFill>
                <a:latin typeface="UGent Panno Text Medium" panose="02000606040000040003" pitchFamily="2" charset="0"/>
              </a:rPr>
              <a:t>future</a:t>
            </a:r>
            <a:r>
              <a:rPr lang="nl-BE" sz="2400" dirty="0">
                <a:solidFill>
                  <a:prstClr val="black"/>
                </a:solidFill>
                <a:latin typeface="UGent Panno Text Medium" panose="02000606040000040003" pitchFamily="2" charset="0"/>
              </a:rPr>
              <a:t> </a:t>
            </a:r>
            <a:r>
              <a:rPr lang="nl-BE" sz="2400" dirty="0" err="1">
                <a:solidFill>
                  <a:prstClr val="black"/>
                </a:solidFill>
                <a:latin typeface="UGent Panno Text Medium" panose="02000606040000040003" pitchFamily="2" charset="0"/>
              </a:rPr>
              <a:t>potential</a:t>
            </a:r>
            <a:r>
              <a:rPr lang="nl-BE" sz="2400" dirty="0">
                <a:solidFill>
                  <a:prstClr val="black"/>
                </a:solidFill>
                <a:latin typeface="UGent Panno Text Medium" panose="02000606040000040003" pitchFamily="2" charset="0"/>
              </a:rPr>
              <a:t>, </a:t>
            </a:r>
            <a:r>
              <a:rPr lang="nl-BE" sz="2400" dirty="0" err="1">
                <a:solidFill>
                  <a:prstClr val="black"/>
                </a:solidFill>
                <a:latin typeface="UGent Panno Text Medium" panose="02000606040000040003" pitchFamily="2" charset="0"/>
              </a:rPr>
              <a:t>added</a:t>
            </a:r>
            <a:r>
              <a:rPr lang="nl-BE" sz="2400" dirty="0">
                <a:solidFill>
                  <a:prstClr val="black"/>
                </a:solidFill>
                <a:latin typeface="UGent Panno Text Medium" panose="02000606040000040003" pitchFamily="2" charset="0"/>
              </a:rPr>
              <a:t> </a:t>
            </a:r>
            <a:r>
              <a:rPr lang="nl-BE" sz="2400" dirty="0" err="1">
                <a:solidFill>
                  <a:prstClr val="black"/>
                </a:solidFill>
                <a:latin typeface="UGent Panno Text Medium" panose="02000606040000040003" pitchFamily="2" charset="0"/>
              </a:rPr>
              <a:t>value</a:t>
            </a:r>
            <a:r>
              <a:rPr lang="nl-BE" sz="2400" dirty="0">
                <a:solidFill>
                  <a:prstClr val="black"/>
                </a:solidFill>
                <a:latin typeface="UGent Panno Text Medium" panose="02000606040000040003" pitchFamily="2" charset="0"/>
              </a:rPr>
              <a:t> of </a:t>
            </a:r>
            <a:r>
              <a:rPr lang="nl-BE" sz="2400" dirty="0" err="1">
                <a:solidFill>
                  <a:prstClr val="black"/>
                </a:solidFill>
                <a:latin typeface="UGent Panno Text Medium" panose="02000606040000040003" pitchFamily="2" charset="0"/>
              </a:rPr>
              <a:t>coordinator</a:t>
            </a:r>
            <a:r>
              <a:rPr lang="nl-BE" sz="2400" dirty="0">
                <a:solidFill>
                  <a:prstClr val="black"/>
                </a:solidFill>
                <a:latin typeface="UGent Panno Text Medium" panose="02000606040000040003" pitchFamily="2" charset="0"/>
              </a:rPr>
              <a:t>)</a:t>
            </a:r>
          </a:p>
          <a:p>
            <a:pPr marL="1107384" lvl="1" indent="-457200" defTabSz="1300368">
              <a:buFont typeface="Courier New" panose="02070309020205020404" pitchFamily="49" charset="0"/>
              <a:buChar char="o"/>
            </a:pPr>
            <a:r>
              <a:rPr lang="nl-BE" sz="3200" dirty="0" err="1">
                <a:solidFill>
                  <a:prstClr val="black"/>
                </a:solidFill>
                <a:latin typeface="UGent Panno Text Medium" panose="02000606040000040003" pitchFamily="2" charset="0"/>
              </a:rPr>
              <a:t>Selection</a:t>
            </a:r>
            <a:r>
              <a:rPr lang="nl-BE" sz="3200" dirty="0">
                <a:solidFill>
                  <a:prstClr val="black"/>
                </a:solidFill>
                <a:latin typeface="UGent Panno Text Medium" panose="02000606040000040003" pitchFamily="2" charset="0"/>
              </a:rPr>
              <a:t> </a:t>
            </a:r>
            <a:r>
              <a:rPr lang="nl-BE" sz="3200" dirty="0" err="1">
                <a:solidFill>
                  <a:prstClr val="black"/>
                </a:solidFill>
                <a:latin typeface="UGent Panno Text Medium" panose="02000606040000040003" pitchFamily="2" charset="0"/>
              </a:rPr>
              <a:t>committee</a:t>
            </a:r>
            <a:r>
              <a:rPr lang="nl-BE" sz="3200" dirty="0">
                <a:solidFill>
                  <a:prstClr val="black"/>
                </a:solidFill>
                <a:latin typeface="UGent Panno Text Medium" panose="02000606040000040003" pitchFamily="2" charset="0"/>
              </a:rPr>
              <a:t> &gt; </a:t>
            </a:r>
            <a:r>
              <a:rPr lang="nl-BE" sz="3200" dirty="0" err="1">
                <a:solidFill>
                  <a:prstClr val="black"/>
                </a:solidFill>
                <a:latin typeface="UGent Panno Text Medium" panose="02000606040000040003" pitchFamily="2" charset="0"/>
              </a:rPr>
              <a:t>Faculty</a:t>
            </a:r>
            <a:r>
              <a:rPr lang="nl-BE" sz="3200" dirty="0">
                <a:solidFill>
                  <a:prstClr val="black"/>
                </a:solidFill>
                <a:latin typeface="UGent Panno Text Medium" panose="02000606040000040003" pitchFamily="2" charset="0"/>
              </a:rPr>
              <a:t> </a:t>
            </a:r>
            <a:r>
              <a:rPr lang="nl-BE" sz="3200" dirty="0" err="1">
                <a:solidFill>
                  <a:prstClr val="black"/>
                </a:solidFill>
                <a:latin typeface="UGent Panno Text Medium" panose="02000606040000040003" pitchFamily="2" charset="0"/>
              </a:rPr>
              <a:t>advice</a:t>
            </a:r>
            <a:r>
              <a:rPr lang="nl-BE" sz="3200" dirty="0">
                <a:solidFill>
                  <a:prstClr val="black"/>
                </a:solidFill>
                <a:latin typeface="UGent Panno Text Medium" panose="02000606040000040003" pitchFamily="2" charset="0"/>
              </a:rPr>
              <a:t> &gt; Research Council &gt; Executive Board</a:t>
            </a:r>
          </a:p>
          <a:p>
            <a:pPr marL="1107384" lvl="1" indent="-457200" defTabSz="1300368">
              <a:buFont typeface="Courier New" panose="02070309020205020404" pitchFamily="49" charset="0"/>
              <a:buChar char="o"/>
            </a:pPr>
            <a:r>
              <a:rPr lang="nl-BE" sz="3200" dirty="0">
                <a:solidFill>
                  <a:prstClr val="black"/>
                </a:solidFill>
                <a:latin typeface="UGent Panno Text Medium" panose="02000606040000040003" pitchFamily="2" charset="0"/>
              </a:rPr>
              <a:t>Recruitment of </a:t>
            </a:r>
            <a:r>
              <a:rPr lang="nl-BE" sz="3200" dirty="0" err="1">
                <a:solidFill>
                  <a:prstClr val="black"/>
                </a:solidFill>
                <a:latin typeface="UGent Panno Text Medium" panose="02000606040000040003" pitchFamily="2" charset="0"/>
              </a:rPr>
              <a:t>coordinator</a:t>
            </a:r>
            <a:r>
              <a:rPr lang="nl-BE" sz="3200" dirty="0">
                <a:solidFill>
                  <a:prstClr val="black"/>
                </a:solidFill>
                <a:latin typeface="UGent Panno Text Medium" panose="02000606040000040003" pitchFamily="2" charset="0"/>
              </a:rPr>
              <a:t> </a:t>
            </a:r>
            <a:r>
              <a:rPr lang="nl-BE" sz="2400" dirty="0">
                <a:solidFill>
                  <a:prstClr val="black"/>
                </a:solidFill>
                <a:latin typeface="UGent Panno Text Medium" panose="02000606040000040003" pitchFamily="2" charset="0"/>
              </a:rPr>
              <a:t>(</a:t>
            </a:r>
            <a:r>
              <a:rPr lang="nl-BE" sz="2400" dirty="0" err="1">
                <a:solidFill>
                  <a:prstClr val="black"/>
                </a:solidFill>
                <a:latin typeface="UGent Panno Text Medium" panose="02000606040000040003" pitchFamily="2" charset="0"/>
              </a:rPr>
              <a:t>selection</a:t>
            </a:r>
            <a:r>
              <a:rPr lang="nl-BE" sz="2400" dirty="0">
                <a:solidFill>
                  <a:prstClr val="black"/>
                </a:solidFill>
                <a:latin typeface="UGent Panno Text Medium" panose="02000606040000040003" pitchFamily="2" charset="0"/>
              </a:rPr>
              <a:t> </a:t>
            </a:r>
            <a:r>
              <a:rPr lang="nl-BE" sz="2400" dirty="0" err="1">
                <a:solidFill>
                  <a:prstClr val="black"/>
                </a:solidFill>
                <a:latin typeface="UGent Panno Text Medium" panose="02000606040000040003" pitchFamily="2" charset="0"/>
              </a:rPr>
              <a:t>by</a:t>
            </a:r>
            <a:r>
              <a:rPr lang="nl-BE" sz="2400" dirty="0">
                <a:solidFill>
                  <a:prstClr val="black"/>
                </a:solidFill>
                <a:latin typeface="UGent Panno Text Medium" panose="02000606040000040003" pitchFamily="2" charset="0"/>
              </a:rPr>
              <a:t> consortium</a:t>
            </a:r>
          </a:p>
          <a:p>
            <a:pPr marL="1107384" lvl="1" indent="-457200" defTabSz="1300368">
              <a:buFont typeface="Courier New" panose="02070309020205020404" pitchFamily="49" charset="0"/>
              <a:buChar char="o"/>
            </a:pPr>
            <a:endParaRPr lang="nl-BE" sz="2400" dirty="0">
              <a:solidFill>
                <a:prstClr val="black"/>
              </a:solidFill>
              <a:latin typeface="UGent Panno Text Medium" panose="02000606040000040003" pitchFamily="2" charset="0"/>
            </a:endParaRPr>
          </a:p>
          <a:p>
            <a:pPr marL="650184" lvl="1" indent="0" defTabSz="1300368">
              <a:buFont typeface="Courier New" panose="02070309020205020404" pitchFamily="49" charset="0"/>
              <a:buNone/>
            </a:pPr>
            <a:endParaRPr lang="nl-BE" sz="2400" dirty="0">
              <a:solidFill>
                <a:prstClr val="black"/>
              </a:solidFill>
              <a:latin typeface="UGent Panno Text Medium" panose="02000606040000040003" pitchFamily="2" charset="0"/>
            </a:endParaRPr>
          </a:p>
          <a:p>
            <a:pPr marL="457200" indent="-457200">
              <a:lnSpc>
                <a:spcPct val="120000"/>
              </a:lnSpc>
              <a:buFont typeface="Arial" panose="020B0604020202020204" pitchFamily="34" charset="0"/>
              <a:buChar char="•"/>
            </a:pPr>
            <a:r>
              <a:rPr lang="nl-BE" sz="3200" u="sng" dirty="0">
                <a:latin typeface="UGent Panno Text Medium" panose="02000606040000040003" pitchFamily="2" charset="0"/>
              </a:rPr>
              <a:t>SSH Research Assessment </a:t>
            </a:r>
            <a:r>
              <a:rPr lang="nl-BE" sz="3200" u="sng" dirty="0" err="1">
                <a:latin typeface="UGent Panno Text Medium" panose="02000606040000040003" pitchFamily="2" charset="0"/>
              </a:rPr>
              <a:t>Exercise</a:t>
            </a:r>
            <a:endParaRPr lang="nl-BE" sz="3200" u="sng" dirty="0">
              <a:latin typeface="UGent Panno Text Medium" panose="02000606040000040003" pitchFamily="2" charset="0"/>
            </a:endParaRPr>
          </a:p>
          <a:p>
            <a:pPr marL="1107384" lvl="1" indent="-457200">
              <a:lnSpc>
                <a:spcPct val="120000"/>
              </a:lnSpc>
              <a:buFont typeface="Courier New" panose="02070309020205020404" pitchFamily="49" charset="0"/>
              <a:buChar char="o"/>
            </a:pPr>
            <a:r>
              <a:rPr lang="nl-BE" sz="3200" dirty="0">
                <a:latin typeface="UGent Panno Text Medium" panose="02000606040000040003" pitchFamily="2" charset="0"/>
              </a:rPr>
              <a:t>5 </a:t>
            </a:r>
            <a:r>
              <a:rPr lang="nl-BE" sz="3200" dirty="0" err="1">
                <a:latin typeface="UGent Panno Text Medium" panose="02000606040000040003" pitchFamily="2" charset="0"/>
              </a:rPr>
              <a:t>Faculties</a:t>
            </a:r>
            <a:r>
              <a:rPr lang="nl-BE" sz="3200" dirty="0">
                <a:latin typeface="UGent Panno Text Medium" panose="02000606040000040003" pitchFamily="2" charset="0"/>
              </a:rPr>
              <a:t> </a:t>
            </a:r>
            <a:r>
              <a:rPr lang="nl-BE" sz="3200" dirty="0" err="1">
                <a:latin typeface="UGent Panno Text Medium" panose="02000606040000040003" pitchFamily="2" charset="0"/>
              </a:rPr>
              <a:t>during</a:t>
            </a:r>
            <a:r>
              <a:rPr lang="nl-BE" sz="3200" dirty="0">
                <a:latin typeface="UGent Panno Text Medium" panose="02000606040000040003" pitchFamily="2" charset="0"/>
              </a:rPr>
              <a:t> 5 </a:t>
            </a:r>
            <a:r>
              <a:rPr lang="nl-BE" sz="3200" dirty="0" err="1">
                <a:latin typeface="UGent Panno Text Medium" panose="02000606040000040003" pitchFamily="2" charset="0"/>
              </a:rPr>
              <a:t>years</a:t>
            </a:r>
            <a:r>
              <a:rPr lang="nl-BE" sz="3200" dirty="0">
                <a:latin typeface="UGent Panno Text Medium" panose="02000606040000040003" pitchFamily="2" charset="0"/>
              </a:rPr>
              <a:t>: </a:t>
            </a:r>
            <a:r>
              <a:rPr lang="en-US" sz="3200" dirty="0">
                <a:latin typeface="UGent Panno Text Medium" panose="02000606040000040003" pitchFamily="2" charset="0"/>
              </a:rPr>
              <a:t>Discipline-specific assessment by an external peer review panel, including a site visit</a:t>
            </a:r>
          </a:p>
          <a:p>
            <a:pPr marL="1107384" lvl="1" indent="-457200">
              <a:lnSpc>
                <a:spcPct val="120000"/>
              </a:lnSpc>
              <a:buFont typeface="Courier New" panose="02070309020205020404" pitchFamily="49" charset="0"/>
              <a:buChar char="o"/>
            </a:pPr>
            <a:r>
              <a:rPr lang="nl-BE" sz="3200" dirty="0" err="1">
                <a:latin typeface="UGent Panno Text Medium" panose="02000606040000040003" pitchFamily="2" charset="0"/>
              </a:rPr>
              <a:t>Self</a:t>
            </a:r>
            <a:r>
              <a:rPr lang="nl-BE" sz="3200" dirty="0">
                <a:latin typeface="UGent Panno Text Medium" panose="02000606040000040003" pitchFamily="2" charset="0"/>
              </a:rPr>
              <a:t> </a:t>
            </a:r>
            <a:r>
              <a:rPr lang="nl-BE" sz="3200" dirty="0" err="1">
                <a:latin typeface="UGent Panno Text Medium" panose="02000606040000040003" pitchFamily="2" charset="0"/>
              </a:rPr>
              <a:t>reflection</a:t>
            </a:r>
            <a:r>
              <a:rPr lang="nl-BE" sz="3200" dirty="0">
                <a:latin typeface="UGent Panno Text Medium" panose="02000606040000040003" pitchFamily="2" charset="0"/>
              </a:rPr>
              <a:t> on </a:t>
            </a:r>
            <a:r>
              <a:rPr lang="nl-BE" sz="3200" dirty="0" err="1">
                <a:latin typeface="UGent Panno Text Medium" panose="02000606040000040003" pitchFamily="2" charset="0"/>
              </a:rPr>
              <a:t>strategy</a:t>
            </a:r>
            <a:r>
              <a:rPr lang="nl-BE" sz="3200" dirty="0">
                <a:latin typeface="UGent Panno Text Medium" panose="02000606040000040003" pitchFamily="2" charset="0"/>
              </a:rPr>
              <a:t>, </a:t>
            </a:r>
            <a:r>
              <a:rPr lang="nl-BE" sz="3200" dirty="0" err="1">
                <a:latin typeface="UGent Panno Text Medium" panose="02000606040000040003" pitchFamily="2" charset="0"/>
              </a:rPr>
              <a:t>quality</a:t>
            </a:r>
            <a:r>
              <a:rPr lang="nl-BE" sz="3200" dirty="0">
                <a:latin typeface="UGent Panno Text Medium" panose="02000606040000040003" pitchFamily="2" charset="0"/>
              </a:rPr>
              <a:t>, and impact of research (</a:t>
            </a:r>
            <a:r>
              <a:rPr lang="nl-BE" sz="3200" dirty="0" err="1">
                <a:latin typeface="UGent Panno Text Medium" panose="02000606040000040003" pitchFamily="2" charset="0"/>
              </a:rPr>
              <a:t>using</a:t>
            </a:r>
            <a:r>
              <a:rPr lang="nl-BE" sz="3200" dirty="0">
                <a:latin typeface="UGent Panno Text Medium" panose="02000606040000040003" pitchFamily="2" charset="0"/>
              </a:rPr>
              <a:t> a </a:t>
            </a:r>
            <a:r>
              <a:rPr lang="nl-BE" sz="3200" dirty="0" err="1">
                <a:latin typeface="UGent Panno Text Medium" panose="02000606040000040003" pitchFamily="2" charset="0"/>
              </a:rPr>
              <a:t>amended</a:t>
            </a:r>
            <a:r>
              <a:rPr lang="nl-BE" sz="3200" dirty="0">
                <a:latin typeface="UGent Panno Text Medium" panose="02000606040000040003" pitchFamily="2" charset="0"/>
              </a:rPr>
              <a:t> template)</a:t>
            </a:r>
          </a:p>
          <a:p>
            <a:pPr marL="457200" indent="-457200">
              <a:lnSpc>
                <a:spcPct val="120000"/>
              </a:lnSpc>
              <a:buFont typeface="Arial" panose="020B0604020202020204" pitchFamily="34" charset="0"/>
              <a:buChar char="•"/>
            </a:pPr>
            <a:r>
              <a:rPr lang="nl-BE" sz="3200" u="sng" dirty="0" err="1">
                <a:latin typeface="UGent Panno Text Medium" panose="02000606040000040003" pitchFamily="2" charset="0"/>
              </a:rPr>
              <a:t>Specific</a:t>
            </a:r>
            <a:r>
              <a:rPr lang="nl-BE" sz="3200" u="sng" dirty="0">
                <a:latin typeface="UGent Panno Text Medium" panose="02000606040000040003" pitchFamily="2" charset="0"/>
              </a:rPr>
              <a:t> </a:t>
            </a:r>
            <a:r>
              <a:rPr lang="nl-BE" sz="3200" u="sng" dirty="0" err="1">
                <a:latin typeface="UGent Panno Text Medium" panose="02000606040000040003" pitchFamily="2" charset="0"/>
              </a:rPr>
              <a:t>programme</a:t>
            </a:r>
            <a:r>
              <a:rPr lang="nl-BE" sz="3200" u="sng" dirty="0">
                <a:latin typeface="UGent Panno Text Medium" panose="02000606040000040003" pitchFamily="2" charset="0"/>
              </a:rPr>
              <a:t> </a:t>
            </a:r>
            <a:r>
              <a:rPr lang="nl-BE" sz="3200" u="sng" dirty="0" err="1">
                <a:latin typeface="UGent Panno Text Medium" panose="02000606040000040003" pitchFamily="2" charset="0"/>
              </a:rPr>
              <a:t>evaluation</a:t>
            </a:r>
            <a:r>
              <a:rPr lang="nl-BE" sz="3200" dirty="0">
                <a:latin typeface="UGent Panno Text Medium" panose="02000606040000040003" pitchFamily="2" charset="0"/>
              </a:rPr>
              <a:t> (</a:t>
            </a:r>
            <a:r>
              <a:rPr lang="nl-BE" sz="3200" dirty="0" err="1">
                <a:latin typeface="UGent Panno Text Medium" panose="02000606040000040003" pitchFamily="2" charset="0"/>
              </a:rPr>
              <a:t>mid</a:t>
            </a:r>
            <a:r>
              <a:rPr lang="nl-BE" sz="3200" dirty="0">
                <a:latin typeface="UGent Panno Text Medium" panose="02000606040000040003" pitchFamily="2" charset="0"/>
              </a:rPr>
              <a:t>-term): SWOT analysis</a:t>
            </a:r>
          </a:p>
          <a:p>
            <a:pPr marL="457200" indent="-457200">
              <a:lnSpc>
                <a:spcPct val="120000"/>
              </a:lnSpc>
              <a:buFont typeface="Arial" panose="020B0604020202020204" pitchFamily="34" charset="0"/>
              <a:buChar char="•"/>
            </a:pPr>
            <a:r>
              <a:rPr lang="nl-BE" sz="3200" u="sng" dirty="0" err="1">
                <a:latin typeface="UGent Panno Text Medium" panose="02000606040000040003" pitchFamily="2" charset="0"/>
              </a:rPr>
              <a:t>Specific</a:t>
            </a:r>
            <a:r>
              <a:rPr lang="nl-BE" sz="3200" u="sng" dirty="0">
                <a:latin typeface="UGent Panno Text Medium" panose="02000606040000040003" pitchFamily="2" charset="0"/>
              </a:rPr>
              <a:t> </a:t>
            </a:r>
            <a:r>
              <a:rPr lang="nl-BE" sz="3200" u="sng" dirty="0" err="1">
                <a:latin typeface="UGent Panno Text Medium" panose="02000606040000040003" pitchFamily="2" charset="0"/>
              </a:rPr>
              <a:t>programme</a:t>
            </a:r>
            <a:r>
              <a:rPr lang="nl-BE" sz="3200" u="sng" dirty="0">
                <a:latin typeface="UGent Panno Text Medium" panose="02000606040000040003" pitchFamily="2" charset="0"/>
              </a:rPr>
              <a:t> </a:t>
            </a:r>
            <a:r>
              <a:rPr lang="nl-BE" sz="3200" u="sng" dirty="0" err="1">
                <a:latin typeface="UGent Panno Text Medium" panose="02000606040000040003" pitchFamily="2" charset="0"/>
              </a:rPr>
              <a:t>evaluation</a:t>
            </a:r>
            <a:r>
              <a:rPr lang="nl-BE" sz="3200" dirty="0">
                <a:latin typeface="UGent Panno Text Medium" panose="02000606040000040003" pitchFamily="2" charset="0"/>
              </a:rPr>
              <a:t> (</a:t>
            </a:r>
            <a:r>
              <a:rPr lang="nl-BE" sz="3200" dirty="0" err="1">
                <a:latin typeface="UGent Panno Text Medium" panose="02000606040000040003" pitchFamily="2" charset="0"/>
              </a:rPr>
              <a:t>final</a:t>
            </a:r>
            <a:r>
              <a:rPr lang="nl-BE" sz="3200" dirty="0">
                <a:latin typeface="UGent Panno Text Medium" panose="02000606040000040003" pitchFamily="2" charset="0"/>
              </a:rPr>
              <a:t>):</a:t>
            </a:r>
          </a:p>
          <a:p>
            <a:pPr marL="1107384" lvl="1" indent="-457200">
              <a:lnSpc>
                <a:spcPct val="120000"/>
              </a:lnSpc>
              <a:buFont typeface="Courier New" panose="02070309020205020404" pitchFamily="49" charset="0"/>
              <a:buChar char="o"/>
            </a:pPr>
            <a:r>
              <a:rPr lang="nl-BE" sz="3200" dirty="0" err="1">
                <a:latin typeface="UGent Panno Text Medium" panose="02000606040000040003" pitchFamily="2" charset="0"/>
              </a:rPr>
              <a:t>Crucial</a:t>
            </a:r>
            <a:r>
              <a:rPr lang="nl-BE" sz="3200" dirty="0">
                <a:latin typeface="UGent Panno Text Medium" panose="02000606040000040003" pitchFamily="2" charset="0"/>
              </a:rPr>
              <a:t> </a:t>
            </a:r>
            <a:r>
              <a:rPr lang="nl-BE" sz="3200" dirty="0" err="1">
                <a:latin typeface="UGent Panno Text Medium" panose="02000606040000040003" pitchFamily="2" charset="0"/>
              </a:rPr>
              <a:t>role</a:t>
            </a:r>
            <a:r>
              <a:rPr lang="nl-BE" sz="3200" dirty="0">
                <a:latin typeface="UGent Panno Text Medium" panose="02000606040000040003" pitchFamily="2" charset="0"/>
              </a:rPr>
              <a:t> in </a:t>
            </a:r>
            <a:r>
              <a:rPr lang="nl-BE" sz="3200" dirty="0" err="1">
                <a:latin typeface="UGent Panno Text Medium" panose="02000606040000040003" pitchFamily="2" charset="0"/>
              </a:rPr>
              <a:t>collaboration</a:t>
            </a:r>
            <a:r>
              <a:rPr lang="nl-BE" sz="3200" dirty="0">
                <a:latin typeface="UGent Panno Text Medium" panose="02000606040000040003" pitchFamily="2" charset="0"/>
              </a:rPr>
              <a:t> and putting SSH and impact on </a:t>
            </a:r>
            <a:r>
              <a:rPr lang="nl-BE" sz="3200" dirty="0" err="1">
                <a:latin typeface="UGent Panno Text Medium" panose="02000606040000040003" pitchFamily="2" charset="0"/>
              </a:rPr>
              <a:t>the</a:t>
            </a:r>
            <a:r>
              <a:rPr lang="nl-BE" sz="3200" dirty="0">
                <a:latin typeface="UGent Panno Text Medium" panose="02000606040000040003" pitchFamily="2" charset="0"/>
              </a:rPr>
              <a:t> map</a:t>
            </a:r>
          </a:p>
          <a:p>
            <a:pPr marL="1107384" lvl="1" indent="-457200">
              <a:lnSpc>
                <a:spcPct val="120000"/>
              </a:lnSpc>
              <a:buFont typeface="Courier New" panose="02070309020205020404" pitchFamily="49" charset="0"/>
              <a:buChar char="o"/>
            </a:pPr>
            <a:r>
              <a:rPr lang="nl-BE" sz="3200" dirty="0" err="1">
                <a:latin typeface="UGent Panno Text Medium" panose="02000606040000040003" pitchFamily="2" charset="0"/>
              </a:rPr>
              <a:t>Need</a:t>
            </a:r>
            <a:r>
              <a:rPr lang="nl-BE" sz="3200" dirty="0">
                <a:latin typeface="UGent Panno Text Medium" panose="02000606040000040003" pitchFamily="2" charset="0"/>
              </a:rPr>
              <a:t> </a:t>
            </a:r>
            <a:r>
              <a:rPr lang="nl-BE" sz="3200" dirty="0" err="1">
                <a:latin typeface="UGent Panno Text Medium" panose="02000606040000040003" pitchFamily="2" charset="0"/>
              </a:rPr>
              <a:t>for</a:t>
            </a:r>
            <a:r>
              <a:rPr lang="nl-BE" sz="3200" dirty="0">
                <a:latin typeface="UGent Panno Text Medium" panose="02000606040000040003" pitchFamily="2" charset="0"/>
              </a:rPr>
              <a:t> </a:t>
            </a:r>
            <a:r>
              <a:rPr lang="nl-BE" sz="3200" dirty="0" err="1">
                <a:latin typeface="UGent Panno Text Medium" panose="02000606040000040003" pitchFamily="2" charset="0"/>
              </a:rPr>
              <a:t>critical</a:t>
            </a:r>
            <a:r>
              <a:rPr lang="nl-BE" sz="3200" dirty="0">
                <a:latin typeface="UGent Panno Text Medium" panose="02000606040000040003" pitchFamily="2" charset="0"/>
              </a:rPr>
              <a:t> </a:t>
            </a:r>
            <a:r>
              <a:rPr lang="nl-BE" sz="3200" dirty="0" err="1">
                <a:latin typeface="UGent Panno Text Medium" panose="02000606040000040003" pitchFamily="2" charset="0"/>
              </a:rPr>
              <a:t>mass</a:t>
            </a:r>
            <a:endParaRPr lang="nl-BE" sz="3200" dirty="0">
              <a:latin typeface="UGent Panno Text Medium" panose="02000606040000040003" pitchFamily="2" charset="0"/>
            </a:endParaRPr>
          </a:p>
          <a:p>
            <a:pPr marL="1107384" lvl="1" indent="-457200">
              <a:lnSpc>
                <a:spcPct val="120000"/>
              </a:lnSpc>
              <a:buFont typeface="Courier New" panose="02070309020205020404" pitchFamily="49" charset="0"/>
              <a:buChar char="o"/>
            </a:pPr>
            <a:r>
              <a:rPr lang="nl-BE" sz="3200" dirty="0" err="1">
                <a:latin typeface="UGent Panno Text Medium" panose="02000606040000040003" pitchFamily="2" charset="0"/>
              </a:rPr>
              <a:t>Specific</a:t>
            </a:r>
            <a:r>
              <a:rPr lang="nl-BE" sz="3200" dirty="0">
                <a:latin typeface="UGent Panno Text Medium" panose="02000606040000040003" pitchFamily="2" charset="0"/>
              </a:rPr>
              <a:t> versus </a:t>
            </a:r>
            <a:r>
              <a:rPr lang="nl-BE" sz="3200" dirty="0" err="1">
                <a:latin typeface="UGent Panno Text Medium" panose="02000606040000040003" pitchFamily="2" charset="0"/>
              </a:rPr>
              <a:t>generic</a:t>
            </a:r>
            <a:r>
              <a:rPr lang="nl-BE" sz="3200" dirty="0">
                <a:latin typeface="UGent Panno Text Medium" panose="02000606040000040003" pitchFamily="2" charset="0"/>
              </a:rPr>
              <a:t> </a:t>
            </a:r>
            <a:r>
              <a:rPr lang="nl-BE" sz="3200" dirty="0" err="1">
                <a:latin typeface="UGent Panno Text Medium" panose="02000606040000040003" pitchFamily="2" charset="0"/>
              </a:rPr>
              <a:t>role</a:t>
            </a:r>
            <a:endParaRPr lang="nl-BE" sz="3200" dirty="0">
              <a:latin typeface="UGent Panno Text Medium" panose="02000606040000040003" pitchFamily="2" charset="0"/>
            </a:endParaRPr>
          </a:p>
          <a:p>
            <a:pPr marL="650184" lvl="1" indent="0" defTabSz="1300368">
              <a:buFont typeface="Courier New" panose="02070309020205020404" pitchFamily="49" charset="0"/>
              <a:buNone/>
            </a:pPr>
            <a:endParaRPr lang="nl-BE" sz="2400" dirty="0">
              <a:solidFill>
                <a:prstClr val="black"/>
              </a:solidFill>
              <a:latin typeface="UGent Panno Text Medium" panose="02000606040000040003" pitchFamily="2" charset="0"/>
            </a:endParaRP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79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20000"/>
              </a:lnSpc>
              <a:buFont typeface="Arial" panose="020B0604020202020204" pitchFamily="34" charset="0"/>
              <a:buNone/>
            </a:pPr>
            <a:r>
              <a:rPr lang="nl-BE" sz="3200" dirty="0">
                <a:latin typeface="UGent Panno Text Medium" panose="02000606040000040003" pitchFamily="2" charset="0"/>
              </a:rPr>
              <a:t>Evaluation </a:t>
            </a:r>
            <a:r>
              <a:rPr lang="nl-BE" sz="3200" dirty="0" err="1">
                <a:latin typeface="UGent Panno Text Medium" panose="02000606040000040003" pitchFamily="2" charset="0"/>
              </a:rPr>
              <a:t>process</a:t>
            </a:r>
            <a:endParaRPr lang="nl-BE" sz="3200" dirty="0">
              <a:latin typeface="UGent Panno Text Medium" panose="02000606040000040003" pitchFamily="2" charset="0"/>
            </a:endParaRPr>
          </a:p>
          <a:p>
            <a:pPr marL="1107384" lvl="1" indent="-457200">
              <a:lnSpc>
                <a:spcPct val="120000"/>
              </a:lnSpc>
              <a:buFont typeface="Courier New" panose="02070309020205020404" pitchFamily="49" charset="0"/>
              <a:buChar char="o"/>
            </a:pPr>
            <a:r>
              <a:rPr lang="nl-BE" sz="3200" dirty="0">
                <a:latin typeface="UGent Panno Text Medium" panose="02000606040000040003" pitchFamily="2" charset="0"/>
              </a:rPr>
              <a:t>Evaluation of consortium (4 </a:t>
            </a:r>
            <a:r>
              <a:rPr lang="nl-BE" sz="3200" dirty="0" err="1">
                <a:latin typeface="UGent Panno Text Medium" panose="02000606040000040003" pitchFamily="2" charset="0"/>
              </a:rPr>
              <a:t>years</a:t>
            </a:r>
            <a:r>
              <a:rPr lang="nl-BE" sz="3200" dirty="0">
                <a:latin typeface="UGent Panno Text Medium" panose="02000606040000040003" pitchFamily="2" charset="0"/>
              </a:rPr>
              <a:t>) + </a:t>
            </a:r>
            <a:r>
              <a:rPr lang="nl-BE" sz="3200" dirty="0" err="1">
                <a:latin typeface="UGent Panno Text Medium" panose="02000606040000040003" pitchFamily="2" charset="0"/>
              </a:rPr>
              <a:t>evaluation</a:t>
            </a:r>
            <a:r>
              <a:rPr lang="nl-BE" sz="3200" dirty="0">
                <a:latin typeface="UGent Panno Text Medium" panose="02000606040000040003" pitchFamily="2" charset="0"/>
              </a:rPr>
              <a:t> of </a:t>
            </a:r>
            <a:r>
              <a:rPr lang="nl-BE" sz="3200" dirty="0" err="1">
                <a:latin typeface="UGent Panno Text Medium" panose="02000606040000040003" pitchFamily="2" charset="0"/>
              </a:rPr>
              <a:t>coordinator</a:t>
            </a:r>
            <a:r>
              <a:rPr lang="nl-BE" sz="3200" dirty="0">
                <a:latin typeface="UGent Panno Text Medium" panose="02000606040000040003" pitchFamily="2" charset="0"/>
              </a:rPr>
              <a:t> (2/4 </a:t>
            </a:r>
            <a:r>
              <a:rPr lang="nl-BE" sz="3200" dirty="0" err="1">
                <a:latin typeface="UGent Panno Text Medium" panose="02000606040000040003" pitchFamily="2" charset="0"/>
              </a:rPr>
              <a:t>years</a:t>
            </a:r>
            <a:r>
              <a:rPr lang="nl-BE" sz="3200" dirty="0">
                <a:latin typeface="UGent Panno Text Medium" panose="02000606040000040003" pitchFamily="2" charset="0"/>
              </a:rPr>
              <a:t>)</a:t>
            </a:r>
          </a:p>
          <a:p>
            <a:pPr marL="1107384" lvl="1" indent="-457200">
              <a:lnSpc>
                <a:spcPct val="120000"/>
              </a:lnSpc>
              <a:buFont typeface="Courier New" panose="02070309020205020404" pitchFamily="49" charset="0"/>
              <a:buChar char="o"/>
            </a:pPr>
            <a:r>
              <a:rPr lang="nl-BE" sz="3200" dirty="0" err="1">
                <a:latin typeface="UGent Panno Text Medium" panose="02000606040000040003" pitchFamily="2" charset="0"/>
              </a:rPr>
              <a:t>Qualitative</a:t>
            </a:r>
            <a:r>
              <a:rPr lang="nl-BE" sz="3200" dirty="0">
                <a:latin typeface="UGent Panno Text Medium" panose="02000606040000040003" pitchFamily="2" charset="0"/>
              </a:rPr>
              <a:t> approach</a:t>
            </a:r>
            <a:endParaRPr lang="nl-BE" sz="2400" dirty="0">
              <a:latin typeface="UGent Panno Text Medium" panose="02000606040000040003" pitchFamily="2" charset="0"/>
            </a:endParaRPr>
          </a:p>
          <a:p>
            <a:pPr marL="1107384" lvl="1" indent="-457200">
              <a:lnSpc>
                <a:spcPct val="120000"/>
              </a:lnSpc>
              <a:buFont typeface="Courier New" panose="02070309020205020404" pitchFamily="49" charset="0"/>
              <a:buChar char="o"/>
            </a:pPr>
            <a:r>
              <a:rPr lang="nl-BE" sz="3200" dirty="0">
                <a:latin typeface="UGent Panno Text Medium" panose="02000606040000040003" pitchFamily="2" charset="0"/>
              </a:rPr>
              <a:t>Deliverables (</a:t>
            </a:r>
            <a:r>
              <a:rPr lang="nl-BE" sz="3200" dirty="0" err="1">
                <a:latin typeface="UGent Panno Text Medium" panose="02000606040000040003" pitchFamily="2" charset="0"/>
              </a:rPr>
              <a:t>retrospective</a:t>
            </a:r>
            <a:r>
              <a:rPr lang="nl-BE" sz="3200" dirty="0">
                <a:latin typeface="UGent Panno Text Medium" panose="02000606040000040003" pitchFamily="2" charset="0"/>
              </a:rPr>
              <a:t>): </a:t>
            </a:r>
            <a:r>
              <a:rPr lang="nl-BE" sz="3200" dirty="0" err="1">
                <a:latin typeface="UGent Panno Text Medium" panose="02000606040000040003" pitchFamily="2" charset="0"/>
              </a:rPr>
              <a:t>organisation</a:t>
            </a:r>
            <a:r>
              <a:rPr lang="nl-BE" sz="3200" dirty="0">
                <a:latin typeface="UGent Panno Text Medium" panose="02000606040000040003" pitchFamily="2" charset="0"/>
              </a:rPr>
              <a:t>, </a:t>
            </a:r>
            <a:r>
              <a:rPr lang="nl-BE" sz="3200" dirty="0" err="1">
                <a:latin typeface="UGent Panno Text Medium" panose="02000606040000040003" pitchFamily="2" charset="0"/>
              </a:rPr>
              <a:t>interdisciplinarity</a:t>
            </a:r>
            <a:r>
              <a:rPr lang="nl-BE" sz="3200" dirty="0">
                <a:latin typeface="UGent Panno Text Medium" panose="02000606040000040003" pitchFamily="2" charset="0"/>
              </a:rPr>
              <a:t>, impact case </a:t>
            </a:r>
            <a:r>
              <a:rPr lang="nl-BE" sz="3200" dirty="0" err="1">
                <a:latin typeface="UGent Panno Text Medium" panose="02000606040000040003" pitchFamily="2" charset="0"/>
              </a:rPr>
              <a:t>study</a:t>
            </a:r>
            <a:r>
              <a:rPr lang="nl-BE" sz="3200" dirty="0">
                <a:latin typeface="UGent Panno Text Medium" panose="02000606040000040003" pitchFamily="2" charset="0"/>
              </a:rPr>
              <a:t>  + Planning (</a:t>
            </a:r>
            <a:r>
              <a:rPr lang="nl-BE" sz="3200" dirty="0" err="1">
                <a:latin typeface="UGent Panno Text Medium" panose="02000606040000040003" pitchFamily="2" charset="0"/>
              </a:rPr>
              <a:t>prospective</a:t>
            </a:r>
            <a:r>
              <a:rPr lang="nl-BE" sz="3200" dirty="0">
                <a:latin typeface="UGent Panno Text Medium" panose="02000606040000040003" pitchFamily="2" charset="0"/>
              </a:rPr>
              <a:t>): impact plan</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29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4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De Universiteit Gent lanceerde thematische interdisciplinaire consortia met focus op maatschappelijke impact (IDC). Het IDC Crime, Criminology &amp; Criminal Policy verenigt 21 professoren en hun medewerkers uit verschillende disciplines in zes vakgroepen die interdisciplinair werken rond thema's die verband houden met veiligheid, criminaliteit en </a:t>
            </a:r>
            <a:r>
              <a:rPr lang="nl-BE" sz="1200" dirty="0" err="1"/>
              <a:t>deviantie</a:t>
            </a:r>
            <a:r>
              <a:rPr lang="nl-BE" sz="1200" dirty="0"/>
              <a:t> in een lokale, nationale, Europese en internationale context. In nauwe samenwerking met verschillende onderzoeksinstellingen van de Universiteit Gent bundelt het consortium de beschikbare kennis en expertise aan de Universiteit Gent. Het consortium bevordert kennisuitwisseling, kennisvertaling en maatschappelijke innovatie. Het versterkt maatschappelijke </a:t>
            </a:r>
            <a:r>
              <a:rPr lang="nl-BE" sz="1200" dirty="0" err="1"/>
              <a:t>waardecreatie</a:t>
            </a:r>
            <a:r>
              <a:rPr lang="nl-BE" sz="1200" dirty="0"/>
              <a:t> die leidt tot maatschappelijke impact en stimuleert synergiën en samenwerking met academische, beleids- en praktijkpartners uit verschillende disciplines.</a:t>
            </a:r>
            <a:endParaRPr lang="en-GB" sz="1200" dirty="0"/>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0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bwMode="white">
          <a:xfrm>
            <a:off x="907842" y="1607344"/>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nl-NL" noProof="0" dirty="0"/>
              <a:t>Klik om de stijl te bewerken</a:t>
            </a:r>
            <a:endParaRPr lang="nl-BE" noProof="0" dirty="0"/>
          </a:p>
        </p:txBody>
      </p:sp>
      <p:sp>
        <p:nvSpPr>
          <p:cNvPr id="3" name="Subtitle 2"/>
          <p:cNvSpPr>
            <a:spLocks noGrp="1"/>
          </p:cNvSpPr>
          <p:nvPr>
            <p:ph type="subTitle" idx="1" hasCustomPrompt="1"/>
          </p:nvPr>
        </p:nvSpPr>
        <p:spPr bwMode="white">
          <a:xfrm>
            <a:off x="902456" y="4833784"/>
            <a:ext cx="10681842" cy="410063"/>
          </a:xfrm>
        </p:spPr>
        <p:txBody>
          <a:bodyPr>
            <a:normAutofit/>
          </a:bodyPr>
          <a:lstStyle>
            <a:lvl1pPr marL="0" indent="0" algn="l">
              <a:lnSpc>
                <a:spcPts val="2531"/>
              </a:lnSpc>
              <a:buNone/>
              <a:defRPr sz="2109" baseline="0">
                <a:solidFill>
                  <a:srgbClr val="FFD200"/>
                </a:solidFill>
              </a:defRPr>
            </a:lvl1pPr>
            <a:lvl2pPr marL="457144" indent="0" algn="ctr">
              <a:buNone/>
              <a:defRPr sz="2000"/>
            </a:lvl2pPr>
            <a:lvl3pPr marL="914289" indent="0" algn="ctr">
              <a:buNone/>
              <a:defRPr sz="1800"/>
            </a:lvl3pPr>
            <a:lvl4pPr marL="1371433" indent="0" algn="ctr">
              <a:buNone/>
              <a:defRPr sz="1600"/>
            </a:lvl4pPr>
            <a:lvl5pPr marL="1828577" indent="0" algn="ctr">
              <a:buNone/>
              <a:defRPr sz="1600"/>
            </a:lvl5pPr>
            <a:lvl6pPr marL="2285723" indent="0" algn="ctr">
              <a:buNone/>
              <a:defRPr sz="1600"/>
            </a:lvl6pPr>
            <a:lvl7pPr marL="2742867" indent="0" algn="ctr">
              <a:buNone/>
              <a:defRPr sz="1600"/>
            </a:lvl7pPr>
            <a:lvl8pPr marL="3200011" indent="0" algn="ctr">
              <a:buNone/>
              <a:defRPr sz="1600"/>
            </a:lvl8pPr>
            <a:lvl9pPr marL="3657156" indent="0" algn="ctr">
              <a:buNone/>
              <a:defRPr sz="1600"/>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964465" y="4505625"/>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rganisation Placeholder"/>
          <p:cNvSpPr>
            <a:spLocks noGrp="1"/>
          </p:cNvSpPr>
          <p:nvPr>
            <p:ph type="body" sz="quarter" idx="10" hasCustomPrompt="1"/>
          </p:nvPr>
        </p:nvSpPr>
        <p:spPr bwMode="white">
          <a:xfrm>
            <a:off x="6022247" y="273186"/>
            <a:ext cx="5832070" cy="379688"/>
          </a:xfrm>
        </p:spPr>
        <p:txBody>
          <a:bodyPr anchor="b" anchorCtr="0">
            <a:normAutofit/>
          </a:bodyPr>
          <a:lstStyle>
            <a:lvl1pPr marL="0" indent="0">
              <a:lnSpc>
                <a:spcPts val="1195"/>
              </a:lnSpc>
              <a:buNone/>
              <a:defRPr sz="984" b="1" i="0" u="sng" cap="all" baseline="0">
                <a:solidFill>
                  <a:srgbClr val="1E64C8"/>
                </a:solidFill>
                <a:uFill>
                  <a:solidFill>
                    <a:schemeClr val="bg1"/>
                  </a:solidFill>
                </a:uFill>
              </a:defRPr>
            </a:lvl1pPr>
            <a:lvl2pPr marL="0" indent="0">
              <a:lnSpc>
                <a:spcPts val="1195"/>
              </a:lnSpc>
              <a:buNone/>
              <a:defRPr sz="984"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2250419" y="5882625"/>
            <a:ext cx="1607442" cy="653063"/>
          </a:xfrm>
        </p:spPr>
        <p:txBody>
          <a:bodyPr/>
          <a:lstStyle>
            <a:lvl1pPr>
              <a:defRPr sz="1125">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4017339" y="5882625"/>
            <a:ext cx="1607442" cy="653063"/>
          </a:xfrm>
        </p:spPr>
        <p:txBody>
          <a:bodyPr/>
          <a:lstStyle>
            <a:lvl1pPr>
              <a:defRPr sz="1125">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5786791" y="5882625"/>
            <a:ext cx="1632756" cy="653063"/>
          </a:xfrm>
        </p:spPr>
        <p:txBody>
          <a:bodyPr/>
          <a:lstStyle>
            <a:lvl1pPr>
              <a:defRPr sz="1125">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7556242" y="5882625"/>
            <a:ext cx="1632756" cy="653063"/>
          </a:xfrm>
        </p:spPr>
        <p:txBody>
          <a:bodyPr/>
          <a:lstStyle>
            <a:lvl1pPr>
              <a:defRPr sz="1125">
                <a:solidFill>
                  <a:schemeClr val="bg1">
                    <a:lumMod val="50000"/>
                  </a:schemeClr>
                </a:solidFill>
              </a:defRPr>
            </a:lvl1pPr>
          </a:lstStyle>
          <a:p>
            <a:r>
              <a:rPr lang="nl-BE" noProof="0" dirty="0"/>
              <a:t>Partnerlogo 4</a:t>
            </a:r>
          </a:p>
        </p:txBody>
      </p:sp>
      <p:sp>
        <p:nvSpPr>
          <p:cNvPr id="5" name="Rectangle 4" hidden="1"/>
          <p:cNvSpPr/>
          <p:nvPr userDrawn="1"/>
        </p:nvSpPr>
        <p:spPr>
          <a:xfrm>
            <a:off x="642977" y="326531"/>
            <a:ext cx="10941321" cy="32653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419" y="5931499"/>
            <a:ext cx="1742267" cy="555314"/>
          </a:xfrm>
          <a:prstGeom prst="rect">
            <a:avLst/>
          </a:prstGeom>
        </p:spPr>
      </p:pic>
    </p:spTree>
    <p:extLst>
      <p:ext uri="{BB962C8B-B14F-4D97-AF65-F5344CB8AC3E}">
        <p14:creationId xmlns:p14="http://schemas.microsoft.com/office/powerpoint/2010/main" val="746941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642977" y="0"/>
            <a:ext cx="11549023" cy="5568750"/>
          </a:xfrm>
        </p:spPr>
        <p:txBody>
          <a:bodyPr/>
          <a:lstStyle>
            <a:lvl1pPr marL="60273"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pPr defTabSz="914289"/>
            <a:fld id="{66A81384-1200-4D40-BEF0-3A17A1F906F4}" type="datetime1">
              <a:rPr lang="nl-NL" smtClean="0">
                <a:solidFill>
                  <a:prstClr val="black">
                    <a:tint val="75000"/>
                  </a:prstClr>
                </a:solidFill>
              </a:rPr>
              <a:pPr defTabSz="914289"/>
              <a:t>19-10-2021</a:t>
            </a:fld>
            <a:endParaRPr lang="nl-NL"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289"/>
            <a:endParaRPr lang="nl-NL" dirty="0">
              <a:solidFill>
                <a:prstClr val="black">
                  <a:tint val="75000"/>
                </a:prstClr>
              </a:solidFill>
            </a:endParaRPr>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642977" y="1892798"/>
            <a:ext cx="4756509" cy="3677906"/>
          </a:xfrm>
          <a:solidFill>
            <a:srgbClr val="1E64C8"/>
          </a:solidFill>
        </p:spPr>
        <p:txBody>
          <a:bodyPr anchor="b" anchorCtr="0">
            <a:noAutofit/>
          </a:bodyPr>
          <a:lstStyle>
            <a:lvl1pPr marL="60273" indent="0">
              <a:buNone/>
              <a:defRPr sz="7031" u="sng" cap="all" baseline="0">
                <a:solidFill>
                  <a:schemeClr val="bg1"/>
                </a:solidFill>
              </a:defRPr>
            </a:lvl1pPr>
            <a:lvl2pPr marL="692026" indent="-439771">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3162205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587726" y="839787"/>
            <a:ext cx="11039437" cy="4708125"/>
          </a:xfrm>
        </p:spPr>
        <p:txBody>
          <a:bodyPr/>
          <a:lstStyle>
            <a:lvl1pPr defTabSz="321457">
              <a:lnSpc>
                <a:spcPct val="120000"/>
              </a:lnSpc>
              <a:defRPr/>
            </a:lvl1pPr>
            <a:lvl2pPr>
              <a:lnSpc>
                <a:spcPct val="120000"/>
              </a:lnSpc>
              <a:defRPr/>
            </a:lvl2pPr>
            <a:lvl3pPr defTabSz="321457">
              <a:lnSpc>
                <a:spcPct val="120000"/>
              </a:lnSpc>
              <a:defRPr/>
            </a:lvl3pPr>
            <a:lvl4pPr marL="1637424" indent="-387312" defTabSz="1344987">
              <a:lnSpc>
                <a:spcPct val="120000"/>
              </a:lnSpc>
              <a:tabLst/>
              <a:defRPr/>
            </a:lvl4pPr>
            <a:lvl5pPr marL="2082776" indent="-311412" defTabSz="321457">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pPr defTabSz="914289"/>
            <a:fld id="{25470885-0B31-4E06-AE71-7E16801F2838}" type="datetime1">
              <a:rPr lang="nl-BE" smtClean="0">
                <a:solidFill>
                  <a:prstClr val="black">
                    <a:tint val="75000"/>
                  </a:prstClr>
                </a:solidFill>
              </a:rPr>
              <a:pPr defTabSz="914289"/>
              <a:t>19/10/2021</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89"/>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89"/>
            <a:fld id="{7AE184E0-0BD4-4705-A12B-9B71DDE63301}" type="slidenum">
              <a:rPr lang="nl-BE" smtClean="0"/>
              <a:pPr defTabSz="914289"/>
              <a:t>‹#›</a:t>
            </a:fld>
            <a:endParaRPr lang="nl-BE" dirty="0"/>
          </a:p>
        </p:txBody>
      </p:sp>
    </p:spTree>
    <p:extLst>
      <p:ext uri="{BB962C8B-B14F-4D97-AF65-F5344CB8AC3E}">
        <p14:creationId xmlns:p14="http://schemas.microsoft.com/office/powerpoint/2010/main" val="356065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jdelijke aanduiding voor tekst 4"/>
          <p:cNvSpPr>
            <a:spLocks noGrp="1"/>
          </p:cNvSpPr>
          <p:nvPr>
            <p:ph type="body" sz="quarter" idx="10" hasCustomPrompt="1"/>
          </p:nvPr>
        </p:nvSpPr>
        <p:spPr bwMode="white">
          <a:xfrm>
            <a:off x="6480395" y="2176875"/>
            <a:ext cx="5103311" cy="1207947"/>
          </a:xfrm>
        </p:spPr>
        <p:txBody>
          <a:bodyPr>
            <a:normAutofit/>
          </a:bodyPr>
          <a:lstStyle>
            <a:lvl1pPr marL="0" indent="0">
              <a:lnSpc>
                <a:spcPts val="2461"/>
              </a:lnSpc>
              <a:buNone/>
              <a:defRPr sz="1687">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907842" y="1225716"/>
            <a:ext cx="5217185" cy="4056750"/>
          </a:xfrm>
        </p:spPr>
        <p:txBody>
          <a:bodyPr anchor="t" anchorCtr="0">
            <a:noAutofit/>
          </a:bodyPr>
          <a:lstStyle>
            <a:lvl1pPr algn="l" defTabSz="381731">
              <a:lnSpc>
                <a:spcPts val="2461"/>
              </a:lnSpc>
              <a:defRPr sz="1758"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964465" y="1285875"/>
            <a:ext cx="10555957" cy="42185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419" y="5931499"/>
            <a:ext cx="1742267" cy="555314"/>
          </a:xfrm>
          <a:prstGeom prst="rect">
            <a:avLst/>
          </a:prstGeom>
        </p:spPr>
      </p:pic>
    </p:spTree>
    <p:extLst>
      <p:ext uri="{BB962C8B-B14F-4D97-AF65-F5344CB8AC3E}">
        <p14:creationId xmlns:p14="http://schemas.microsoft.com/office/powerpoint/2010/main" val="190431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10/19/2021</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993536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64234" y="0"/>
            <a:ext cx="6125210" cy="6858000"/>
          </a:xfrm>
          <a:custGeom>
            <a:avLst/>
            <a:gdLst/>
            <a:ahLst/>
            <a:cxnLst/>
            <a:rect l="l" t="t" r="r" b="b"/>
            <a:pathLst>
              <a:path w="6125209" h="6858000">
                <a:moveTo>
                  <a:pt x="0" y="6857999"/>
                </a:moveTo>
                <a:lnTo>
                  <a:pt x="6124713" y="6857999"/>
                </a:lnTo>
                <a:lnTo>
                  <a:pt x="6124713" y="0"/>
                </a:lnTo>
                <a:lnTo>
                  <a:pt x="0" y="0"/>
                </a:lnTo>
                <a:lnTo>
                  <a:pt x="0" y="6857999"/>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bg object 17"/>
          <p:cNvSpPr/>
          <p:nvPr/>
        </p:nvSpPr>
        <p:spPr>
          <a:xfrm>
            <a:off x="0" y="0"/>
            <a:ext cx="6064250" cy="6858000"/>
          </a:xfrm>
          <a:custGeom>
            <a:avLst/>
            <a:gdLst/>
            <a:ahLst/>
            <a:cxnLst/>
            <a:rect l="l" t="t" r="r" b="b"/>
            <a:pathLst>
              <a:path w="6064250" h="6858000">
                <a:moveTo>
                  <a:pt x="6064234" y="0"/>
                </a:moveTo>
                <a:lnTo>
                  <a:pt x="0" y="0"/>
                </a:lnTo>
                <a:lnTo>
                  <a:pt x="0" y="6857999"/>
                </a:lnTo>
                <a:lnTo>
                  <a:pt x="6064234" y="6857999"/>
                </a:lnTo>
                <a:lnTo>
                  <a:pt x="6064234" y="0"/>
                </a:lnTo>
                <a:close/>
              </a:path>
            </a:pathLst>
          </a:custGeom>
          <a:solidFill>
            <a:srgbClr val="5B9B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bg object 18"/>
          <p:cNvSpPr/>
          <p:nvPr/>
        </p:nvSpPr>
        <p:spPr>
          <a:xfrm>
            <a:off x="0" y="0"/>
            <a:ext cx="6064250" cy="6858000"/>
          </a:xfrm>
          <a:custGeom>
            <a:avLst/>
            <a:gdLst/>
            <a:ahLst/>
            <a:cxnLst/>
            <a:rect l="l" t="t" r="r" b="b"/>
            <a:pathLst>
              <a:path w="6064250" h="6858000">
                <a:moveTo>
                  <a:pt x="6064234" y="0"/>
                </a:moveTo>
                <a:lnTo>
                  <a:pt x="0" y="0"/>
                </a:lnTo>
                <a:lnTo>
                  <a:pt x="0" y="6857999"/>
                </a:lnTo>
                <a:lnTo>
                  <a:pt x="6064234" y="6857999"/>
                </a:lnTo>
                <a:lnTo>
                  <a:pt x="6064234" y="0"/>
                </a:lnTo>
                <a:close/>
              </a:path>
            </a:pathLst>
          </a:custGeom>
          <a:solidFill>
            <a:srgbClr val="70AD47">
              <a:alpha val="3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bg object 19"/>
          <p:cNvSpPr/>
          <p:nvPr/>
        </p:nvSpPr>
        <p:spPr>
          <a:xfrm>
            <a:off x="27984" y="6015676"/>
            <a:ext cx="2605405" cy="842644"/>
          </a:xfrm>
          <a:custGeom>
            <a:avLst/>
            <a:gdLst/>
            <a:ahLst/>
            <a:cxnLst/>
            <a:rect l="l" t="t" r="r" b="b"/>
            <a:pathLst>
              <a:path w="2605405" h="842645">
                <a:moveTo>
                  <a:pt x="892029" y="0"/>
                </a:moveTo>
                <a:lnTo>
                  <a:pt x="841373" y="628"/>
                </a:lnTo>
                <a:lnTo>
                  <a:pt x="790938" y="2897"/>
                </a:lnTo>
                <a:lnTo>
                  <a:pt x="740807" y="6924"/>
                </a:lnTo>
                <a:lnTo>
                  <a:pt x="691063" y="12828"/>
                </a:lnTo>
                <a:lnTo>
                  <a:pt x="641788" y="20729"/>
                </a:lnTo>
                <a:lnTo>
                  <a:pt x="593066" y="30745"/>
                </a:lnTo>
                <a:lnTo>
                  <a:pt x="544977" y="42994"/>
                </a:lnTo>
                <a:lnTo>
                  <a:pt x="497606" y="57595"/>
                </a:lnTo>
                <a:lnTo>
                  <a:pt x="451034" y="74668"/>
                </a:lnTo>
                <a:lnTo>
                  <a:pt x="405345" y="94330"/>
                </a:lnTo>
                <a:lnTo>
                  <a:pt x="360619" y="116700"/>
                </a:lnTo>
                <a:lnTo>
                  <a:pt x="316942" y="141898"/>
                </a:lnTo>
                <a:lnTo>
                  <a:pt x="274393" y="170042"/>
                </a:lnTo>
                <a:lnTo>
                  <a:pt x="233058" y="201251"/>
                </a:lnTo>
                <a:lnTo>
                  <a:pt x="193016" y="235642"/>
                </a:lnTo>
                <a:lnTo>
                  <a:pt x="156368" y="272259"/>
                </a:lnTo>
                <a:lnTo>
                  <a:pt x="123872" y="310595"/>
                </a:lnTo>
                <a:lnTo>
                  <a:pt x="95417" y="350497"/>
                </a:lnTo>
                <a:lnTo>
                  <a:pt x="70892" y="391810"/>
                </a:lnTo>
                <a:lnTo>
                  <a:pt x="50188" y="434381"/>
                </a:lnTo>
                <a:lnTo>
                  <a:pt x="33193" y="478057"/>
                </a:lnTo>
                <a:lnTo>
                  <a:pt x="19798" y="522682"/>
                </a:lnTo>
                <a:lnTo>
                  <a:pt x="9891" y="568103"/>
                </a:lnTo>
                <a:lnTo>
                  <a:pt x="3363" y="614167"/>
                </a:lnTo>
                <a:lnTo>
                  <a:pt x="102" y="660719"/>
                </a:lnTo>
                <a:lnTo>
                  <a:pt x="0" y="707605"/>
                </a:lnTo>
                <a:lnTo>
                  <a:pt x="2944" y="754672"/>
                </a:lnTo>
                <a:lnTo>
                  <a:pt x="8824" y="801765"/>
                </a:lnTo>
                <a:lnTo>
                  <a:pt x="19021" y="842323"/>
                </a:lnTo>
                <a:lnTo>
                  <a:pt x="2600717" y="842323"/>
                </a:lnTo>
                <a:lnTo>
                  <a:pt x="2602025" y="834670"/>
                </a:lnTo>
                <a:lnTo>
                  <a:pt x="2605175" y="785211"/>
                </a:lnTo>
                <a:lnTo>
                  <a:pt x="2604743" y="735420"/>
                </a:lnTo>
                <a:lnTo>
                  <a:pt x="2600912" y="685510"/>
                </a:lnTo>
                <a:lnTo>
                  <a:pt x="2593863" y="635696"/>
                </a:lnTo>
                <a:lnTo>
                  <a:pt x="2583779" y="586192"/>
                </a:lnTo>
                <a:lnTo>
                  <a:pt x="2570841" y="537214"/>
                </a:lnTo>
                <a:lnTo>
                  <a:pt x="2555233" y="488975"/>
                </a:lnTo>
                <a:lnTo>
                  <a:pt x="2537137" y="441690"/>
                </a:lnTo>
                <a:lnTo>
                  <a:pt x="2516734" y="395574"/>
                </a:lnTo>
                <a:lnTo>
                  <a:pt x="2494206" y="350841"/>
                </a:lnTo>
                <a:lnTo>
                  <a:pt x="2469736" y="307706"/>
                </a:lnTo>
                <a:lnTo>
                  <a:pt x="2443507" y="266382"/>
                </a:lnTo>
                <a:lnTo>
                  <a:pt x="2416372" y="226591"/>
                </a:lnTo>
                <a:lnTo>
                  <a:pt x="2386174" y="187194"/>
                </a:lnTo>
                <a:lnTo>
                  <a:pt x="2352875" y="149589"/>
                </a:lnTo>
                <a:lnTo>
                  <a:pt x="2316440" y="115175"/>
                </a:lnTo>
                <a:lnTo>
                  <a:pt x="2276833" y="85349"/>
                </a:lnTo>
                <a:lnTo>
                  <a:pt x="2234017" y="61510"/>
                </a:lnTo>
                <a:lnTo>
                  <a:pt x="2187956" y="45056"/>
                </a:lnTo>
                <a:lnTo>
                  <a:pt x="2132388" y="35369"/>
                </a:lnTo>
                <a:lnTo>
                  <a:pt x="2083462" y="38605"/>
                </a:lnTo>
                <a:lnTo>
                  <a:pt x="2038542" y="50948"/>
                </a:lnTo>
                <a:lnTo>
                  <a:pt x="1994996" y="68586"/>
                </a:lnTo>
                <a:lnTo>
                  <a:pt x="1950191" y="87703"/>
                </a:lnTo>
                <a:lnTo>
                  <a:pt x="1901493" y="104487"/>
                </a:lnTo>
                <a:lnTo>
                  <a:pt x="1852906" y="112913"/>
                </a:lnTo>
                <a:lnTo>
                  <a:pt x="1800163" y="114848"/>
                </a:lnTo>
                <a:lnTo>
                  <a:pt x="1745542" y="112159"/>
                </a:lnTo>
                <a:lnTo>
                  <a:pt x="1691316" y="106716"/>
                </a:lnTo>
                <a:lnTo>
                  <a:pt x="1639760" y="100388"/>
                </a:lnTo>
                <a:lnTo>
                  <a:pt x="1585340" y="92319"/>
                </a:lnTo>
                <a:lnTo>
                  <a:pt x="1530533" y="83481"/>
                </a:lnTo>
                <a:lnTo>
                  <a:pt x="1475727" y="73875"/>
                </a:lnTo>
                <a:lnTo>
                  <a:pt x="1421306" y="63500"/>
                </a:lnTo>
                <a:lnTo>
                  <a:pt x="1375305" y="54417"/>
                </a:lnTo>
                <a:lnTo>
                  <a:pt x="1328698" y="45681"/>
                </a:lnTo>
                <a:lnTo>
                  <a:pt x="1281559" y="37397"/>
                </a:lnTo>
                <a:lnTo>
                  <a:pt x="1233962" y="29670"/>
                </a:lnTo>
                <a:lnTo>
                  <a:pt x="1185978" y="22605"/>
                </a:lnTo>
                <a:lnTo>
                  <a:pt x="1137681" y="16308"/>
                </a:lnTo>
                <a:lnTo>
                  <a:pt x="1089145" y="10883"/>
                </a:lnTo>
                <a:lnTo>
                  <a:pt x="1040441" y="6435"/>
                </a:lnTo>
                <a:lnTo>
                  <a:pt x="991644" y="3070"/>
                </a:lnTo>
                <a:lnTo>
                  <a:pt x="942825" y="892"/>
                </a:lnTo>
                <a:lnTo>
                  <a:pt x="892029" y="0"/>
                </a:lnTo>
                <a:close/>
              </a:path>
            </a:pathLst>
          </a:custGeom>
          <a:solidFill>
            <a:srgbClr val="FFFFFF">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bg object 20"/>
          <p:cNvSpPr/>
          <p:nvPr/>
        </p:nvSpPr>
        <p:spPr>
          <a:xfrm>
            <a:off x="656707" y="5797359"/>
            <a:ext cx="2485390" cy="1061085"/>
          </a:xfrm>
          <a:custGeom>
            <a:avLst/>
            <a:gdLst/>
            <a:ahLst/>
            <a:cxnLst/>
            <a:rect l="l" t="t" r="r" b="b"/>
            <a:pathLst>
              <a:path w="2485390" h="1061084">
                <a:moveTo>
                  <a:pt x="1572446" y="1054415"/>
                </a:moveTo>
                <a:lnTo>
                  <a:pt x="1568593" y="1055182"/>
                </a:lnTo>
                <a:lnTo>
                  <a:pt x="1565511" y="1058247"/>
                </a:lnTo>
                <a:lnTo>
                  <a:pt x="1563382" y="1060640"/>
                </a:lnTo>
                <a:lnTo>
                  <a:pt x="1584452" y="1060640"/>
                </a:lnTo>
                <a:lnTo>
                  <a:pt x="1576684" y="1055565"/>
                </a:lnTo>
                <a:lnTo>
                  <a:pt x="1572446" y="1054415"/>
                </a:lnTo>
                <a:close/>
              </a:path>
              <a:path w="2485390" h="1061084">
                <a:moveTo>
                  <a:pt x="493581" y="1045219"/>
                </a:moveTo>
                <a:lnTo>
                  <a:pt x="489728" y="1045986"/>
                </a:lnTo>
                <a:lnTo>
                  <a:pt x="486645" y="1049051"/>
                </a:lnTo>
                <a:lnTo>
                  <a:pt x="480480" y="1050583"/>
                </a:lnTo>
                <a:lnTo>
                  <a:pt x="477398" y="1052883"/>
                </a:lnTo>
                <a:lnTo>
                  <a:pt x="476628" y="1056713"/>
                </a:lnTo>
                <a:lnTo>
                  <a:pt x="477525" y="1060640"/>
                </a:lnTo>
                <a:lnTo>
                  <a:pt x="512874" y="1060640"/>
                </a:lnTo>
                <a:lnTo>
                  <a:pt x="511306" y="1055181"/>
                </a:lnTo>
                <a:lnTo>
                  <a:pt x="506682" y="1050583"/>
                </a:lnTo>
                <a:lnTo>
                  <a:pt x="502058" y="1047518"/>
                </a:lnTo>
                <a:lnTo>
                  <a:pt x="493581" y="1045219"/>
                </a:lnTo>
                <a:close/>
              </a:path>
              <a:path w="2485390" h="1061084">
                <a:moveTo>
                  <a:pt x="327127" y="1039089"/>
                </a:moveTo>
                <a:lnTo>
                  <a:pt x="323273" y="1039855"/>
                </a:lnTo>
                <a:lnTo>
                  <a:pt x="320191" y="1042921"/>
                </a:lnTo>
                <a:lnTo>
                  <a:pt x="315567" y="1045986"/>
                </a:lnTo>
                <a:lnTo>
                  <a:pt x="312485" y="1049051"/>
                </a:lnTo>
                <a:lnTo>
                  <a:pt x="311329" y="1052883"/>
                </a:lnTo>
                <a:lnTo>
                  <a:pt x="312766" y="1060640"/>
                </a:lnTo>
                <a:lnTo>
                  <a:pt x="346998" y="1060640"/>
                </a:lnTo>
                <a:lnTo>
                  <a:pt x="344851" y="1049051"/>
                </a:lnTo>
                <a:lnTo>
                  <a:pt x="340228" y="1044453"/>
                </a:lnTo>
                <a:lnTo>
                  <a:pt x="335604" y="1041388"/>
                </a:lnTo>
                <a:lnTo>
                  <a:pt x="327127" y="1039089"/>
                </a:lnTo>
                <a:close/>
              </a:path>
              <a:path w="2485390" h="1061084">
                <a:moveTo>
                  <a:pt x="17338" y="1035258"/>
                </a:moveTo>
                <a:lnTo>
                  <a:pt x="13485" y="1036790"/>
                </a:lnTo>
                <a:lnTo>
                  <a:pt x="4238" y="1042921"/>
                </a:lnTo>
                <a:lnTo>
                  <a:pt x="1155" y="1045986"/>
                </a:lnTo>
                <a:lnTo>
                  <a:pt x="0" y="1049818"/>
                </a:lnTo>
                <a:lnTo>
                  <a:pt x="2004" y="1060640"/>
                </a:lnTo>
                <a:lnTo>
                  <a:pt x="36253" y="1060640"/>
                </a:lnTo>
                <a:lnTo>
                  <a:pt x="37375" y="1059396"/>
                </a:lnTo>
                <a:lnTo>
                  <a:pt x="38916" y="1055182"/>
                </a:lnTo>
                <a:lnTo>
                  <a:pt x="38145" y="1050583"/>
                </a:lnTo>
                <a:lnTo>
                  <a:pt x="33522" y="1045986"/>
                </a:lnTo>
                <a:lnTo>
                  <a:pt x="28898" y="1039855"/>
                </a:lnTo>
                <a:lnTo>
                  <a:pt x="25044" y="1036790"/>
                </a:lnTo>
                <a:lnTo>
                  <a:pt x="17338" y="1035258"/>
                </a:lnTo>
                <a:close/>
              </a:path>
              <a:path w="2485390" h="1061084">
                <a:moveTo>
                  <a:pt x="2127293" y="1032958"/>
                </a:moveTo>
                <a:lnTo>
                  <a:pt x="2123438" y="1033725"/>
                </a:lnTo>
                <a:lnTo>
                  <a:pt x="2120356" y="1036790"/>
                </a:lnTo>
                <a:lnTo>
                  <a:pt x="2115732" y="1038323"/>
                </a:lnTo>
                <a:lnTo>
                  <a:pt x="2112650" y="1041388"/>
                </a:lnTo>
                <a:lnTo>
                  <a:pt x="2111494" y="1045603"/>
                </a:lnTo>
                <a:lnTo>
                  <a:pt x="2114076" y="1060640"/>
                </a:lnTo>
                <a:lnTo>
                  <a:pt x="2144984" y="1060640"/>
                </a:lnTo>
                <a:lnTo>
                  <a:pt x="2148870" y="1056331"/>
                </a:lnTo>
                <a:lnTo>
                  <a:pt x="2150411" y="1052117"/>
                </a:lnTo>
                <a:lnTo>
                  <a:pt x="2149640" y="1047518"/>
                </a:lnTo>
                <a:lnTo>
                  <a:pt x="2140393" y="1038323"/>
                </a:lnTo>
                <a:lnTo>
                  <a:pt x="2135769" y="1035258"/>
                </a:lnTo>
                <a:lnTo>
                  <a:pt x="2127293" y="1032958"/>
                </a:lnTo>
                <a:close/>
              </a:path>
              <a:path w="2485390" h="1061084">
                <a:moveTo>
                  <a:pt x="1205632" y="1032958"/>
                </a:moveTo>
                <a:lnTo>
                  <a:pt x="1201779" y="1033725"/>
                </a:lnTo>
                <a:lnTo>
                  <a:pt x="1198697" y="1036790"/>
                </a:lnTo>
                <a:lnTo>
                  <a:pt x="1194073" y="1039855"/>
                </a:lnTo>
                <a:lnTo>
                  <a:pt x="1190990" y="1042921"/>
                </a:lnTo>
                <a:lnTo>
                  <a:pt x="1189835" y="1046752"/>
                </a:lnTo>
                <a:lnTo>
                  <a:pt x="1192408" y="1060640"/>
                </a:lnTo>
                <a:lnTo>
                  <a:pt x="1223325" y="1060640"/>
                </a:lnTo>
                <a:lnTo>
                  <a:pt x="1227211" y="1056331"/>
                </a:lnTo>
                <a:lnTo>
                  <a:pt x="1228751" y="1052117"/>
                </a:lnTo>
                <a:lnTo>
                  <a:pt x="1227980" y="1047518"/>
                </a:lnTo>
                <a:lnTo>
                  <a:pt x="1218734" y="1038323"/>
                </a:lnTo>
                <a:lnTo>
                  <a:pt x="1214109" y="1035258"/>
                </a:lnTo>
                <a:lnTo>
                  <a:pt x="1205632" y="1032958"/>
                </a:lnTo>
                <a:close/>
              </a:path>
              <a:path w="2485390" h="1061084">
                <a:moveTo>
                  <a:pt x="795662" y="1032958"/>
                </a:moveTo>
                <a:lnTo>
                  <a:pt x="791809" y="1033725"/>
                </a:lnTo>
                <a:lnTo>
                  <a:pt x="788727" y="1036790"/>
                </a:lnTo>
                <a:lnTo>
                  <a:pt x="784103" y="1038323"/>
                </a:lnTo>
                <a:lnTo>
                  <a:pt x="781020" y="1040622"/>
                </a:lnTo>
                <a:lnTo>
                  <a:pt x="779865" y="1044453"/>
                </a:lnTo>
                <a:lnTo>
                  <a:pt x="782454" y="1060640"/>
                </a:lnTo>
                <a:lnTo>
                  <a:pt x="813355" y="1060640"/>
                </a:lnTo>
                <a:lnTo>
                  <a:pt x="817241" y="1056331"/>
                </a:lnTo>
                <a:lnTo>
                  <a:pt x="818781" y="1052117"/>
                </a:lnTo>
                <a:lnTo>
                  <a:pt x="818010" y="1047518"/>
                </a:lnTo>
                <a:lnTo>
                  <a:pt x="808764" y="1038323"/>
                </a:lnTo>
                <a:lnTo>
                  <a:pt x="804139" y="1035258"/>
                </a:lnTo>
                <a:lnTo>
                  <a:pt x="795662" y="1032958"/>
                </a:lnTo>
                <a:close/>
              </a:path>
              <a:path w="2485390" h="1061084">
                <a:moveTo>
                  <a:pt x="136013" y="1032958"/>
                </a:moveTo>
                <a:lnTo>
                  <a:pt x="132160" y="1033725"/>
                </a:lnTo>
                <a:lnTo>
                  <a:pt x="129077" y="1036790"/>
                </a:lnTo>
                <a:lnTo>
                  <a:pt x="124454" y="1039855"/>
                </a:lnTo>
                <a:lnTo>
                  <a:pt x="121371" y="1042921"/>
                </a:lnTo>
                <a:lnTo>
                  <a:pt x="120216" y="1046752"/>
                </a:lnTo>
                <a:lnTo>
                  <a:pt x="122788" y="1060640"/>
                </a:lnTo>
                <a:lnTo>
                  <a:pt x="153624" y="1060640"/>
                </a:lnTo>
                <a:lnTo>
                  <a:pt x="156434" y="1057480"/>
                </a:lnTo>
                <a:lnTo>
                  <a:pt x="158361" y="1052883"/>
                </a:lnTo>
                <a:lnTo>
                  <a:pt x="158361" y="1047518"/>
                </a:lnTo>
                <a:lnTo>
                  <a:pt x="149114" y="1038323"/>
                </a:lnTo>
                <a:lnTo>
                  <a:pt x="144490" y="1035258"/>
                </a:lnTo>
                <a:lnTo>
                  <a:pt x="136013" y="1032958"/>
                </a:lnTo>
                <a:close/>
              </a:path>
              <a:path w="2485390" h="1061084">
                <a:moveTo>
                  <a:pt x="903550" y="1029893"/>
                </a:moveTo>
                <a:lnTo>
                  <a:pt x="899697" y="1030660"/>
                </a:lnTo>
                <a:lnTo>
                  <a:pt x="896615" y="1033725"/>
                </a:lnTo>
                <a:lnTo>
                  <a:pt x="889582" y="1036695"/>
                </a:lnTo>
                <a:lnTo>
                  <a:pt x="886596" y="1041388"/>
                </a:lnTo>
                <a:lnTo>
                  <a:pt x="887078" y="1048381"/>
                </a:lnTo>
                <a:lnTo>
                  <a:pt x="890450" y="1058247"/>
                </a:lnTo>
                <a:lnTo>
                  <a:pt x="893798" y="1060640"/>
                </a:lnTo>
                <a:lnTo>
                  <a:pt x="918479" y="1060640"/>
                </a:lnTo>
                <a:lnTo>
                  <a:pt x="925129" y="1053266"/>
                </a:lnTo>
                <a:lnTo>
                  <a:pt x="926669" y="1049052"/>
                </a:lnTo>
                <a:lnTo>
                  <a:pt x="925898" y="1044453"/>
                </a:lnTo>
                <a:lnTo>
                  <a:pt x="916651" y="1035258"/>
                </a:lnTo>
                <a:lnTo>
                  <a:pt x="912027" y="1032193"/>
                </a:lnTo>
                <a:lnTo>
                  <a:pt x="903550" y="1029893"/>
                </a:lnTo>
                <a:close/>
              </a:path>
              <a:path w="2485390" h="1061084">
                <a:moveTo>
                  <a:pt x="700107" y="1029893"/>
                </a:moveTo>
                <a:lnTo>
                  <a:pt x="684502" y="1050105"/>
                </a:lnTo>
                <a:lnTo>
                  <a:pt x="687006" y="1058247"/>
                </a:lnTo>
                <a:lnTo>
                  <a:pt x="690354" y="1060640"/>
                </a:lnTo>
                <a:lnTo>
                  <a:pt x="715035" y="1060640"/>
                </a:lnTo>
                <a:lnTo>
                  <a:pt x="721683" y="1053266"/>
                </a:lnTo>
                <a:lnTo>
                  <a:pt x="723225" y="1049052"/>
                </a:lnTo>
                <a:lnTo>
                  <a:pt x="722454" y="1044453"/>
                </a:lnTo>
                <a:lnTo>
                  <a:pt x="713206" y="1035258"/>
                </a:lnTo>
                <a:lnTo>
                  <a:pt x="708583" y="1032193"/>
                </a:lnTo>
                <a:lnTo>
                  <a:pt x="700107" y="1029893"/>
                </a:lnTo>
                <a:close/>
              </a:path>
              <a:path w="2485390" h="1061084">
                <a:moveTo>
                  <a:pt x="601468" y="1029893"/>
                </a:moveTo>
                <a:lnTo>
                  <a:pt x="597614" y="1030660"/>
                </a:lnTo>
                <a:lnTo>
                  <a:pt x="594532" y="1033725"/>
                </a:lnTo>
                <a:lnTo>
                  <a:pt x="588800" y="1036695"/>
                </a:lnTo>
                <a:lnTo>
                  <a:pt x="585670" y="1041388"/>
                </a:lnTo>
                <a:lnTo>
                  <a:pt x="585429" y="1048381"/>
                </a:lnTo>
                <a:lnTo>
                  <a:pt x="588367" y="1058247"/>
                </a:lnTo>
                <a:lnTo>
                  <a:pt x="591715" y="1060640"/>
                </a:lnTo>
                <a:lnTo>
                  <a:pt x="616397" y="1060640"/>
                </a:lnTo>
                <a:lnTo>
                  <a:pt x="623045" y="1053266"/>
                </a:lnTo>
                <a:lnTo>
                  <a:pt x="624587" y="1049052"/>
                </a:lnTo>
                <a:lnTo>
                  <a:pt x="623816" y="1044453"/>
                </a:lnTo>
                <a:lnTo>
                  <a:pt x="614568" y="1035258"/>
                </a:lnTo>
                <a:lnTo>
                  <a:pt x="609945" y="1032193"/>
                </a:lnTo>
                <a:lnTo>
                  <a:pt x="601468" y="1029893"/>
                </a:lnTo>
                <a:close/>
              </a:path>
              <a:path w="2485390" h="1061084">
                <a:moveTo>
                  <a:pt x="1097746" y="1023763"/>
                </a:moveTo>
                <a:lnTo>
                  <a:pt x="1093891" y="1024530"/>
                </a:lnTo>
                <a:lnTo>
                  <a:pt x="1090809" y="1027595"/>
                </a:lnTo>
                <a:lnTo>
                  <a:pt x="1085078" y="1032288"/>
                </a:lnTo>
                <a:lnTo>
                  <a:pt x="1081947" y="1037557"/>
                </a:lnTo>
                <a:lnTo>
                  <a:pt x="1081707" y="1043975"/>
                </a:lnTo>
                <a:lnTo>
                  <a:pt x="1084644" y="1052117"/>
                </a:lnTo>
                <a:lnTo>
                  <a:pt x="1096570" y="1060640"/>
                </a:lnTo>
                <a:lnTo>
                  <a:pt x="1098302" y="1060640"/>
                </a:lnTo>
                <a:lnTo>
                  <a:pt x="1109305" y="1058247"/>
                </a:lnTo>
                <a:lnTo>
                  <a:pt x="1114169" y="1054416"/>
                </a:lnTo>
                <a:lnTo>
                  <a:pt x="1118167" y="1048285"/>
                </a:lnTo>
                <a:lnTo>
                  <a:pt x="1119275" y="1041005"/>
                </a:lnTo>
                <a:lnTo>
                  <a:pt x="1115470" y="1033725"/>
                </a:lnTo>
                <a:lnTo>
                  <a:pt x="1110846" y="1029128"/>
                </a:lnTo>
                <a:lnTo>
                  <a:pt x="1106222" y="1026062"/>
                </a:lnTo>
                <a:lnTo>
                  <a:pt x="1097746" y="1023763"/>
                </a:lnTo>
                <a:close/>
              </a:path>
              <a:path w="2485390" h="1061084">
                <a:moveTo>
                  <a:pt x="1328931" y="1017633"/>
                </a:moveTo>
                <a:lnTo>
                  <a:pt x="1325077" y="1018400"/>
                </a:lnTo>
                <a:lnTo>
                  <a:pt x="1321995" y="1021465"/>
                </a:lnTo>
                <a:lnTo>
                  <a:pt x="1316264" y="1026158"/>
                </a:lnTo>
                <a:lnTo>
                  <a:pt x="1313133" y="1031427"/>
                </a:lnTo>
                <a:lnTo>
                  <a:pt x="1312892" y="1037844"/>
                </a:lnTo>
                <a:lnTo>
                  <a:pt x="1315830" y="1045987"/>
                </a:lnTo>
                <a:lnTo>
                  <a:pt x="1321417" y="1052548"/>
                </a:lnTo>
                <a:lnTo>
                  <a:pt x="1328161" y="1054799"/>
                </a:lnTo>
                <a:lnTo>
                  <a:pt x="1334904" y="1054176"/>
                </a:lnTo>
                <a:lnTo>
                  <a:pt x="1340491" y="1052117"/>
                </a:lnTo>
                <a:lnTo>
                  <a:pt x="1345355" y="1048285"/>
                </a:lnTo>
                <a:lnTo>
                  <a:pt x="1349353" y="1042155"/>
                </a:lnTo>
                <a:lnTo>
                  <a:pt x="1350460" y="1034875"/>
                </a:lnTo>
                <a:lnTo>
                  <a:pt x="1346656" y="1027595"/>
                </a:lnTo>
                <a:lnTo>
                  <a:pt x="1342031" y="1022997"/>
                </a:lnTo>
                <a:lnTo>
                  <a:pt x="1337409" y="1019932"/>
                </a:lnTo>
                <a:lnTo>
                  <a:pt x="1328931" y="1017633"/>
                </a:lnTo>
                <a:close/>
              </a:path>
              <a:path w="2485390" h="1061084">
                <a:moveTo>
                  <a:pt x="2367725" y="1005373"/>
                </a:moveTo>
                <a:lnTo>
                  <a:pt x="2363872" y="1006139"/>
                </a:lnTo>
                <a:lnTo>
                  <a:pt x="2360790" y="1009204"/>
                </a:lnTo>
                <a:lnTo>
                  <a:pt x="2355058" y="1012174"/>
                </a:lnTo>
                <a:lnTo>
                  <a:pt x="2351927" y="1016867"/>
                </a:lnTo>
                <a:lnTo>
                  <a:pt x="2351686" y="1023860"/>
                </a:lnTo>
                <a:lnTo>
                  <a:pt x="2354624" y="1033726"/>
                </a:lnTo>
                <a:lnTo>
                  <a:pt x="2360211" y="1040287"/>
                </a:lnTo>
                <a:lnTo>
                  <a:pt x="2366955" y="1042538"/>
                </a:lnTo>
                <a:lnTo>
                  <a:pt x="2373698" y="1041916"/>
                </a:lnTo>
                <a:lnTo>
                  <a:pt x="2379285" y="1039856"/>
                </a:lnTo>
                <a:lnTo>
                  <a:pt x="2385450" y="1034732"/>
                </a:lnTo>
                <a:lnTo>
                  <a:pt x="2389302" y="1028745"/>
                </a:lnTo>
                <a:lnTo>
                  <a:pt x="2389688" y="1022183"/>
                </a:lnTo>
                <a:lnTo>
                  <a:pt x="2385450" y="1015335"/>
                </a:lnTo>
                <a:lnTo>
                  <a:pt x="2380827" y="1010737"/>
                </a:lnTo>
                <a:lnTo>
                  <a:pt x="2376203" y="1007672"/>
                </a:lnTo>
                <a:lnTo>
                  <a:pt x="2367725" y="1005373"/>
                </a:lnTo>
                <a:close/>
              </a:path>
              <a:path w="2485390" h="1061084">
                <a:moveTo>
                  <a:pt x="1446065" y="999241"/>
                </a:moveTo>
                <a:lnTo>
                  <a:pt x="1442212" y="1000008"/>
                </a:lnTo>
                <a:lnTo>
                  <a:pt x="1439129" y="1003073"/>
                </a:lnTo>
                <a:lnTo>
                  <a:pt x="1433397" y="1006474"/>
                </a:lnTo>
                <a:lnTo>
                  <a:pt x="1430267" y="1011886"/>
                </a:lnTo>
                <a:lnTo>
                  <a:pt x="1430026" y="1019022"/>
                </a:lnTo>
                <a:lnTo>
                  <a:pt x="1432963" y="1027595"/>
                </a:lnTo>
                <a:lnTo>
                  <a:pt x="1438551" y="1034156"/>
                </a:lnTo>
                <a:lnTo>
                  <a:pt x="1445294" y="1036407"/>
                </a:lnTo>
                <a:lnTo>
                  <a:pt x="1452037" y="1035785"/>
                </a:lnTo>
                <a:lnTo>
                  <a:pt x="1457624" y="1033725"/>
                </a:lnTo>
                <a:lnTo>
                  <a:pt x="1463789" y="1028601"/>
                </a:lnTo>
                <a:lnTo>
                  <a:pt x="1467642" y="1022614"/>
                </a:lnTo>
                <a:lnTo>
                  <a:pt x="1468028" y="1016052"/>
                </a:lnTo>
                <a:lnTo>
                  <a:pt x="1463789" y="1009203"/>
                </a:lnTo>
                <a:lnTo>
                  <a:pt x="1459166" y="1004606"/>
                </a:lnTo>
                <a:lnTo>
                  <a:pt x="1454542" y="1001541"/>
                </a:lnTo>
                <a:lnTo>
                  <a:pt x="1446065" y="999241"/>
                </a:lnTo>
                <a:close/>
              </a:path>
              <a:path w="2485390" h="1061084">
                <a:moveTo>
                  <a:pt x="1692663" y="996176"/>
                </a:moveTo>
                <a:lnTo>
                  <a:pt x="1688809" y="996943"/>
                </a:lnTo>
                <a:lnTo>
                  <a:pt x="1685727" y="1000008"/>
                </a:lnTo>
                <a:lnTo>
                  <a:pt x="1678695" y="1003409"/>
                </a:lnTo>
                <a:lnTo>
                  <a:pt x="1675709" y="1008820"/>
                </a:lnTo>
                <a:lnTo>
                  <a:pt x="1676191" y="1015957"/>
                </a:lnTo>
                <a:lnTo>
                  <a:pt x="1679562" y="1024530"/>
                </a:lnTo>
                <a:lnTo>
                  <a:pt x="1685149" y="1031091"/>
                </a:lnTo>
                <a:lnTo>
                  <a:pt x="1691892" y="1033342"/>
                </a:lnTo>
                <a:lnTo>
                  <a:pt x="1698636" y="1032719"/>
                </a:lnTo>
                <a:lnTo>
                  <a:pt x="1704223" y="1030660"/>
                </a:lnTo>
                <a:lnTo>
                  <a:pt x="1710387" y="1025535"/>
                </a:lnTo>
                <a:lnTo>
                  <a:pt x="1714240" y="1019549"/>
                </a:lnTo>
                <a:lnTo>
                  <a:pt x="1714626" y="1012987"/>
                </a:lnTo>
                <a:lnTo>
                  <a:pt x="1710387" y="1006138"/>
                </a:lnTo>
                <a:lnTo>
                  <a:pt x="1705763" y="1001541"/>
                </a:lnTo>
                <a:lnTo>
                  <a:pt x="1701140" y="998476"/>
                </a:lnTo>
                <a:lnTo>
                  <a:pt x="1692663" y="996176"/>
                </a:lnTo>
                <a:close/>
              </a:path>
              <a:path w="2485390" h="1061084">
                <a:moveTo>
                  <a:pt x="1825209" y="983916"/>
                </a:moveTo>
                <a:lnTo>
                  <a:pt x="1821356" y="984683"/>
                </a:lnTo>
                <a:lnTo>
                  <a:pt x="1818274" y="987748"/>
                </a:lnTo>
                <a:lnTo>
                  <a:pt x="1812543" y="990717"/>
                </a:lnTo>
                <a:lnTo>
                  <a:pt x="1809412" y="995411"/>
                </a:lnTo>
                <a:lnTo>
                  <a:pt x="1809171" y="1002403"/>
                </a:lnTo>
                <a:lnTo>
                  <a:pt x="1812109" y="1012270"/>
                </a:lnTo>
                <a:lnTo>
                  <a:pt x="1817696" y="1018831"/>
                </a:lnTo>
                <a:lnTo>
                  <a:pt x="1824439" y="1021082"/>
                </a:lnTo>
                <a:lnTo>
                  <a:pt x="1831181" y="1020459"/>
                </a:lnTo>
                <a:lnTo>
                  <a:pt x="1836769" y="1018400"/>
                </a:lnTo>
                <a:lnTo>
                  <a:pt x="1842934" y="1013275"/>
                </a:lnTo>
                <a:lnTo>
                  <a:pt x="1846787" y="1007288"/>
                </a:lnTo>
                <a:lnTo>
                  <a:pt x="1847172" y="1000727"/>
                </a:lnTo>
                <a:lnTo>
                  <a:pt x="1842933" y="993878"/>
                </a:lnTo>
                <a:lnTo>
                  <a:pt x="1838311" y="989280"/>
                </a:lnTo>
                <a:lnTo>
                  <a:pt x="1833685" y="986215"/>
                </a:lnTo>
                <a:lnTo>
                  <a:pt x="1825209" y="983916"/>
                </a:lnTo>
                <a:close/>
              </a:path>
              <a:path w="2485390" h="1061084">
                <a:moveTo>
                  <a:pt x="2056395" y="977786"/>
                </a:moveTo>
                <a:lnTo>
                  <a:pt x="2052542" y="978552"/>
                </a:lnTo>
                <a:lnTo>
                  <a:pt x="2049460" y="981618"/>
                </a:lnTo>
                <a:lnTo>
                  <a:pt x="2043728" y="984587"/>
                </a:lnTo>
                <a:lnTo>
                  <a:pt x="2040598" y="989280"/>
                </a:lnTo>
                <a:lnTo>
                  <a:pt x="2040357" y="996273"/>
                </a:lnTo>
                <a:lnTo>
                  <a:pt x="2043295" y="1006139"/>
                </a:lnTo>
                <a:lnTo>
                  <a:pt x="2048882" y="1012701"/>
                </a:lnTo>
                <a:lnTo>
                  <a:pt x="2055624" y="1014952"/>
                </a:lnTo>
                <a:lnTo>
                  <a:pt x="2062367" y="1014329"/>
                </a:lnTo>
                <a:lnTo>
                  <a:pt x="2067955" y="1012270"/>
                </a:lnTo>
                <a:lnTo>
                  <a:pt x="2074120" y="1007145"/>
                </a:lnTo>
                <a:lnTo>
                  <a:pt x="2077973" y="1001158"/>
                </a:lnTo>
                <a:lnTo>
                  <a:pt x="2078359" y="994596"/>
                </a:lnTo>
                <a:lnTo>
                  <a:pt x="2074120" y="987748"/>
                </a:lnTo>
                <a:lnTo>
                  <a:pt x="2069496" y="983150"/>
                </a:lnTo>
                <a:lnTo>
                  <a:pt x="2064872" y="980085"/>
                </a:lnTo>
                <a:lnTo>
                  <a:pt x="2056395" y="977786"/>
                </a:lnTo>
                <a:close/>
              </a:path>
              <a:path w="2485390" h="1061084">
                <a:moveTo>
                  <a:pt x="407272" y="974721"/>
                </a:moveTo>
                <a:lnTo>
                  <a:pt x="403418" y="975487"/>
                </a:lnTo>
                <a:lnTo>
                  <a:pt x="400336" y="978552"/>
                </a:lnTo>
                <a:lnTo>
                  <a:pt x="394604" y="981522"/>
                </a:lnTo>
                <a:lnTo>
                  <a:pt x="391474" y="986215"/>
                </a:lnTo>
                <a:lnTo>
                  <a:pt x="391233" y="993208"/>
                </a:lnTo>
                <a:lnTo>
                  <a:pt x="394171" y="1003074"/>
                </a:lnTo>
                <a:lnTo>
                  <a:pt x="399758" y="1009635"/>
                </a:lnTo>
                <a:lnTo>
                  <a:pt x="406501" y="1011886"/>
                </a:lnTo>
                <a:lnTo>
                  <a:pt x="413244" y="1011264"/>
                </a:lnTo>
                <a:lnTo>
                  <a:pt x="418831" y="1009204"/>
                </a:lnTo>
                <a:lnTo>
                  <a:pt x="423696" y="1005373"/>
                </a:lnTo>
                <a:lnTo>
                  <a:pt x="427693" y="999242"/>
                </a:lnTo>
                <a:lnTo>
                  <a:pt x="428801" y="991962"/>
                </a:lnTo>
                <a:lnTo>
                  <a:pt x="424996" y="984683"/>
                </a:lnTo>
                <a:lnTo>
                  <a:pt x="420372" y="980085"/>
                </a:lnTo>
                <a:lnTo>
                  <a:pt x="415749" y="977020"/>
                </a:lnTo>
                <a:lnTo>
                  <a:pt x="407272" y="974721"/>
                </a:lnTo>
                <a:close/>
              </a:path>
              <a:path w="2485390" h="1061084">
                <a:moveTo>
                  <a:pt x="2253673" y="965525"/>
                </a:moveTo>
                <a:lnTo>
                  <a:pt x="2249820" y="966292"/>
                </a:lnTo>
                <a:lnTo>
                  <a:pt x="2246738" y="969357"/>
                </a:lnTo>
                <a:lnTo>
                  <a:pt x="2239705" y="972327"/>
                </a:lnTo>
                <a:lnTo>
                  <a:pt x="2236719" y="977020"/>
                </a:lnTo>
                <a:lnTo>
                  <a:pt x="2237200" y="984013"/>
                </a:lnTo>
                <a:lnTo>
                  <a:pt x="2240572" y="993879"/>
                </a:lnTo>
                <a:lnTo>
                  <a:pt x="2246159" y="1000440"/>
                </a:lnTo>
                <a:lnTo>
                  <a:pt x="2252903" y="1002691"/>
                </a:lnTo>
                <a:lnTo>
                  <a:pt x="2259646" y="1002069"/>
                </a:lnTo>
                <a:lnTo>
                  <a:pt x="2265233" y="1000009"/>
                </a:lnTo>
                <a:lnTo>
                  <a:pt x="2271397" y="994885"/>
                </a:lnTo>
                <a:lnTo>
                  <a:pt x="2275251" y="988898"/>
                </a:lnTo>
                <a:lnTo>
                  <a:pt x="2275636" y="982336"/>
                </a:lnTo>
                <a:lnTo>
                  <a:pt x="2271397" y="975487"/>
                </a:lnTo>
                <a:lnTo>
                  <a:pt x="2266773" y="970890"/>
                </a:lnTo>
                <a:lnTo>
                  <a:pt x="2262150" y="967825"/>
                </a:lnTo>
                <a:lnTo>
                  <a:pt x="2253673" y="965525"/>
                </a:lnTo>
                <a:close/>
              </a:path>
              <a:path w="2485390" h="1061084">
                <a:moveTo>
                  <a:pt x="1951591" y="962460"/>
                </a:moveTo>
                <a:lnTo>
                  <a:pt x="1947738" y="963227"/>
                </a:lnTo>
                <a:lnTo>
                  <a:pt x="1944654" y="966292"/>
                </a:lnTo>
                <a:lnTo>
                  <a:pt x="1938923" y="970986"/>
                </a:lnTo>
                <a:lnTo>
                  <a:pt x="1935793" y="976254"/>
                </a:lnTo>
                <a:lnTo>
                  <a:pt x="1935552" y="982672"/>
                </a:lnTo>
                <a:lnTo>
                  <a:pt x="1938490" y="990814"/>
                </a:lnTo>
                <a:lnTo>
                  <a:pt x="1944076" y="997375"/>
                </a:lnTo>
                <a:lnTo>
                  <a:pt x="1950819" y="999626"/>
                </a:lnTo>
                <a:lnTo>
                  <a:pt x="1957563" y="999003"/>
                </a:lnTo>
                <a:lnTo>
                  <a:pt x="1963150" y="996944"/>
                </a:lnTo>
                <a:lnTo>
                  <a:pt x="1968015" y="993113"/>
                </a:lnTo>
                <a:lnTo>
                  <a:pt x="1972012" y="986982"/>
                </a:lnTo>
                <a:lnTo>
                  <a:pt x="1973120" y="979702"/>
                </a:lnTo>
                <a:lnTo>
                  <a:pt x="1969315" y="972422"/>
                </a:lnTo>
                <a:lnTo>
                  <a:pt x="1964691" y="967825"/>
                </a:lnTo>
                <a:lnTo>
                  <a:pt x="1960068" y="964760"/>
                </a:lnTo>
                <a:lnTo>
                  <a:pt x="1951591" y="962460"/>
                </a:lnTo>
                <a:close/>
              </a:path>
              <a:path w="2485390" h="1061084">
                <a:moveTo>
                  <a:pt x="243901" y="962460"/>
                </a:moveTo>
                <a:lnTo>
                  <a:pt x="240047" y="963227"/>
                </a:lnTo>
                <a:lnTo>
                  <a:pt x="236965" y="966292"/>
                </a:lnTo>
                <a:lnTo>
                  <a:pt x="231233" y="970986"/>
                </a:lnTo>
                <a:lnTo>
                  <a:pt x="228103" y="976254"/>
                </a:lnTo>
                <a:lnTo>
                  <a:pt x="227862" y="982672"/>
                </a:lnTo>
                <a:lnTo>
                  <a:pt x="230800" y="990814"/>
                </a:lnTo>
                <a:lnTo>
                  <a:pt x="236387" y="997375"/>
                </a:lnTo>
                <a:lnTo>
                  <a:pt x="243130" y="999626"/>
                </a:lnTo>
                <a:lnTo>
                  <a:pt x="249873" y="999003"/>
                </a:lnTo>
                <a:lnTo>
                  <a:pt x="255460" y="996944"/>
                </a:lnTo>
                <a:lnTo>
                  <a:pt x="260325" y="993113"/>
                </a:lnTo>
                <a:lnTo>
                  <a:pt x="264322" y="986982"/>
                </a:lnTo>
                <a:lnTo>
                  <a:pt x="265430" y="979702"/>
                </a:lnTo>
                <a:lnTo>
                  <a:pt x="261625" y="972422"/>
                </a:lnTo>
                <a:lnTo>
                  <a:pt x="257002" y="967825"/>
                </a:lnTo>
                <a:lnTo>
                  <a:pt x="252378" y="964760"/>
                </a:lnTo>
                <a:lnTo>
                  <a:pt x="243901" y="962460"/>
                </a:lnTo>
                <a:close/>
              </a:path>
              <a:path w="2485390" h="1061084">
                <a:moveTo>
                  <a:pt x="2463283" y="959395"/>
                </a:moveTo>
                <a:lnTo>
                  <a:pt x="2459428" y="960162"/>
                </a:lnTo>
                <a:lnTo>
                  <a:pt x="2456346" y="963227"/>
                </a:lnTo>
                <a:lnTo>
                  <a:pt x="2450615" y="966196"/>
                </a:lnTo>
                <a:lnTo>
                  <a:pt x="2447484" y="970890"/>
                </a:lnTo>
                <a:lnTo>
                  <a:pt x="2447244" y="977882"/>
                </a:lnTo>
                <a:lnTo>
                  <a:pt x="2450181" y="987749"/>
                </a:lnTo>
                <a:lnTo>
                  <a:pt x="2455768" y="994310"/>
                </a:lnTo>
                <a:lnTo>
                  <a:pt x="2462511" y="996561"/>
                </a:lnTo>
                <a:lnTo>
                  <a:pt x="2469255" y="995938"/>
                </a:lnTo>
                <a:lnTo>
                  <a:pt x="2474842" y="993879"/>
                </a:lnTo>
                <a:lnTo>
                  <a:pt x="2481007" y="988754"/>
                </a:lnTo>
                <a:lnTo>
                  <a:pt x="2484860" y="982767"/>
                </a:lnTo>
                <a:lnTo>
                  <a:pt x="2485245" y="976206"/>
                </a:lnTo>
                <a:lnTo>
                  <a:pt x="2481007" y="969357"/>
                </a:lnTo>
                <a:lnTo>
                  <a:pt x="2476383" y="964760"/>
                </a:lnTo>
                <a:lnTo>
                  <a:pt x="2471759" y="961694"/>
                </a:lnTo>
                <a:lnTo>
                  <a:pt x="2463283" y="959395"/>
                </a:lnTo>
                <a:close/>
              </a:path>
              <a:path w="2485390" h="1061084">
                <a:moveTo>
                  <a:pt x="1572446" y="956330"/>
                </a:moveTo>
                <a:lnTo>
                  <a:pt x="1556842" y="976541"/>
                </a:lnTo>
                <a:lnTo>
                  <a:pt x="1559346" y="984684"/>
                </a:lnTo>
                <a:lnTo>
                  <a:pt x="1564933" y="991245"/>
                </a:lnTo>
                <a:lnTo>
                  <a:pt x="1571676" y="993496"/>
                </a:lnTo>
                <a:lnTo>
                  <a:pt x="1578418" y="992873"/>
                </a:lnTo>
                <a:lnTo>
                  <a:pt x="1584006" y="990814"/>
                </a:lnTo>
                <a:lnTo>
                  <a:pt x="1590171" y="985689"/>
                </a:lnTo>
                <a:lnTo>
                  <a:pt x="1594024" y="979702"/>
                </a:lnTo>
                <a:lnTo>
                  <a:pt x="1594409" y="973141"/>
                </a:lnTo>
                <a:lnTo>
                  <a:pt x="1590170" y="966292"/>
                </a:lnTo>
                <a:lnTo>
                  <a:pt x="1585546" y="961694"/>
                </a:lnTo>
                <a:lnTo>
                  <a:pt x="1580922" y="958629"/>
                </a:lnTo>
                <a:lnTo>
                  <a:pt x="1572446" y="956330"/>
                </a:lnTo>
                <a:close/>
              </a:path>
              <a:path w="2485390" h="1061084">
                <a:moveTo>
                  <a:pt x="1236456" y="941003"/>
                </a:moveTo>
                <a:lnTo>
                  <a:pt x="1232603" y="941770"/>
                </a:lnTo>
                <a:lnTo>
                  <a:pt x="1229521" y="944835"/>
                </a:lnTo>
                <a:lnTo>
                  <a:pt x="1223790" y="948236"/>
                </a:lnTo>
                <a:lnTo>
                  <a:pt x="1220659" y="953648"/>
                </a:lnTo>
                <a:lnTo>
                  <a:pt x="1220418" y="960784"/>
                </a:lnTo>
                <a:lnTo>
                  <a:pt x="1223356" y="969357"/>
                </a:lnTo>
                <a:lnTo>
                  <a:pt x="1228943" y="975918"/>
                </a:lnTo>
                <a:lnTo>
                  <a:pt x="1235686" y="978169"/>
                </a:lnTo>
                <a:lnTo>
                  <a:pt x="1242429" y="977547"/>
                </a:lnTo>
                <a:lnTo>
                  <a:pt x="1248016" y="975487"/>
                </a:lnTo>
                <a:lnTo>
                  <a:pt x="1254181" y="970363"/>
                </a:lnTo>
                <a:lnTo>
                  <a:pt x="1258034" y="964376"/>
                </a:lnTo>
                <a:lnTo>
                  <a:pt x="1258419" y="957814"/>
                </a:lnTo>
                <a:lnTo>
                  <a:pt x="1254181" y="950966"/>
                </a:lnTo>
                <a:lnTo>
                  <a:pt x="1249558" y="946368"/>
                </a:lnTo>
                <a:lnTo>
                  <a:pt x="1244934" y="943303"/>
                </a:lnTo>
                <a:lnTo>
                  <a:pt x="1236456" y="941003"/>
                </a:lnTo>
                <a:close/>
              </a:path>
              <a:path w="2485390" h="1061084">
                <a:moveTo>
                  <a:pt x="1042261" y="937938"/>
                </a:moveTo>
                <a:lnTo>
                  <a:pt x="1038408" y="938705"/>
                </a:lnTo>
                <a:lnTo>
                  <a:pt x="1035325" y="941770"/>
                </a:lnTo>
                <a:lnTo>
                  <a:pt x="1029593" y="944740"/>
                </a:lnTo>
                <a:lnTo>
                  <a:pt x="1026463" y="949433"/>
                </a:lnTo>
                <a:lnTo>
                  <a:pt x="1026222" y="956426"/>
                </a:lnTo>
                <a:lnTo>
                  <a:pt x="1029159" y="966292"/>
                </a:lnTo>
                <a:lnTo>
                  <a:pt x="1034747" y="972853"/>
                </a:lnTo>
                <a:lnTo>
                  <a:pt x="1041490" y="975104"/>
                </a:lnTo>
                <a:lnTo>
                  <a:pt x="1048233" y="974482"/>
                </a:lnTo>
                <a:lnTo>
                  <a:pt x="1053820" y="972422"/>
                </a:lnTo>
                <a:lnTo>
                  <a:pt x="1059985" y="967298"/>
                </a:lnTo>
                <a:lnTo>
                  <a:pt x="1063838" y="961311"/>
                </a:lnTo>
                <a:lnTo>
                  <a:pt x="1064223" y="954749"/>
                </a:lnTo>
                <a:lnTo>
                  <a:pt x="1059985" y="947900"/>
                </a:lnTo>
                <a:lnTo>
                  <a:pt x="1055362" y="943303"/>
                </a:lnTo>
                <a:lnTo>
                  <a:pt x="1050738" y="940238"/>
                </a:lnTo>
                <a:lnTo>
                  <a:pt x="1042261" y="937938"/>
                </a:lnTo>
                <a:close/>
              </a:path>
              <a:path w="2485390" h="1061084">
                <a:moveTo>
                  <a:pt x="940539" y="937938"/>
                </a:moveTo>
                <a:lnTo>
                  <a:pt x="936686" y="938705"/>
                </a:lnTo>
                <a:lnTo>
                  <a:pt x="933603" y="941770"/>
                </a:lnTo>
                <a:lnTo>
                  <a:pt x="927872" y="945171"/>
                </a:lnTo>
                <a:lnTo>
                  <a:pt x="924741" y="950583"/>
                </a:lnTo>
                <a:lnTo>
                  <a:pt x="924500" y="957719"/>
                </a:lnTo>
                <a:lnTo>
                  <a:pt x="927439" y="966292"/>
                </a:lnTo>
                <a:lnTo>
                  <a:pt x="933026" y="972853"/>
                </a:lnTo>
                <a:lnTo>
                  <a:pt x="939769" y="975104"/>
                </a:lnTo>
                <a:lnTo>
                  <a:pt x="946511" y="974482"/>
                </a:lnTo>
                <a:lnTo>
                  <a:pt x="952098" y="972422"/>
                </a:lnTo>
                <a:lnTo>
                  <a:pt x="958264" y="967298"/>
                </a:lnTo>
                <a:lnTo>
                  <a:pt x="962117" y="961311"/>
                </a:lnTo>
                <a:lnTo>
                  <a:pt x="962502" y="954749"/>
                </a:lnTo>
                <a:lnTo>
                  <a:pt x="958263" y="947900"/>
                </a:lnTo>
                <a:lnTo>
                  <a:pt x="953640" y="943303"/>
                </a:lnTo>
                <a:lnTo>
                  <a:pt x="949016" y="940238"/>
                </a:lnTo>
                <a:lnTo>
                  <a:pt x="940539" y="937938"/>
                </a:lnTo>
                <a:close/>
              </a:path>
              <a:path w="2485390" h="1061084">
                <a:moveTo>
                  <a:pt x="120601" y="937938"/>
                </a:moveTo>
                <a:lnTo>
                  <a:pt x="116748" y="938705"/>
                </a:lnTo>
                <a:lnTo>
                  <a:pt x="113665" y="941770"/>
                </a:lnTo>
                <a:lnTo>
                  <a:pt x="106633" y="945171"/>
                </a:lnTo>
                <a:lnTo>
                  <a:pt x="103647" y="950583"/>
                </a:lnTo>
                <a:lnTo>
                  <a:pt x="104129" y="957719"/>
                </a:lnTo>
                <a:lnTo>
                  <a:pt x="107500" y="966292"/>
                </a:lnTo>
                <a:lnTo>
                  <a:pt x="113087" y="972853"/>
                </a:lnTo>
                <a:lnTo>
                  <a:pt x="119831" y="975104"/>
                </a:lnTo>
                <a:lnTo>
                  <a:pt x="126574" y="974482"/>
                </a:lnTo>
                <a:lnTo>
                  <a:pt x="132161" y="972422"/>
                </a:lnTo>
                <a:lnTo>
                  <a:pt x="138326" y="967298"/>
                </a:lnTo>
                <a:lnTo>
                  <a:pt x="142179" y="961311"/>
                </a:lnTo>
                <a:lnTo>
                  <a:pt x="142564" y="954749"/>
                </a:lnTo>
                <a:lnTo>
                  <a:pt x="138326" y="947900"/>
                </a:lnTo>
                <a:lnTo>
                  <a:pt x="133702" y="943303"/>
                </a:lnTo>
                <a:lnTo>
                  <a:pt x="129078" y="940238"/>
                </a:lnTo>
                <a:lnTo>
                  <a:pt x="120601" y="937938"/>
                </a:lnTo>
                <a:close/>
              </a:path>
              <a:path w="2485390" h="1061084">
                <a:moveTo>
                  <a:pt x="527488" y="925678"/>
                </a:moveTo>
                <a:lnTo>
                  <a:pt x="523634" y="926445"/>
                </a:lnTo>
                <a:lnTo>
                  <a:pt x="520552" y="929510"/>
                </a:lnTo>
                <a:lnTo>
                  <a:pt x="513520" y="934203"/>
                </a:lnTo>
                <a:lnTo>
                  <a:pt x="510534" y="939472"/>
                </a:lnTo>
                <a:lnTo>
                  <a:pt x="511016" y="945889"/>
                </a:lnTo>
                <a:lnTo>
                  <a:pt x="514387" y="954032"/>
                </a:lnTo>
                <a:lnTo>
                  <a:pt x="519974" y="960593"/>
                </a:lnTo>
                <a:lnTo>
                  <a:pt x="526717" y="962844"/>
                </a:lnTo>
                <a:lnTo>
                  <a:pt x="533460" y="962221"/>
                </a:lnTo>
                <a:lnTo>
                  <a:pt x="539047" y="960162"/>
                </a:lnTo>
                <a:lnTo>
                  <a:pt x="545212" y="955037"/>
                </a:lnTo>
                <a:lnTo>
                  <a:pt x="549065" y="949050"/>
                </a:lnTo>
                <a:lnTo>
                  <a:pt x="549450" y="942489"/>
                </a:lnTo>
                <a:lnTo>
                  <a:pt x="545212" y="935640"/>
                </a:lnTo>
                <a:lnTo>
                  <a:pt x="540588" y="931042"/>
                </a:lnTo>
                <a:lnTo>
                  <a:pt x="535965" y="927977"/>
                </a:lnTo>
                <a:lnTo>
                  <a:pt x="527488" y="925678"/>
                </a:lnTo>
                <a:close/>
              </a:path>
              <a:path w="2485390" h="1061084">
                <a:moveTo>
                  <a:pt x="832652" y="919548"/>
                </a:moveTo>
                <a:lnTo>
                  <a:pt x="828799" y="920315"/>
                </a:lnTo>
                <a:lnTo>
                  <a:pt x="825717" y="923380"/>
                </a:lnTo>
                <a:lnTo>
                  <a:pt x="818685" y="928073"/>
                </a:lnTo>
                <a:lnTo>
                  <a:pt x="815699" y="933341"/>
                </a:lnTo>
                <a:lnTo>
                  <a:pt x="816181" y="939759"/>
                </a:lnTo>
                <a:lnTo>
                  <a:pt x="819552" y="947901"/>
                </a:lnTo>
                <a:lnTo>
                  <a:pt x="825139" y="954463"/>
                </a:lnTo>
                <a:lnTo>
                  <a:pt x="831882" y="956714"/>
                </a:lnTo>
                <a:lnTo>
                  <a:pt x="838625" y="956091"/>
                </a:lnTo>
                <a:lnTo>
                  <a:pt x="844212" y="954032"/>
                </a:lnTo>
                <a:lnTo>
                  <a:pt x="850377" y="948907"/>
                </a:lnTo>
                <a:lnTo>
                  <a:pt x="854230" y="942920"/>
                </a:lnTo>
                <a:lnTo>
                  <a:pt x="854615" y="936359"/>
                </a:lnTo>
                <a:lnTo>
                  <a:pt x="850376" y="929510"/>
                </a:lnTo>
                <a:lnTo>
                  <a:pt x="845754" y="924912"/>
                </a:lnTo>
                <a:lnTo>
                  <a:pt x="841130" y="921847"/>
                </a:lnTo>
                <a:lnTo>
                  <a:pt x="832652" y="919548"/>
                </a:lnTo>
                <a:close/>
              </a:path>
              <a:path w="2485390" h="1061084">
                <a:moveTo>
                  <a:pt x="2164283" y="913418"/>
                </a:moveTo>
                <a:lnTo>
                  <a:pt x="2160428" y="914184"/>
                </a:lnTo>
                <a:lnTo>
                  <a:pt x="2157346" y="917250"/>
                </a:lnTo>
                <a:lnTo>
                  <a:pt x="2152915" y="921512"/>
                </a:lnTo>
                <a:lnTo>
                  <a:pt x="2149640" y="926062"/>
                </a:lnTo>
                <a:lnTo>
                  <a:pt x="2148677" y="932336"/>
                </a:lnTo>
                <a:lnTo>
                  <a:pt x="2151182" y="941771"/>
                </a:lnTo>
                <a:lnTo>
                  <a:pt x="2156768" y="948333"/>
                </a:lnTo>
                <a:lnTo>
                  <a:pt x="2163511" y="950583"/>
                </a:lnTo>
                <a:lnTo>
                  <a:pt x="2170254" y="949961"/>
                </a:lnTo>
                <a:lnTo>
                  <a:pt x="2175841" y="947901"/>
                </a:lnTo>
                <a:lnTo>
                  <a:pt x="2182006" y="942777"/>
                </a:lnTo>
                <a:lnTo>
                  <a:pt x="2185859" y="936790"/>
                </a:lnTo>
                <a:lnTo>
                  <a:pt x="2186244" y="930228"/>
                </a:lnTo>
                <a:lnTo>
                  <a:pt x="2182006" y="923380"/>
                </a:lnTo>
                <a:lnTo>
                  <a:pt x="2177382" y="918782"/>
                </a:lnTo>
                <a:lnTo>
                  <a:pt x="2172759" y="915717"/>
                </a:lnTo>
                <a:lnTo>
                  <a:pt x="2164283" y="913418"/>
                </a:lnTo>
                <a:close/>
              </a:path>
              <a:path w="2485390" h="1061084">
                <a:moveTo>
                  <a:pt x="635374" y="913418"/>
                </a:moveTo>
                <a:lnTo>
                  <a:pt x="631521" y="914184"/>
                </a:lnTo>
                <a:lnTo>
                  <a:pt x="628439" y="917250"/>
                </a:lnTo>
                <a:lnTo>
                  <a:pt x="622707" y="920219"/>
                </a:lnTo>
                <a:lnTo>
                  <a:pt x="619576" y="924912"/>
                </a:lnTo>
                <a:lnTo>
                  <a:pt x="619335" y="931905"/>
                </a:lnTo>
                <a:lnTo>
                  <a:pt x="622273" y="941771"/>
                </a:lnTo>
                <a:lnTo>
                  <a:pt x="627861" y="948333"/>
                </a:lnTo>
                <a:lnTo>
                  <a:pt x="634604" y="950583"/>
                </a:lnTo>
                <a:lnTo>
                  <a:pt x="641347" y="949961"/>
                </a:lnTo>
                <a:lnTo>
                  <a:pt x="646934" y="947901"/>
                </a:lnTo>
                <a:lnTo>
                  <a:pt x="653098" y="942777"/>
                </a:lnTo>
                <a:lnTo>
                  <a:pt x="656951" y="936790"/>
                </a:lnTo>
                <a:lnTo>
                  <a:pt x="657337" y="930228"/>
                </a:lnTo>
                <a:lnTo>
                  <a:pt x="653098" y="923380"/>
                </a:lnTo>
                <a:lnTo>
                  <a:pt x="648474" y="918782"/>
                </a:lnTo>
                <a:lnTo>
                  <a:pt x="643852" y="915717"/>
                </a:lnTo>
                <a:lnTo>
                  <a:pt x="635374" y="913418"/>
                </a:lnTo>
                <a:close/>
              </a:path>
              <a:path w="2485390" h="1061084">
                <a:moveTo>
                  <a:pt x="1347425" y="904222"/>
                </a:moveTo>
                <a:lnTo>
                  <a:pt x="1343572" y="904989"/>
                </a:lnTo>
                <a:lnTo>
                  <a:pt x="1340490" y="908054"/>
                </a:lnTo>
                <a:lnTo>
                  <a:pt x="1334759" y="911455"/>
                </a:lnTo>
                <a:lnTo>
                  <a:pt x="1331628" y="916867"/>
                </a:lnTo>
                <a:lnTo>
                  <a:pt x="1331387" y="924003"/>
                </a:lnTo>
                <a:lnTo>
                  <a:pt x="1334325" y="932576"/>
                </a:lnTo>
                <a:lnTo>
                  <a:pt x="1339912" y="939137"/>
                </a:lnTo>
                <a:lnTo>
                  <a:pt x="1346654" y="941388"/>
                </a:lnTo>
                <a:lnTo>
                  <a:pt x="1353397" y="940766"/>
                </a:lnTo>
                <a:lnTo>
                  <a:pt x="1358985" y="938706"/>
                </a:lnTo>
                <a:lnTo>
                  <a:pt x="1365150" y="933582"/>
                </a:lnTo>
                <a:lnTo>
                  <a:pt x="1369003" y="927595"/>
                </a:lnTo>
                <a:lnTo>
                  <a:pt x="1369389" y="921033"/>
                </a:lnTo>
                <a:lnTo>
                  <a:pt x="1365151" y="914184"/>
                </a:lnTo>
                <a:lnTo>
                  <a:pt x="1360526" y="909587"/>
                </a:lnTo>
                <a:lnTo>
                  <a:pt x="1355902" y="906522"/>
                </a:lnTo>
                <a:lnTo>
                  <a:pt x="1347425" y="904222"/>
                </a:lnTo>
                <a:close/>
              </a:path>
              <a:path w="2485390" h="1061084">
                <a:moveTo>
                  <a:pt x="730932" y="898091"/>
                </a:moveTo>
                <a:lnTo>
                  <a:pt x="727077" y="898858"/>
                </a:lnTo>
                <a:lnTo>
                  <a:pt x="723995" y="901923"/>
                </a:lnTo>
                <a:lnTo>
                  <a:pt x="718264" y="904892"/>
                </a:lnTo>
                <a:lnTo>
                  <a:pt x="715133" y="909586"/>
                </a:lnTo>
                <a:lnTo>
                  <a:pt x="714892" y="916578"/>
                </a:lnTo>
                <a:lnTo>
                  <a:pt x="717830" y="926445"/>
                </a:lnTo>
                <a:lnTo>
                  <a:pt x="723417" y="933006"/>
                </a:lnTo>
                <a:lnTo>
                  <a:pt x="730160" y="935257"/>
                </a:lnTo>
                <a:lnTo>
                  <a:pt x="736904" y="934634"/>
                </a:lnTo>
                <a:lnTo>
                  <a:pt x="742491" y="932575"/>
                </a:lnTo>
                <a:lnTo>
                  <a:pt x="748656" y="927450"/>
                </a:lnTo>
                <a:lnTo>
                  <a:pt x="752509" y="921464"/>
                </a:lnTo>
                <a:lnTo>
                  <a:pt x="752894" y="914902"/>
                </a:lnTo>
                <a:lnTo>
                  <a:pt x="748656" y="908053"/>
                </a:lnTo>
                <a:lnTo>
                  <a:pt x="744032" y="903456"/>
                </a:lnTo>
                <a:lnTo>
                  <a:pt x="739408" y="900391"/>
                </a:lnTo>
                <a:lnTo>
                  <a:pt x="730932" y="898091"/>
                </a:lnTo>
                <a:close/>
              </a:path>
              <a:path w="2485390" h="1061084">
                <a:moveTo>
                  <a:pt x="1452231" y="891961"/>
                </a:moveTo>
                <a:lnTo>
                  <a:pt x="1448377" y="892728"/>
                </a:lnTo>
                <a:lnTo>
                  <a:pt x="1445295" y="895793"/>
                </a:lnTo>
                <a:lnTo>
                  <a:pt x="1439563" y="899193"/>
                </a:lnTo>
                <a:lnTo>
                  <a:pt x="1436432" y="904605"/>
                </a:lnTo>
                <a:lnTo>
                  <a:pt x="1436192" y="911741"/>
                </a:lnTo>
                <a:lnTo>
                  <a:pt x="1439129" y="920315"/>
                </a:lnTo>
                <a:lnTo>
                  <a:pt x="1444717" y="926876"/>
                </a:lnTo>
                <a:lnTo>
                  <a:pt x="1451460" y="929127"/>
                </a:lnTo>
                <a:lnTo>
                  <a:pt x="1458203" y="928504"/>
                </a:lnTo>
                <a:lnTo>
                  <a:pt x="1463790" y="926445"/>
                </a:lnTo>
                <a:lnTo>
                  <a:pt x="1469955" y="921320"/>
                </a:lnTo>
                <a:lnTo>
                  <a:pt x="1473808" y="915333"/>
                </a:lnTo>
                <a:lnTo>
                  <a:pt x="1474193" y="908772"/>
                </a:lnTo>
                <a:lnTo>
                  <a:pt x="1469955" y="901923"/>
                </a:lnTo>
                <a:lnTo>
                  <a:pt x="1465332" y="897325"/>
                </a:lnTo>
                <a:lnTo>
                  <a:pt x="1460708" y="894260"/>
                </a:lnTo>
                <a:lnTo>
                  <a:pt x="1452231" y="891961"/>
                </a:lnTo>
                <a:close/>
              </a:path>
              <a:path w="2485390" h="1061084">
                <a:moveTo>
                  <a:pt x="1143983" y="891961"/>
                </a:moveTo>
                <a:lnTo>
                  <a:pt x="1140129" y="892728"/>
                </a:lnTo>
                <a:lnTo>
                  <a:pt x="1137046" y="895793"/>
                </a:lnTo>
                <a:lnTo>
                  <a:pt x="1131315" y="898762"/>
                </a:lnTo>
                <a:lnTo>
                  <a:pt x="1128184" y="903456"/>
                </a:lnTo>
                <a:lnTo>
                  <a:pt x="1127943" y="910448"/>
                </a:lnTo>
                <a:lnTo>
                  <a:pt x="1130881" y="920315"/>
                </a:lnTo>
                <a:lnTo>
                  <a:pt x="1136468" y="926876"/>
                </a:lnTo>
                <a:lnTo>
                  <a:pt x="1143212" y="929127"/>
                </a:lnTo>
                <a:lnTo>
                  <a:pt x="1149955" y="928504"/>
                </a:lnTo>
                <a:lnTo>
                  <a:pt x="1155542" y="926445"/>
                </a:lnTo>
                <a:lnTo>
                  <a:pt x="1160406" y="922613"/>
                </a:lnTo>
                <a:lnTo>
                  <a:pt x="1164404" y="916483"/>
                </a:lnTo>
                <a:lnTo>
                  <a:pt x="1165511" y="909203"/>
                </a:lnTo>
                <a:lnTo>
                  <a:pt x="1161707" y="901923"/>
                </a:lnTo>
                <a:lnTo>
                  <a:pt x="1157083" y="897325"/>
                </a:lnTo>
                <a:lnTo>
                  <a:pt x="1152460" y="894260"/>
                </a:lnTo>
                <a:lnTo>
                  <a:pt x="1143983" y="891961"/>
                </a:lnTo>
                <a:close/>
              </a:path>
              <a:path w="2485390" h="1061084">
                <a:moveTo>
                  <a:pt x="1778972" y="888896"/>
                </a:moveTo>
                <a:lnTo>
                  <a:pt x="1775119" y="889663"/>
                </a:lnTo>
                <a:lnTo>
                  <a:pt x="1772037" y="892728"/>
                </a:lnTo>
                <a:lnTo>
                  <a:pt x="1765005" y="897421"/>
                </a:lnTo>
                <a:lnTo>
                  <a:pt x="1762018" y="902689"/>
                </a:lnTo>
                <a:lnTo>
                  <a:pt x="1762500" y="909107"/>
                </a:lnTo>
                <a:lnTo>
                  <a:pt x="1765871" y="917250"/>
                </a:lnTo>
                <a:lnTo>
                  <a:pt x="1771459" y="923811"/>
                </a:lnTo>
                <a:lnTo>
                  <a:pt x="1778202" y="926062"/>
                </a:lnTo>
                <a:lnTo>
                  <a:pt x="1784945" y="925439"/>
                </a:lnTo>
                <a:lnTo>
                  <a:pt x="1790532" y="923380"/>
                </a:lnTo>
                <a:lnTo>
                  <a:pt x="1796697" y="918255"/>
                </a:lnTo>
                <a:lnTo>
                  <a:pt x="1800550" y="912268"/>
                </a:lnTo>
                <a:lnTo>
                  <a:pt x="1800935" y="905707"/>
                </a:lnTo>
                <a:lnTo>
                  <a:pt x="1796697" y="898858"/>
                </a:lnTo>
                <a:lnTo>
                  <a:pt x="1792074" y="894260"/>
                </a:lnTo>
                <a:lnTo>
                  <a:pt x="1787448" y="891195"/>
                </a:lnTo>
                <a:lnTo>
                  <a:pt x="1778972" y="888896"/>
                </a:lnTo>
                <a:close/>
              </a:path>
              <a:path w="2485390" h="1061084">
                <a:moveTo>
                  <a:pt x="1674168" y="888896"/>
                </a:moveTo>
                <a:lnTo>
                  <a:pt x="1670315" y="889663"/>
                </a:lnTo>
                <a:lnTo>
                  <a:pt x="1667233" y="892728"/>
                </a:lnTo>
                <a:lnTo>
                  <a:pt x="1661501" y="897421"/>
                </a:lnTo>
                <a:lnTo>
                  <a:pt x="1658370" y="902689"/>
                </a:lnTo>
                <a:lnTo>
                  <a:pt x="1658130" y="909107"/>
                </a:lnTo>
                <a:lnTo>
                  <a:pt x="1661068" y="917250"/>
                </a:lnTo>
                <a:lnTo>
                  <a:pt x="1666655" y="923811"/>
                </a:lnTo>
                <a:lnTo>
                  <a:pt x="1673398" y="926062"/>
                </a:lnTo>
                <a:lnTo>
                  <a:pt x="1680141" y="925439"/>
                </a:lnTo>
                <a:lnTo>
                  <a:pt x="1685728" y="923380"/>
                </a:lnTo>
                <a:lnTo>
                  <a:pt x="1691893" y="918255"/>
                </a:lnTo>
                <a:lnTo>
                  <a:pt x="1695746" y="912268"/>
                </a:lnTo>
                <a:lnTo>
                  <a:pt x="1696131" y="905707"/>
                </a:lnTo>
                <a:lnTo>
                  <a:pt x="1691892" y="898858"/>
                </a:lnTo>
                <a:lnTo>
                  <a:pt x="1687270" y="894260"/>
                </a:lnTo>
                <a:lnTo>
                  <a:pt x="1682645" y="891195"/>
                </a:lnTo>
                <a:lnTo>
                  <a:pt x="1674168" y="888896"/>
                </a:lnTo>
                <a:close/>
              </a:path>
              <a:path w="2485390" h="1061084">
                <a:moveTo>
                  <a:pt x="2376972" y="885831"/>
                </a:moveTo>
                <a:lnTo>
                  <a:pt x="2373120" y="886598"/>
                </a:lnTo>
                <a:lnTo>
                  <a:pt x="2370037" y="889663"/>
                </a:lnTo>
                <a:lnTo>
                  <a:pt x="2364305" y="894356"/>
                </a:lnTo>
                <a:lnTo>
                  <a:pt x="2361175" y="899624"/>
                </a:lnTo>
                <a:lnTo>
                  <a:pt x="2360934" y="906042"/>
                </a:lnTo>
                <a:lnTo>
                  <a:pt x="2363872" y="914184"/>
                </a:lnTo>
                <a:lnTo>
                  <a:pt x="2369459" y="920746"/>
                </a:lnTo>
                <a:lnTo>
                  <a:pt x="2376202" y="922997"/>
                </a:lnTo>
                <a:lnTo>
                  <a:pt x="2382945" y="922374"/>
                </a:lnTo>
                <a:lnTo>
                  <a:pt x="2388532" y="920315"/>
                </a:lnTo>
                <a:lnTo>
                  <a:pt x="2394697" y="915190"/>
                </a:lnTo>
                <a:lnTo>
                  <a:pt x="2398550" y="909203"/>
                </a:lnTo>
                <a:lnTo>
                  <a:pt x="2398935" y="902642"/>
                </a:lnTo>
                <a:lnTo>
                  <a:pt x="2394696" y="895793"/>
                </a:lnTo>
                <a:lnTo>
                  <a:pt x="2390074" y="891195"/>
                </a:lnTo>
                <a:lnTo>
                  <a:pt x="2385450" y="888130"/>
                </a:lnTo>
                <a:lnTo>
                  <a:pt x="2376972" y="885831"/>
                </a:lnTo>
                <a:close/>
              </a:path>
              <a:path w="2485390" h="1061084">
                <a:moveTo>
                  <a:pt x="320962" y="879701"/>
                </a:moveTo>
                <a:lnTo>
                  <a:pt x="317108" y="880467"/>
                </a:lnTo>
                <a:lnTo>
                  <a:pt x="314026" y="883532"/>
                </a:lnTo>
                <a:lnTo>
                  <a:pt x="308295" y="888226"/>
                </a:lnTo>
                <a:lnTo>
                  <a:pt x="305164" y="893494"/>
                </a:lnTo>
                <a:lnTo>
                  <a:pt x="304923" y="899912"/>
                </a:lnTo>
                <a:lnTo>
                  <a:pt x="307861" y="908054"/>
                </a:lnTo>
                <a:lnTo>
                  <a:pt x="313448" y="914615"/>
                </a:lnTo>
                <a:lnTo>
                  <a:pt x="320191" y="916866"/>
                </a:lnTo>
                <a:lnTo>
                  <a:pt x="326934" y="916244"/>
                </a:lnTo>
                <a:lnTo>
                  <a:pt x="332522" y="914184"/>
                </a:lnTo>
                <a:lnTo>
                  <a:pt x="338686" y="909060"/>
                </a:lnTo>
                <a:lnTo>
                  <a:pt x="342539" y="903073"/>
                </a:lnTo>
                <a:lnTo>
                  <a:pt x="342925" y="896511"/>
                </a:lnTo>
                <a:lnTo>
                  <a:pt x="338686" y="889663"/>
                </a:lnTo>
                <a:lnTo>
                  <a:pt x="334063" y="885065"/>
                </a:lnTo>
                <a:lnTo>
                  <a:pt x="329439" y="882000"/>
                </a:lnTo>
                <a:lnTo>
                  <a:pt x="320962" y="879701"/>
                </a:lnTo>
                <a:close/>
              </a:path>
              <a:path w="2485390" h="1061084">
                <a:moveTo>
                  <a:pt x="1899188" y="873570"/>
                </a:moveTo>
                <a:lnTo>
                  <a:pt x="1895336" y="874337"/>
                </a:lnTo>
                <a:lnTo>
                  <a:pt x="1892253" y="877402"/>
                </a:lnTo>
                <a:lnTo>
                  <a:pt x="1886522" y="880372"/>
                </a:lnTo>
                <a:lnTo>
                  <a:pt x="1883391" y="885065"/>
                </a:lnTo>
                <a:lnTo>
                  <a:pt x="1883150" y="892058"/>
                </a:lnTo>
                <a:lnTo>
                  <a:pt x="1886088" y="901924"/>
                </a:lnTo>
                <a:lnTo>
                  <a:pt x="1891675" y="908485"/>
                </a:lnTo>
                <a:lnTo>
                  <a:pt x="1898418" y="910736"/>
                </a:lnTo>
                <a:lnTo>
                  <a:pt x="1905161" y="910114"/>
                </a:lnTo>
                <a:lnTo>
                  <a:pt x="1910748" y="908054"/>
                </a:lnTo>
                <a:lnTo>
                  <a:pt x="1915613" y="904223"/>
                </a:lnTo>
                <a:lnTo>
                  <a:pt x="1919610" y="898092"/>
                </a:lnTo>
                <a:lnTo>
                  <a:pt x="1920718" y="890812"/>
                </a:lnTo>
                <a:lnTo>
                  <a:pt x="1916913" y="883532"/>
                </a:lnTo>
                <a:lnTo>
                  <a:pt x="1912289" y="878935"/>
                </a:lnTo>
                <a:lnTo>
                  <a:pt x="1907665" y="875870"/>
                </a:lnTo>
                <a:lnTo>
                  <a:pt x="1899188" y="873570"/>
                </a:lnTo>
                <a:close/>
              </a:path>
              <a:path w="2485390" h="1061084">
                <a:moveTo>
                  <a:pt x="2025571" y="864375"/>
                </a:moveTo>
                <a:lnTo>
                  <a:pt x="2021716" y="865142"/>
                </a:lnTo>
                <a:lnTo>
                  <a:pt x="2018634" y="868207"/>
                </a:lnTo>
                <a:lnTo>
                  <a:pt x="2012903" y="872900"/>
                </a:lnTo>
                <a:lnTo>
                  <a:pt x="2009773" y="878169"/>
                </a:lnTo>
                <a:lnTo>
                  <a:pt x="2009532" y="884587"/>
                </a:lnTo>
                <a:lnTo>
                  <a:pt x="2012470" y="892729"/>
                </a:lnTo>
                <a:lnTo>
                  <a:pt x="2018056" y="899290"/>
                </a:lnTo>
                <a:lnTo>
                  <a:pt x="2024800" y="901541"/>
                </a:lnTo>
                <a:lnTo>
                  <a:pt x="2031543" y="900918"/>
                </a:lnTo>
                <a:lnTo>
                  <a:pt x="2037130" y="898859"/>
                </a:lnTo>
                <a:lnTo>
                  <a:pt x="2041995" y="895027"/>
                </a:lnTo>
                <a:lnTo>
                  <a:pt x="2045992" y="888897"/>
                </a:lnTo>
                <a:lnTo>
                  <a:pt x="2047100" y="881617"/>
                </a:lnTo>
                <a:lnTo>
                  <a:pt x="2043295" y="874337"/>
                </a:lnTo>
                <a:lnTo>
                  <a:pt x="2038671" y="869739"/>
                </a:lnTo>
                <a:lnTo>
                  <a:pt x="2034047" y="866674"/>
                </a:lnTo>
                <a:lnTo>
                  <a:pt x="2025571" y="864375"/>
                </a:lnTo>
                <a:close/>
              </a:path>
              <a:path w="2485390" h="1061084">
                <a:moveTo>
                  <a:pt x="422684" y="864375"/>
                </a:moveTo>
                <a:lnTo>
                  <a:pt x="407078" y="884587"/>
                </a:lnTo>
                <a:lnTo>
                  <a:pt x="409583" y="892729"/>
                </a:lnTo>
                <a:lnTo>
                  <a:pt x="415170" y="899290"/>
                </a:lnTo>
                <a:lnTo>
                  <a:pt x="421913" y="901541"/>
                </a:lnTo>
                <a:lnTo>
                  <a:pt x="428655" y="900918"/>
                </a:lnTo>
                <a:lnTo>
                  <a:pt x="434242" y="898859"/>
                </a:lnTo>
                <a:lnTo>
                  <a:pt x="440408" y="893734"/>
                </a:lnTo>
                <a:lnTo>
                  <a:pt x="444261" y="887747"/>
                </a:lnTo>
                <a:lnTo>
                  <a:pt x="444646" y="881186"/>
                </a:lnTo>
                <a:lnTo>
                  <a:pt x="440407" y="874337"/>
                </a:lnTo>
                <a:lnTo>
                  <a:pt x="435783" y="869739"/>
                </a:lnTo>
                <a:lnTo>
                  <a:pt x="431160" y="866674"/>
                </a:lnTo>
                <a:lnTo>
                  <a:pt x="422684" y="864375"/>
                </a:lnTo>
                <a:close/>
              </a:path>
              <a:path w="2485390" h="1061084">
                <a:moveTo>
                  <a:pt x="2266003" y="855180"/>
                </a:moveTo>
                <a:lnTo>
                  <a:pt x="2262150" y="855947"/>
                </a:lnTo>
                <a:lnTo>
                  <a:pt x="2259068" y="859012"/>
                </a:lnTo>
                <a:lnTo>
                  <a:pt x="2253336" y="861981"/>
                </a:lnTo>
                <a:lnTo>
                  <a:pt x="2250205" y="866675"/>
                </a:lnTo>
                <a:lnTo>
                  <a:pt x="2249965" y="873667"/>
                </a:lnTo>
                <a:lnTo>
                  <a:pt x="2252903" y="883533"/>
                </a:lnTo>
                <a:lnTo>
                  <a:pt x="2258490" y="890095"/>
                </a:lnTo>
                <a:lnTo>
                  <a:pt x="2265233" y="892346"/>
                </a:lnTo>
                <a:lnTo>
                  <a:pt x="2271976" y="891723"/>
                </a:lnTo>
                <a:lnTo>
                  <a:pt x="2277563" y="889664"/>
                </a:lnTo>
                <a:lnTo>
                  <a:pt x="2282427" y="885832"/>
                </a:lnTo>
                <a:lnTo>
                  <a:pt x="2286425" y="879702"/>
                </a:lnTo>
                <a:lnTo>
                  <a:pt x="2287533" y="872422"/>
                </a:lnTo>
                <a:lnTo>
                  <a:pt x="2283728" y="865142"/>
                </a:lnTo>
                <a:lnTo>
                  <a:pt x="2279105" y="860544"/>
                </a:lnTo>
                <a:lnTo>
                  <a:pt x="2274481" y="857479"/>
                </a:lnTo>
                <a:lnTo>
                  <a:pt x="2266003" y="855180"/>
                </a:lnTo>
                <a:close/>
              </a:path>
              <a:path w="2485390" h="1061084">
                <a:moveTo>
                  <a:pt x="209992" y="855180"/>
                </a:moveTo>
                <a:lnTo>
                  <a:pt x="206140" y="855947"/>
                </a:lnTo>
                <a:lnTo>
                  <a:pt x="203057" y="859012"/>
                </a:lnTo>
                <a:lnTo>
                  <a:pt x="198626" y="863274"/>
                </a:lnTo>
                <a:lnTo>
                  <a:pt x="195351" y="867824"/>
                </a:lnTo>
                <a:lnTo>
                  <a:pt x="194388" y="874098"/>
                </a:lnTo>
                <a:lnTo>
                  <a:pt x="196892" y="883533"/>
                </a:lnTo>
                <a:lnTo>
                  <a:pt x="202479" y="890095"/>
                </a:lnTo>
                <a:lnTo>
                  <a:pt x="209222" y="892346"/>
                </a:lnTo>
                <a:lnTo>
                  <a:pt x="215965" y="891723"/>
                </a:lnTo>
                <a:lnTo>
                  <a:pt x="221552" y="889664"/>
                </a:lnTo>
                <a:lnTo>
                  <a:pt x="227717" y="884539"/>
                </a:lnTo>
                <a:lnTo>
                  <a:pt x="231570" y="878552"/>
                </a:lnTo>
                <a:lnTo>
                  <a:pt x="231955" y="871991"/>
                </a:lnTo>
                <a:lnTo>
                  <a:pt x="227716" y="865142"/>
                </a:lnTo>
                <a:lnTo>
                  <a:pt x="223093" y="860544"/>
                </a:lnTo>
                <a:lnTo>
                  <a:pt x="218469" y="857479"/>
                </a:lnTo>
                <a:lnTo>
                  <a:pt x="209992" y="855180"/>
                </a:lnTo>
                <a:close/>
              </a:path>
              <a:path w="2485390" h="1061084">
                <a:moveTo>
                  <a:pt x="1529292" y="845983"/>
                </a:moveTo>
                <a:lnTo>
                  <a:pt x="1525439" y="846750"/>
                </a:lnTo>
                <a:lnTo>
                  <a:pt x="1522356" y="849815"/>
                </a:lnTo>
                <a:lnTo>
                  <a:pt x="1516625" y="852785"/>
                </a:lnTo>
                <a:lnTo>
                  <a:pt x="1513494" y="857478"/>
                </a:lnTo>
                <a:lnTo>
                  <a:pt x="1513253" y="864471"/>
                </a:lnTo>
                <a:lnTo>
                  <a:pt x="1516192" y="874337"/>
                </a:lnTo>
                <a:lnTo>
                  <a:pt x="1521779" y="880898"/>
                </a:lnTo>
                <a:lnTo>
                  <a:pt x="1528521" y="883149"/>
                </a:lnTo>
                <a:lnTo>
                  <a:pt x="1535264" y="882527"/>
                </a:lnTo>
                <a:lnTo>
                  <a:pt x="1540851" y="880467"/>
                </a:lnTo>
                <a:lnTo>
                  <a:pt x="1547016" y="875343"/>
                </a:lnTo>
                <a:lnTo>
                  <a:pt x="1550869" y="869356"/>
                </a:lnTo>
                <a:lnTo>
                  <a:pt x="1551255" y="862794"/>
                </a:lnTo>
                <a:lnTo>
                  <a:pt x="1547016" y="855946"/>
                </a:lnTo>
                <a:lnTo>
                  <a:pt x="1542393" y="851348"/>
                </a:lnTo>
                <a:lnTo>
                  <a:pt x="1537769" y="848283"/>
                </a:lnTo>
                <a:lnTo>
                  <a:pt x="1529292" y="845983"/>
                </a:lnTo>
                <a:close/>
              </a:path>
              <a:path w="2485390" h="1061084">
                <a:moveTo>
                  <a:pt x="1267282" y="833723"/>
                </a:moveTo>
                <a:lnTo>
                  <a:pt x="1263429" y="834490"/>
                </a:lnTo>
                <a:lnTo>
                  <a:pt x="1260346" y="837555"/>
                </a:lnTo>
                <a:lnTo>
                  <a:pt x="1254614" y="840955"/>
                </a:lnTo>
                <a:lnTo>
                  <a:pt x="1251484" y="846367"/>
                </a:lnTo>
                <a:lnTo>
                  <a:pt x="1251243" y="853503"/>
                </a:lnTo>
                <a:lnTo>
                  <a:pt x="1254181" y="862077"/>
                </a:lnTo>
                <a:lnTo>
                  <a:pt x="1259768" y="868638"/>
                </a:lnTo>
                <a:lnTo>
                  <a:pt x="1266511" y="870889"/>
                </a:lnTo>
                <a:lnTo>
                  <a:pt x="1273254" y="870266"/>
                </a:lnTo>
                <a:lnTo>
                  <a:pt x="1278841" y="868207"/>
                </a:lnTo>
                <a:lnTo>
                  <a:pt x="1285006" y="863082"/>
                </a:lnTo>
                <a:lnTo>
                  <a:pt x="1288859" y="857095"/>
                </a:lnTo>
                <a:lnTo>
                  <a:pt x="1289245" y="850534"/>
                </a:lnTo>
                <a:lnTo>
                  <a:pt x="1285006" y="843685"/>
                </a:lnTo>
                <a:lnTo>
                  <a:pt x="1280383" y="839088"/>
                </a:lnTo>
                <a:lnTo>
                  <a:pt x="1275759" y="836022"/>
                </a:lnTo>
                <a:lnTo>
                  <a:pt x="1267282" y="833723"/>
                </a:lnTo>
                <a:close/>
              </a:path>
              <a:path w="2485390" h="1061084">
                <a:moveTo>
                  <a:pt x="2460199" y="821463"/>
                </a:moveTo>
                <a:lnTo>
                  <a:pt x="2444595" y="841674"/>
                </a:lnTo>
                <a:lnTo>
                  <a:pt x="2447099" y="849816"/>
                </a:lnTo>
                <a:lnTo>
                  <a:pt x="2452686" y="856378"/>
                </a:lnTo>
                <a:lnTo>
                  <a:pt x="2459428" y="858629"/>
                </a:lnTo>
                <a:lnTo>
                  <a:pt x="2466171" y="858006"/>
                </a:lnTo>
                <a:lnTo>
                  <a:pt x="2471759" y="855947"/>
                </a:lnTo>
                <a:lnTo>
                  <a:pt x="2477923" y="850822"/>
                </a:lnTo>
                <a:lnTo>
                  <a:pt x="2481777" y="844835"/>
                </a:lnTo>
                <a:lnTo>
                  <a:pt x="2482162" y="838273"/>
                </a:lnTo>
                <a:lnTo>
                  <a:pt x="2477923" y="831425"/>
                </a:lnTo>
                <a:lnTo>
                  <a:pt x="2473299" y="826827"/>
                </a:lnTo>
                <a:lnTo>
                  <a:pt x="2468676" y="823762"/>
                </a:lnTo>
                <a:lnTo>
                  <a:pt x="2460199" y="821463"/>
                </a:lnTo>
                <a:close/>
              </a:path>
              <a:path w="2485390" h="1061084">
                <a:moveTo>
                  <a:pt x="1002190" y="821463"/>
                </a:moveTo>
                <a:lnTo>
                  <a:pt x="986584" y="841674"/>
                </a:lnTo>
                <a:lnTo>
                  <a:pt x="989088" y="849816"/>
                </a:lnTo>
                <a:lnTo>
                  <a:pt x="994675" y="856378"/>
                </a:lnTo>
                <a:lnTo>
                  <a:pt x="1001418" y="858629"/>
                </a:lnTo>
                <a:lnTo>
                  <a:pt x="1008161" y="858006"/>
                </a:lnTo>
                <a:lnTo>
                  <a:pt x="1013748" y="855947"/>
                </a:lnTo>
                <a:lnTo>
                  <a:pt x="1018612" y="852115"/>
                </a:lnTo>
                <a:lnTo>
                  <a:pt x="1022610" y="845984"/>
                </a:lnTo>
                <a:lnTo>
                  <a:pt x="1023718" y="838705"/>
                </a:lnTo>
                <a:lnTo>
                  <a:pt x="1019912" y="831425"/>
                </a:lnTo>
                <a:lnTo>
                  <a:pt x="1015290" y="826827"/>
                </a:lnTo>
                <a:lnTo>
                  <a:pt x="1010666" y="823762"/>
                </a:lnTo>
                <a:lnTo>
                  <a:pt x="1002190" y="821463"/>
                </a:lnTo>
                <a:close/>
              </a:path>
              <a:path w="2485390" h="1061084">
                <a:moveTo>
                  <a:pt x="903550" y="821463"/>
                </a:moveTo>
                <a:lnTo>
                  <a:pt x="899697" y="822230"/>
                </a:lnTo>
                <a:lnTo>
                  <a:pt x="896615" y="825295"/>
                </a:lnTo>
                <a:lnTo>
                  <a:pt x="890883" y="829988"/>
                </a:lnTo>
                <a:lnTo>
                  <a:pt x="887752" y="835256"/>
                </a:lnTo>
                <a:lnTo>
                  <a:pt x="887511" y="841674"/>
                </a:lnTo>
                <a:lnTo>
                  <a:pt x="890450" y="849816"/>
                </a:lnTo>
                <a:lnTo>
                  <a:pt x="896037" y="856378"/>
                </a:lnTo>
                <a:lnTo>
                  <a:pt x="902780" y="858629"/>
                </a:lnTo>
                <a:lnTo>
                  <a:pt x="909523" y="858006"/>
                </a:lnTo>
                <a:lnTo>
                  <a:pt x="915110" y="855947"/>
                </a:lnTo>
                <a:lnTo>
                  <a:pt x="921274" y="850822"/>
                </a:lnTo>
                <a:lnTo>
                  <a:pt x="925127" y="844835"/>
                </a:lnTo>
                <a:lnTo>
                  <a:pt x="925513" y="838273"/>
                </a:lnTo>
                <a:lnTo>
                  <a:pt x="921274" y="831425"/>
                </a:lnTo>
                <a:lnTo>
                  <a:pt x="916651" y="826827"/>
                </a:lnTo>
                <a:lnTo>
                  <a:pt x="912027" y="823762"/>
                </a:lnTo>
                <a:lnTo>
                  <a:pt x="903550" y="821463"/>
                </a:lnTo>
                <a:close/>
              </a:path>
              <a:path w="2485390" h="1061084">
                <a:moveTo>
                  <a:pt x="2114962" y="812267"/>
                </a:moveTo>
                <a:lnTo>
                  <a:pt x="2111110" y="813034"/>
                </a:lnTo>
                <a:lnTo>
                  <a:pt x="2108027" y="816099"/>
                </a:lnTo>
                <a:lnTo>
                  <a:pt x="2102295" y="819069"/>
                </a:lnTo>
                <a:lnTo>
                  <a:pt x="2099164" y="823762"/>
                </a:lnTo>
                <a:lnTo>
                  <a:pt x="2098924" y="830755"/>
                </a:lnTo>
                <a:lnTo>
                  <a:pt x="2101862" y="840621"/>
                </a:lnTo>
                <a:lnTo>
                  <a:pt x="2107449" y="847182"/>
                </a:lnTo>
                <a:lnTo>
                  <a:pt x="2114192" y="849433"/>
                </a:lnTo>
                <a:lnTo>
                  <a:pt x="2120935" y="848811"/>
                </a:lnTo>
                <a:lnTo>
                  <a:pt x="2126522" y="846751"/>
                </a:lnTo>
                <a:lnTo>
                  <a:pt x="2132687" y="841627"/>
                </a:lnTo>
                <a:lnTo>
                  <a:pt x="2136540" y="835640"/>
                </a:lnTo>
                <a:lnTo>
                  <a:pt x="2136925" y="829078"/>
                </a:lnTo>
                <a:lnTo>
                  <a:pt x="2132686" y="822230"/>
                </a:lnTo>
                <a:lnTo>
                  <a:pt x="2128064" y="817632"/>
                </a:lnTo>
                <a:lnTo>
                  <a:pt x="2123440" y="814567"/>
                </a:lnTo>
                <a:lnTo>
                  <a:pt x="2114962" y="812267"/>
                </a:lnTo>
                <a:close/>
              </a:path>
              <a:path w="2485390" h="1061084">
                <a:moveTo>
                  <a:pt x="579890" y="809202"/>
                </a:moveTo>
                <a:lnTo>
                  <a:pt x="576036" y="809969"/>
                </a:lnTo>
                <a:lnTo>
                  <a:pt x="572954" y="813034"/>
                </a:lnTo>
                <a:lnTo>
                  <a:pt x="567222" y="817728"/>
                </a:lnTo>
                <a:lnTo>
                  <a:pt x="564092" y="822996"/>
                </a:lnTo>
                <a:lnTo>
                  <a:pt x="563851" y="829414"/>
                </a:lnTo>
                <a:lnTo>
                  <a:pt x="566789" y="837556"/>
                </a:lnTo>
                <a:lnTo>
                  <a:pt x="572376" y="844117"/>
                </a:lnTo>
                <a:lnTo>
                  <a:pt x="579119" y="846368"/>
                </a:lnTo>
                <a:lnTo>
                  <a:pt x="585862" y="845746"/>
                </a:lnTo>
                <a:lnTo>
                  <a:pt x="591449" y="843686"/>
                </a:lnTo>
                <a:lnTo>
                  <a:pt x="596314" y="839855"/>
                </a:lnTo>
                <a:lnTo>
                  <a:pt x="600311" y="833724"/>
                </a:lnTo>
                <a:lnTo>
                  <a:pt x="601419" y="826444"/>
                </a:lnTo>
                <a:lnTo>
                  <a:pt x="597614" y="819164"/>
                </a:lnTo>
                <a:lnTo>
                  <a:pt x="592990" y="814567"/>
                </a:lnTo>
                <a:lnTo>
                  <a:pt x="588367" y="811502"/>
                </a:lnTo>
                <a:lnTo>
                  <a:pt x="579890" y="809202"/>
                </a:lnTo>
                <a:close/>
              </a:path>
              <a:path w="2485390" h="1061084">
                <a:moveTo>
                  <a:pt x="1621767" y="803072"/>
                </a:moveTo>
                <a:lnTo>
                  <a:pt x="1617912" y="803839"/>
                </a:lnTo>
                <a:lnTo>
                  <a:pt x="1614830" y="806904"/>
                </a:lnTo>
                <a:lnTo>
                  <a:pt x="1609099" y="811597"/>
                </a:lnTo>
                <a:lnTo>
                  <a:pt x="1605968" y="816866"/>
                </a:lnTo>
                <a:lnTo>
                  <a:pt x="1605728" y="823284"/>
                </a:lnTo>
                <a:lnTo>
                  <a:pt x="1608665" y="831426"/>
                </a:lnTo>
                <a:lnTo>
                  <a:pt x="1614252" y="837987"/>
                </a:lnTo>
                <a:lnTo>
                  <a:pt x="1620996" y="840238"/>
                </a:lnTo>
                <a:lnTo>
                  <a:pt x="1627739" y="839615"/>
                </a:lnTo>
                <a:lnTo>
                  <a:pt x="1633326" y="837556"/>
                </a:lnTo>
                <a:lnTo>
                  <a:pt x="1638191" y="833724"/>
                </a:lnTo>
                <a:lnTo>
                  <a:pt x="1642188" y="827594"/>
                </a:lnTo>
                <a:lnTo>
                  <a:pt x="1643296" y="820314"/>
                </a:lnTo>
                <a:lnTo>
                  <a:pt x="1639491" y="813034"/>
                </a:lnTo>
                <a:lnTo>
                  <a:pt x="1634867" y="808437"/>
                </a:lnTo>
                <a:lnTo>
                  <a:pt x="1630244" y="805371"/>
                </a:lnTo>
                <a:lnTo>
                  <a:pt x="1621767" y="803072"/>
                </a:lnTo>
                <a:close/>
              </a:path>
              <a:path w="2485390" h="1061084">
                <a:moveTo>
                  <a:pt x="1116241" y="800006"/>
                </a:moveTo>
                <a:lnTo>
                  <a:pt x="1112388" y="800773"/>
                </a:lnTo>
                <a:lnTo>
                  <a:pt x="1109305" y="803838"/>
                </a:lnTo>
                <a:lnTo>
                  <a:pt x="1103573" y="806807"/>
                </a:lnTo>
                <a:lnTo>
                  <a:pt x="1100443" y="811501"/>
                </a:lnTo>
                <a:lnTo>
                  <a:pt x="1100202" y="818493"/>
                </a:lnTo>
                <a:lnTo>
                  <a:pt x="1103139" y="828360"/>
                </a:lnTo>
                <a:lnTo>
                  <a:pt x="1108727" y="834921"/>
                </a:lnTo>
                <a:lnTo>
                  <a:pt x="1115470" y="837172"/>
                </a:lnTo>
                <a:lnTo>
                  <a:pt x="1122213" y="836549"/>
                </a:lnTo>
                <a:lnTo>
                  <a:pt x="1127800" y="834490"/>
                </a:lnTo>
                <a:lnTo>
                  <a:pt x="1132665" y="830658"/>
                </a:lnTo>
                <a:lnTo>
                  <a:pt x="1136662" y="824528"/>
                </a:lnTo>
                <a:lnTo>
                  <a:pt x="1137770" y="817248"/>
                </a:lnTo>
                <a:lnTo>
                  <a:pt x="1133965" y="809968"/>
                </a:lnTo>
                <a:lnTo>
                  <a:pt x="1129341" y="805370"/>
                </a:lnTo>
                <a:lnTo>
                  <a:pt x="1124718" y="802305"/>
                </a:lnTo>
                <a:lnTo>
                  <a:pt x="1116241" y="800006"/>
                </a:lnTo>
                <a:close/>
              </a:path>
              <a:path w="2485390" h="1061084">
                <a:moveTo>
                  <a:pt x="798746" y="800006"/>
                </a:moveTo>
                <a:lnTo>
                  <a:pt x="794893" y="800773"/>
                </a:lnTo>
                <a:lnTo>
                  <a:pt x="791810" y="803838"/>
                </a:lnTo>
                <a:lnTo>
                  <a:pt x="786079" y="806807"/>
                </a:lnTo>
                <a:lnTo>
                  <a:pt x="782948" y="811501"/>
                </a:lnTo>
                <a:lnTo>
                  <a:pt x="782707" y="818493"/>
                </a:lnTo>
                <a:lnTo>
                  <a:pt x="785646" y="828360"/>
                </a:lnTo>
                <a:lnTo>
                  <a:pt x="791233" y="834921"/>
                </a:lnTo>
                <a:lnTo>
                  <a:pt x="797976" y="837172"/>
                </a:lnTo>
                <a:lnTo>
                  <a:pt x="804718" y="836549"/>
                </a:lnTo>
                <a:lnTo>
                  <a:pt x="810305" y="834490"/>
                </a:lnTo>
                <a:lnTo>
                  <a:pt x="816471" y="829365"/>
                </a:lnTo>
                <a:lnTo>
                  <a:pt x="820324" y="823378"/>
                </a:lnTo>
                <a:lnTo>
                  <a:pt x="820709" y="816817"/>
                </a:lnTo>
                <a:lnTo>
                  <a:pt x="816470" y="809968"/>
                </a:lnTo>
                <a:lnTo>
                  <a:pt x="811847" y="805370"/>
                </a:lnTo>
                <a:lnTo>
                  <a:pt x="807223" y="802305"/>
                </a:lnTo>
                <a:lnTo>
                  <a:pt x="798746" y="800006"/>
                </a:lnTo>
                <a:close/>
              </a:path>
              <a:path w="2485390" h="1061084">
                <a:moveTo>
                  <a:pt x="1387497" y="790811"/>
                </a:moveTo>
                <a:lnTo>
                  <a:pt x="1383644" y="791578"/>
                </a:lnTo>
                <a:lnTo>
                  <a:pt x="1380562" y="794643"/>
                </a:lnTo>
                <a:lnTo>
                  <a:pt x="1374831" y="797612"/>
                </a:lnTo>
                <a:lnTo>
                  <a:pt x="1371700" y="802305"/>
                </a:lnTo>
                <a:lnTo>
                  <a:pt x="1371460" y="809298"/>
                </a:lnTo>
                <a:lnTo>
                  <a:pt x="1374397" y="819164"/>
                </a:lnTo>
                <a:lnTo>
                  <a:pt x="1379984" y="825726"/>
                </a:lnTo>
                <a:lnTo>
                  <a:pt x="1386727" y="827977"/>
                </a:lnTo>
                <a:lnTo>
                  <a:pt x="1393470" y="827354"/>
                </a:lnTo>
                <a:lnTo>
                  <a:pt x="1399057" y="825295"/>
                </a:lnTo>
                <a:lnTo>
                  <a:pt x="1403922" y="821463"/>
                </a:lnTo>
                <a:lnTo>
                  <a:pt x="1407920" y="815333"/>
                </a:lnTo>
                <a:lnTo>
                  <a:pt x="1409028" y="808053"/>
                </a:lnTo>
                <a:lnTo>
                  <a:pt x="1405223" y="800773"/>
                </a:lnTo>
                <a:lnTo>
                  <a:pt x="1400599" y="796175"/>
                </a:lnTo>
                <a:lnTo>
                  <a:pt x="1395975" y="793110"/>
                </a:lnTo>
                <a:lnTo>
                  <a:pt x="1387497" y="790811"/>
                </a:lnTo>
                <a:close/>
              </a:path>
              <a:path w="2485390" h="1061084">
                <a:moveTo>
                  <a:pt x="475086" y="787746"/>
                </a:moveTo>
                <a:lnTo>
                  <a:pt x="471232" y="788512"/>
                </a:lnTo>
                <a:lnTo>
                  <a:pt x="468150" y="791578"/>
                </a:lnTo>
                <a:lnTo>
                  <a:pt x="462418" y="796271"/>
                </a:lnTo>
                <a:lnTo>
                  <a:pt x="459288" y="801539"/>
                </a:lnTo>
                <a:lnTo>
                  <a:pt x="459047" y="807957"/>
                </a:lnTo>
                <a:lnTo>
                  <a:pt x="461985" y="816099"/>
                </a:lnTo>
                <a:lnTo>
                  <a:pt x="467572" y="822661"/>
                </a:lnTo>
                <a:lnTo>
                  <a:pt x="474315" y="824911"/>
                </a:lnTo>
                <a:lnTo>
                  <a:pt x="481058" y="824289"/>
                </a:lnTo>
                <a:lnTo>
                  <a:pt x="486645" y="822230"/>
                </a:lnTo>
                <a:lnTo>
                  <a:pt x="492810" y="817105"/>
                </a:lnTo>
                <a:lnTo>
                  <a:pt x="496663" y="811118"/>
                </a:lnTo>
                <a:lnTo>
                  <a:pt x="497048" y="804556"/>
                </a:lnTo>
                <a:lnTo>
                  <a:pt x="492810" y="797708"/>
                </a:lnTo>
                <a:lnTo>
                  <a:pt x="488186" y="793110"/>
                </a:lnTo>
                <a:lnTo>
                  <a:pt x="483563" y="790045"/>
                </a:lnTo>
                <a:lnTo>
                  <a:pt x="475086" y="787746"/>
                </a:lnTo>
                <a:close/>
              </a:path>
              <a:path w="2485390" h="1061084">
                <a:moveTo>
                  <a:pt x="1825209" y="784681"/>
                </a:moveTo>
                <a:lnTo>
                  <a:pt x="1821356" y="785447"/>
                </a:lnTo>
                <a:lnTo>
                  <a:pt x="1818274" y="788512"/>
                </a:lnTo>
                <a:lnTo>
                  <a:pt x="1811242" y="793206"/>
                </a:lnTo>
                <a:lnTo>
                  <a:pt x="1808256" y="798474"/>
                </a:lnTo>
                <a:lnTo>
                  <a:pt x="1808738" y="804892"/>
                </a:lnTo>
                <a:lnTo>
                  <a:pt x="1812109" y="813034"/>
                </a:lnTo>
                <a:lnTo>
                  <a:pt x="1817696" y="819595"/>
                </a:lnTo>
                <a:lnTo>
                  <a:pt x="1824439" y="821846"/>
                </a:lnTo>
                <a:lnTo>
                  <a:pt x="1831181" y="821224"/>
                </a:lnTo>
                <a:lnTo>
                  <a:pt x="1836769" y="819164"/>
                </a:lnTo>
                <a:lnTo>
                  <a:pt x="1841633" y="815333"/>
                </a:lnTo>
                <a:lnTo>
                  <a:pt x="1845631" y="809202"/>
                </a:lnTo>
                <a:lnTo>
                  <a:pt x="1846739" y="801922"/>
                </a:lnTo>
                <a:lnTo>
                  <a:pt x="1842933" y="794643"/>
                </a:lnTo>
                <a:lnTo>
                  <a:pt x="1838311" y="790045"/>
                </a:lnTo>
                <a:lnTo>
                  <a:pt x="1833685" y="786980"/>
                </a:lnTo>
                <a:lnTo>
                  <a:pt x="1825209" y="784681"/>
                </a:lnTo>
                <a:close/>
              </a:path>
              <a:path w="2485390" h="1061084">
                <a:moveTo>
                  <a:pt x="681611" y="778550"/>
                </a:moveTo>
                <a:lnTo>
                  <a:pt x="677758" y="779317"/>
                </a:lnTo>
                <a:lnTo>
                  <a:pt x="674676" y="782382"/>
                </a:lnTo>
                <a:lnTo>
                  <a:pt x="667644" y="787076"/>
                </a:lnTo>
                <a:lnTo>
                  <a:pt x="664657" y="792344"/>
                </a:lnTo>
                <a:lnTo>
                  <a:pt x="665139" y="798762"/>
                </a:lnTo>
                <a:lnTo>
                  <a:pt x="668511" y="806904"/>
                </a:lnTo>
                <a:lnTo>
                  <a:pt x="674098" y="813465"/>
                </a:lnTo>
                <a:lnTo>
                  <a:pt x="680840" y="815716"/>
                </a:lnTo>
                <a:lnTo>
                  <a:pt x="687583" y="815094"/>
                </a:lnTo>
                <a:lnTo>
                  <a:pt x="693171" y="813034"/>
                </a:lnTo>
                <a:lnTo>
                  <a:pt x="698035" y="809203"/>
                </a:lnTo>
                <a:lnTo>
                  <a:pt x="702033" y="803072"/>
                </a:lnTo>
                <a:lnTo>
                  <a:pt x="703141" y="795792"/>
                </a:lnTo>
                <a:lnTo>
                  <a:pt x="699335" y="788512"/>
                </a:lnTo>
                <a:lnTo>
                  <a:pt x="694712" y="783915"/>
                </a:lnTo>
                <a:lnTo>
                  <a:pt x="690088" y="780850"/>
                </a:lnTo>
                <a:lnTo>
                  <a:pt x="681611" y="778550"/>
                </a:lnTo>
                <a:close/>
              </a:path>
              <a:path w="2485390" h="1061084">
                <a:moveTo>
                  <a:pt x="302468" y="775485"/>
                </a:moveTo>
                <a:lnTo>
                  <a:pt x="298614" y="776252"/>
                </a:lnTo>
                <a:lnTo>
                  <a:pt x="295532" y="779317"/>
                </a:lnTo>
                <a:lnTo>
                  <a:pt x="289800" y="782286"/>
                </a:lnTo>
                <a:lnTo>
                  <a:pt x="286670" y="786980"/>
                </a:lnTo>
                <a:lnTo>
                  <a:pt x="286429" y="793973"/>
                </a:lnTo>
                <a:lnTo>
                  <a:pt x="289367" y="803839"/>
                </a:lnTo>
                <a:lnTo>
                  <a:pt x="294954" y="810400"/>
                </a:lnTo>
                <a:lnTo>
                  <a:pt x="301697" y="812651"/>
                </a:lnTo>
                <a:lnTo>
                  <a:pt x="308440" y="812028"/>
                </a:lnTo>
                <a:lnTo>
                  <a:pt x="314027" y="809969"/>
                </a:lnTo>
                <a:lnTo>
                  <a:pt x="320192" y="804844"/>
                </a:lnTo>
                <a:lnTo>
                  <a:pt x="324045" y="798858"/>
                </a:lnTo>
                <a:lnTo>
                  <a:pt x="324430" y="792296"/>
                </a:lnTo>
                <a:lnTo>
                  <a:pt x="320192" y="785447"/>
                </a:lnTo>
                <a:lnTo>
                  <a:pt x="315568" y="780850"/>
                </a:lnTo>
                <a:lnTo>
                  <a:pt x="310945" y="777785"/>
                </a:lnTo>
                <a:lnTo>
                  <a:pt x="302468" y="775485"/>
                </a:lnTo>
                <a:close/>
              </a:path>
              <a:path w="2485390" h="1061084">
                <a:moveTo>
                  <a:pt x="2343066" y="772420"/>
                </a:moveTo>
                <a:lnTo>
                  <a:pt x="2327461" y="792632"/>
                </a:lnTo>
                <a:lnTo>
                  <a:pt x="2329966" y="800774"/>
                </a:lnTo>
                <a:lnTo>
                  <a:pt x="2335552" y="807335"/>
                </a:lnTo>
                <a:lnTo>
                  <a:pt x="2342295" y="809586"/>
                </a:lnTo>
                <a:lnTo>
                  <a:pt x="2349037" y="808963"/>
                </a:lnTo>
                <a:lnTo>
                  <a:pt x="2354624" y="806904"/>
                </a:lnTo>
                <a:lnTo>
                  <a:pt x="2360790" y="801779"/>
                </a:lnTo>
                <a:lnTo>
                  <a:pt x="2364644" y="795793"/>
                </a:lnTo>
                <a:lnTo>
                  <a:pt x="2365029" y="789231"/>
                </a:lnTo>
                <a:lnTo>
                  <a:pt x="2360790" y="782382"/>
                </a:lnTo>
                <a:lnTo>
                  <a:pt x="2356166" y="777785"/>
                </a:lnTo>
                <a:lnTo>
                  <a:pt x="2351542" y="774719"/>
                </a:lnTo>
                <a:lnTo>
                  <a:pt x="2343066" y="772420"/>
                </a:lnTo>
                <a:close/>
              </a:path>
              <a:path w="2485390" h="1061084">
                <a:moveTo>
                  <a:pt x="1945426" y="772420"/>
                </a:moveTo>
                <a:lnTo>
                  <a:pt x="1929822" y="792632"/>
                </a:lnTo>
                <a:lnTo>
                  <a:pt x="1932326" y="800774"/>
                </a:lnTo>
                <a:lnTo>
                  <a:pt x="1937913" y="807335"/>
                </a:lnTo>
                <a:lnTo>
                  <a:pt x="1944656" y="809586"/>
                </a:lnTo>
                <a:lnTo>
                  <a:pt x="1951398" y="808963"/>
                </a:lnTo>
                <a:lnTo>
                  <a:pt x="1956986" y="806904"/>
                </a:lnTo>
                <a:lnTo>
                  <a:pt x="1961850" y="803072"/>
                </a:lnTo>
                <a:lnTo>
                  <a:pt x="1965848" y="796942"/>
                </a:lnTo>
                <a:lnTo>
                  <a:pt x="1966956" y="789662"/>
                </a:lnTo>
                <a:lnTo>
                  <a:pt x="1963150" y="782382"/>
                </a:lnTo>
                <a:lnTo>
                  <a:pt x="1958526" y="777785"/>
                </a:lnTo>
                <a:lnTo>
                  <a:pt x="1953902" y="774719"/>
                </a:lnTo>
                <a:lnTo>
                  <a:pt x="1945426" y="772420"/>
                </a:lnTo>
                <a:close/>
              </a:path>
              <a:path w="2485390" h="1061084">
                <a:moveTo>
                  <a:pt x="2204354" y="763225"/>
                </a:moveTo>
                <a:lnTo>
                  <a:pt x="2188749" y="783436"/>
                </a:lnTo>
                <a:lnTo>
                  <a:pt x="2191254" y="791578"/>
                </a:lnTo>
                <a:lnTo>
                  <a:pt x="2196841" y="798140"/>
                </a:lnTo>
                <a:lnTo>
                  <a:pt x="2203584" y="800391"/>
                </a:lnTo>
                <a:lnTo>
                  <a:pt x="2210327" y="799768"/>
                </a:lnTo>
                <a:lnTo>
                  <a:pt x="2215913" y="797709"/>
                </a:lnTo>
                <a:lnTo>
                  <a:pt x="2220778" y="793877"/>
                </a:lnTo>
                <a:lnTo>
                  <a:pt x="2224775" y="787747"/>
                </a:lnTo>
                <a:lnTo>
                  <a:pt x="2225883" y="780467"/>
                </a:lnTo>
                <a:lnTo>
                  <a:pt x="2222078" y="773187"/>
                </a:lnTo>
                <a:lnTo>
                  <a:pt x="2217454" y="768589"/>
                </a:lnTo>
                <a:lnTo>
                  <a:pt x="2212831" y="765524"/>
                </a:lnTo>
                <a:lnTo>
                  <a:pt x="2204354" y="763225"/>
                </a:lnTo>
                <a:close/>
              </a:path>
              <a:path w="2485390" h="1061084">
                <a:moveTo>
                  <a:pt x="1723487" y="757095"/>
                </a:moveTo>
                <a:lnTo>
                  <a:pt x="1719634" y="757861"/>
                </a:lnTo>
                <a:lnTo>
                  <a:pt x="1716552" y="760927"/>
                </a:lnTo>
                <a:lnTo>
                  <a:pt x="1710821" y="765620"/>
                </a:lnTo>
                <a:lnTo>
                  <a:pt x="1707690" y="770888"/>
                </a:lnTo>
                <a:lnTo>
                  <a:pt x="1707450" y="777306"/>
                </a:lnTo>
                <a:lnTo>
                  <a:pt x="1710387" y="785448"/>
                </a:lnTo>
                <a:lnTo>
                  <a:pt x="1715974" y="792010"/>
                </a:lnTo>
                <a:lnTo>
                  <a:pt x="1722717" y="794260"/>
                </a:lnTo>
                <a:lnTo>
                  <a:pt x="1729460" y="793638"/>
                </a:lnTo>
                <a:lnTo>
                  <a:pt x="1735047" y="791578"/>
                </a:lnTo>
                <a:lnTo>
                  <a:pt x="1739912" y="787747"/>
                </a:lnTo>
                <a:lnTo>
                  <a:pt x="1743910" y="781616"/>
                </a:lnTo>
                <a:lnTo>
                  <a:pt x="1745017" y="774337"/>
                </a:lnTo>
                <a:lnTo>
                  <a:pt x="1741213" y="767057"/>
                </a:lnTo>
                <a:lnTo>
                  <a:pt x="1736589" y="762459"/>
                </a:lnTo>
                <a:lnTo>
                  <a:pt x="1731965" y="759394"/>
                </a:lnTo>
                <a:lnTo>
                  <a:pt x="1723487" y="757095"/>
                </a:lnTo>
                <a:close/>
              </a:path>
              <a:path w="2485390" h="1061084">
                <a:moveTo>
                  <a:pt x="1224127" y="747898"/>
                </a:moveTo>
                <a:lnTo>
                  <a:pt x="1220274" y="748665"/>
                </a:lnTo>
                <a:lnTo>
                  <a:pt x="1217190" y="751730"/>
                </a:lnTo>
                <a:lnTo>
                  <a:pt x="1211459" y="754700"/>
                </a:lnTo>
                <a:lnTo>
                  <a:pt x="1208329" y="759393"/>
                </a:lnTo>
                <a:lnTo>
                  <a:pt x="1208088" y="766386"/>
                </a:lnTo>
                <a:lnTo>
                  <a:pt x="1211026" y="776252"/>
                </a:lnTo>
                <a:lnTo>
                  <a:pt x="1216613" y="782813"/>
                </a:lnTo>
                <a:lnTo>
                  <a:pt x="1223356" y="785064"/>
                </a:lnTo>
                <a:lnTo>
                  <a:pt x="1230099" y="784442"/>
                </a:lnTo>
                <a:lnTo>
                  <a:pt x="1235687" y="782382"/>
                </a:lnTo>
                <a:lnTo>
                  <a:pt x="1241851" y="777258"/>
                </a:lnTo>
                <a:lnTo>
                  <a:pt x="1245704" y="771271"/>
                </a:lnTo>
                <a:lnTo>
                  <a:pt x="1246089" y="764709"/>
                </a:lnTo>
                <a:lnTo>
                  <a:pt x="1241851" y="757860"/>
                </a:lnTo>
                <a:lnTo>
                  <a:pt x="1237227" y="753263"/>
                </a:lnTo>
                <a:lnTo>
                  <a:pt x="1232604" y="750198"/>
                </a:lnTo>
                <a:lnTo>
                  <a:pt x="1224127" y="747898"/>
                </a:lnTo>
                <a:close/>
              </a:path>
              <a:path w="2485390" h="1061084">
                <a:moveTo>
                  <a:pt x="1467642" y="729508"/>
                </a:moveTo>
                <a:lnTo>
                  <a:pt x="1463789" y="730275"/>
                </a:lnTo>
                <a:lnTo>
                  <a:pt x="1460707" y="733340"/>
                </a:lnTo>
                <a:lnTo>
                  <a:pt x="1454976" y="738033"/>
                </a:lnTo>
                <a:lnTo>
                  <a:pt x="1451845" y="743301"/>
                </a:lnTo>
                <a:lnTo>
                  <a:pt x="1451604" y="749719"/>
                </a:lnTo>
                <a:lnTo>
                  <a:pt x="1454542" y="757861"/>
                </a:lnTo>
                <a:lnTo>
                  <a:pt x="1460129" y="764423"/>
                </a:lnTo>
                <a:lnTo>
                  <a:pt x="1466872" y="766674"/>
                </a:lnTo>
                <a:lnTo>
                  <a:pt x="1473615" y="766051"/>
                </a:lnTo>
                <a:lnTo>
                  <a:pt x="1479202" y="763992"/>
                </a:lnTo>
                <a:lnTo>
                  <a:pt x="1484067" y="760160"/>
                </a:lnTo>
                <a:lnTo>
                  <a:pt x="1488064" y="754030"/>
                </a:lnTo>
                <a:lnTo>
                  <a:pt x="1489172" y="746750"/>
                </a:lnTo>
                <a:lnTo>
                  <a:pt x="1485367" y="739470"/>
                </a:lnTo>
                <a:lnTo>
                  <a:pt x="1480743" y="734872"/>
                </a:lnTo>
                <a:lnTo>
                  <a:pt x="1476119" y="731807"/>
                </a:lnTo>
                <a:lnTo>
                  <a:pt x="1467642" y="729508"/>
                </a:lnTo>
                <a:close/>
              </a:path>
              <a:path w="2485390" h="1061084">
                <a:moveTo>
                  <a:pt x="2047147" y="726443"/>
                </a:moveTo>
                <a:lnTo>
                  <a:pt x="2043294" y="727209"/>
                </a:lnTo>
                <a:lnTo>
                  <a:pt x="2040211" y="730275"/>
                </a:lnTo>
                <a:lnTo>
                  <a:pt x="2034480" y="733675"/>
                </a:lnTo>
                <a:lnTo>
                  <a:pt x="2031350" y="739087"/>
                </a:lnTo>
                <a:lnTo>
                  <a:pt x="2031109" y="746223"/>
                </a:lnTo>
                <a:lnTo>
                  <a:pt x="2034047" y="754796"/>
                </a:lnTo>
                <a:lnTo>
                  <a:pt x="2039634" y="761358"/>
                </a:lnTo>
                <a:lnTo>
                  <a:pt x="2046377" y="763609"/>
                </a:lnTo>
                <a:lnTo>
                  <a:pt x="2053120" y="762986"/>
                </a:lnTo>
                <a:lnTo>
                  <a:pt x="2058706" y="760927"/>
                </a:lnTo>
                <a:lnTo>
                  <a:pt x="2064872" y="755802"/>
                </a:lnTo>
                <a:lnTo>
                  <a:pt x="2068725" y="749815"/>
                </a:lnTo>
                <a:lnTo>
                  <a:pt x="2069110" y="743253"/>
                </a:lnTo>
                <a:lnTo>
                  <a:pt x="2064872" y="736405"/>
                </a:lnTo>
                <a:lnTo>
                  <a:pt x="2060248" y="731807"/>
                </a:lnTo>
                <a:lnTo>
                  <a:pt x="2055624" y="728742"/>
                </a:lnTo>
                <a:lnTo>
                  <a:pt x="2047147" y="726443"/>
                </a:lnTo>
                <a:close/>
              </a:path>
              <a:path w="2485390" h="1061084">
                <a:moveTo>
                  <a:pt x="388776" y="726443"/>
                </a:moveTo>
                <a:lnTo>
                  <a:pt x="384923" y="727209"/>
                </a:lnTo>
                <a:lnTo>
                  <a:pt x="381840" y="730275"/>
                </a:lnTo>
                <a:lnTo>
                  <a:pt x="376109" y="733244"/>
                </a:lnTo>
                <a:lnTo>
                  <a:pt x="372978" y="737937"/>
                </a:lnTo>
                <a:lnTo>
                  <a:pt x="372737" y="744930"/>
                </a:lnTo>
                <a:lnTo>
                  <a:pt x="375675" y="754796"/>
                </a:lnTo>
                <a:lnTo>
                  <a:pt x="381262" y="761358"/>
                </a:lnTo>
                <a:lnTo>
                  <a:pt x="388006" y="763609"/>
                </a:lnTo>
                <a:lnTo>
                  <a:pt x="394749" y="762986"/>
                </a:lnTo>
                <a:lnTo>
                  <a:pt x="400336" y="760927"/>
                </a:lnTo>
                <a:lnTo>
                  <a:pt x="406500" y="755802"/>
                </a:lnTo>
                <a:lnTo>
                  <a:pt x="410353" y="749815"/>
                </a:lnTo>
                <a:lnTo>
                  <a:pt x="410739" y="743253"/>
                </a:lnTo>
                <a:lnTo>
                  <a:pt x="406500" y="736405"/>
                </a:lnTo>
                <a:lnTo>
                  <a:pt x="401877" y="731807"/>
                </a:lnTo>
                <a:lnTo>
                  <a:pt x="397253" y="728742"/>
                </a:lnTo>
                <a:lnTo>
                  <a:pt x="388776" y="726443"/>
                </a:lnTo>
                <a:close/>
              </a:path>
              <a:path w="2485390" h="1061084">
                <a:moveTo>
                  <a:pt x="1060756" y="708052"/>
                </a:moveTo>
                <a:lnTo>
                  <a:pt x="1056903" y="708819"/>
                </a:lnTo>
                <a:lnTo>
                  <a:pt x="1053820" y="711884"/>
                </a:lnTo>
                <a:lnTo>
                  <a:pt x="1048089" y="715284"/>
                </a:lnTo>
                <a:lnTo>
                  <a:pt x="1044959" y="720696"/>
                </a:lnTo>
                <a:lnTo>
                  <a:pt x="1044718" y="727832"/>
                </a:lnTo>
                <a:lnTo>
                  <a:pt x="1047656" y="736406"/>
                </a:lnTo>
                <a:lnTo>
                  <a:pt x="1053242" y="742967"/>
                </a:lnTo>
                <a:lnTo>
                  <a:pt x="1059985" y="745218"/>
                </a:lnTo>
                <a:lnTo>
                  <a:pt x="1066728" y="744595"/>
                </a:lnTo>
                <a:lnTo>
                  <a:pt x="1072315" y="742536"/>
                </a:lnTo>
                <a:lnTo>
                  <a:pt x="1077180" y="738704"/>
                </a:lnTo>
                <a:lnTo>
                  <a:pt x="1081178" y="732574"/>
                </a:lnTo>
                <a:lnTo>
                  <a:pt x="1082286" y="725294"/>
                </a:lnTo>
                <a:lnTo>
                  <a:pt x="1078481" y="718014"/>
                </a:lnTo>
                <a:lnTo>
                  <a:pt x="1073857" y="713417"/>
                </a:lnTo>
                <a:lnTo>
                  <a:pt x="1069233" y="710351"/>
                </a:lnTo>
                <a:lnTo>
                  <a:pt x="1060756" y="708052"/>
                </a:lnTo>
                <a:close/>
              </a:path>
              <a:path w="2485390" h="1061084">
                <a:moveTo>
                  <a:pt x="940539" y="708052"/>
                </a:moveTo>
                <a:lnTo>
                  <a:pt x="936686" y="708819"/>
                </a:lnTo>
                <a:lnTo>
                  <a:pt x="933603" y="711884"/>
                </a:lnTo>
                <a:lnTo>
                  <a:pt x="927872" y="716577"/>
                </a:lnTo>
                <a:lnTo>
                  <a:pt x="924741" y="721846"/>
                </a:lnTo>
                <a:lnTo>
                  <a:pt x="924500" y="728263"/>
                </a:lnTo>
                <a:lnTo>
                  <a:pt x="927439" y="736406"/>
                </a:lnTo>
                <a:lnTo>
                  <a:pt x="933026" y="742967"/>
                </a:lnTo>
                <a:lnTo>
                  <a:pt x="939769" y="745218"/>
                </a:lnTo>
                <a:lnTo>
                  <a:pt x="946511" y="744595"/>
                </a:lnTo>
                <a:lnTo>
                  <a:pt x="952098" y="742536"/>
                </a:lnTo>
                <a:lnTo>
                  <a:pt x="958264" y="737411"/>
                </a:lnTo>
                <a:lnTo>
                  <a:pt x="962117" y="731424"/>
                </a:lnTo>
                <a:lnTo>
                  <a:pt x="962502" y="724863"/>
                </a:lnTo>
                <a:lnTo>
                  <a:pt x="958263" y="718014"/>
                </a:lnTo>
                <a:lnTo>
                  <a:pt x="953640" y="713417"/>
                </a:lnTo>
                <a:lnTo>
                  <a:pt x="949016" y="710351"/>
                </a:lnTo>
                <a:lnTo>
                  <a:pt x="940539" y="708052"/>
                </a:lnTo>
                <a:close/>
              </a:path>
              <a:path w="2485390" h="1061084">
                <a:moveTo>
                  <a:pt x="1566282" y="704987"/>
                </a:moveTo>
                <a:lnTo>
                  <a:pt x="1562429" y="705754"/>
                </a:lnTo>
                <a:lnTo>
                  <a:pt x="1559346" y="708819"/>
                </a:lnTo>
                <a:lnTo>
                  <a:pt x="1553614" y="711788"/>
                </a:lnTo>
                <a:lnTo>
                  <a:pt x="1550484" y="716482"/>
                </a:lnTo>
                <a:lnTo>
                  <a:pt x="1550243" y="723474"/>
                </a:lnTo>
                <a:lnTo>
                  <a:pt x="1553182" y="733341"/>
                </a:lnTo>
                <a:lnTo>
                  <a:pt x="1558769" y="739902"/>
                </a:lnTo>
                <a:lnTo>
                  <a:pt x="1565511" y="742153"/>
                </a:lnTo>
                <a:lnTo>
                  <a:pt x="1572254" y="741530"/>
                </a:lnTo>
                <a:lnTo>
                  <a:pt x="1577841" y="739471"/>
                </a:lnTo>
                <a:lnTo>
                  <a:pt x="1582706" y="735639"/>
                </a:lnTo>
                <a:lnTo>
                  <a:pt x="1586703" y="729509"/>
                </a:lnTo>
                <a:lnTo>
                  <a:pt x="1587811" y="722229"/>
                </a:lnTo>
                <a:lnTo>
                  <a:pt x="1584006" y="714949"/>
                </a:lnTo>
                <a:lnTo>
                  <a:pt x="1579383" y="710351"/>
                </a:lnTo>
                <a:lnTo>
                  <a:pt x="1574759" y="707286"/>
                </a:lnTo>
                <a:lnTo>
                  <a:pt x="1566282" y="704987"/>
                </a:lnTo>
                <a:close/>
              </a:path>
              <a:path w="2485390" h="1061084">
                <a:moveTo>
                  <a:pt x="1328931" y="704987"/>
                </a:moveTo>
                <a:lnTo>
                  <a:pt x="1325077" y="705754"/>
                </a:lnTo>
                <a:lnTo>
                  <a:pt x="1321995" y="708819"/>
                </a:lnTo>
                <a:lnTo>
                  <a:pt x="1316264" y="713512"/>
                </a:lnTo>
                <a:lnTo>
                  <a:pt x="1313133" y="718781"/>
                </a:lnTo>
                <a:lnTo>
                  <a:pt x="1312892" y="725198"/>
                </a:lnTo>
                <a:lnTo>
                  <a:pt x="1315830" y="733341"/>
                </a:lnTo>
                <a:lnTo>
                  <a:pt x="1321417" y="739902"/>
                </a:lnTo>
                <a:lnTo>
                  <a:pt x="1328161" y="742153"/>
                </a:lnTo>
                <a:lnTo>
                  <a:pt x="1334904" y="741530"/>
                </a:lnTo>
                <a:lnTo>
                  <a:pt x="1340491" y="739471"/>
                </a:lnTo>
                <a:lnTo>
                  <a:pt x="1346656" y="734346"/>
                </a:lnTo>
                <a:lnTo>
                  <a:pt x="1350508" y="728359"/>
                </a:lnTo>
                <a:lnTo>
                  <a:pt x="1350894" y="721798"/>
                </a:lnTo>
                <a:lnTo>
                  <a:pt x="1346656" y="714949"/>
                </a:lnTo>
                <a:lnTo>
                  <a:pt x="1342031" y="710351"/>
                </a:lnTo>
                <a:lnTo>
                  <a:pt x="1337409" y="707286"/>
                </a:lnTo>
                <a:lnTo>
                  <a:pt x="1328931" y="704987"/>
                </a:lnTo>
                <a:close/>
              </a:path>
              <a:path w="2485390" h="1061084">
                <a:moveTo>
                  <a:pt x="2444786" y="701921"/>
                </a:moveTo>
                <a:lnTo>
                  <a:pt x="2440933" y="702688"/>
                </a:lnTo>
                <a:lnTo>
                  <a:pt x="2437851" y="705753"/>
                </a:lnTo>
                <a:lnTo>
                  <a:pt x="2430820" y="709153"/>
                </a:lnTo>
                <a:lnTo>
                  <a:pt x="2427834" y="714565"/>
                </a:lnTo>
                <a:lnTo>
                  <a:pt x="2428315" y="721701"/>
                </a:lnTo>
                <a:lnTo>
                  <a:pt x="2431686" y="730275"/>
                </a:lnTo>
                <a:lnTo>
                  <a:pt x="2437273" y="736836"/>
                </a:lnTo>
                <a:lnTo>
                  <a:pt x="2444016" y="739087"/>
                </a:lnTo>
                <a:lnTo>
                  <a:pt x="2450759" y="738464"/>
                </a:lnTo>
                <a:lnTo>
                  <a:pt x="2456346" y="736405"/>
                </a:lnTo>
                <a:lnTo>
                  <a:pt x="2462511" y="731280"/>
                </a:lnTo>
                <a:lnTo>
                  <a:pt x="2466364" y="725293"/>
                </a:lnTo>
                <a:lnTo>
                  <a:pt x="2466749" y="718732"/>
                </a:lnTo>
                <a:lnTo>
                  <a:pt x="2462511" y="711883"/>
                </a:lnTo>
                <a:lnTo>
                  <a:pt x="2457888" y="707285"/>
                </a:lnTo>
                <a:lnTo>
                  <a:pt x="2453264" y="704220"/>
                </a:lnTo>
                <a:lnTo>
                  <a:pt x="2444786" y="701921"/>
                </a:lnTo>
                <a:close/>
              </a:path>
              <a:path w="2485390" h="1061084">
                <a:moveTo>
                  <a:pt x="555230" y="695791"/>
                </a:moveTo>
                <a:lnTo>
                  <a:pt x="539625" y="716002"/>
                </a:lnTo>
                <a:lnTo>
                  <a:pt x="542130" y="724144"/>
                </a:lnTo>
                <a:lnTo>
                  <a:pt x="547717" y="730706"/>
                </a:lnTo>
                <a:lnTo>
                  <a:pt x="554459" y="732956"/>
                </a:lnTo>
                <a:lnTo>
                  <a:pt x="561202" y="732334"/>
                </a:lnTo>
                <a:lnTo>
                  <a:pt x="566789" y="730275"/>
                </a:lnTo>
                <a:lnTo>
                  <a:pt x="572954" y="725150"/>
                </a:lnTo>
                <a:lnTo>
                  <a:pt x="576807" y="719163"/>
                </a:lnTo>
                <a:lnTo>
                  <a:pt x="577193" y="712601"/>
                </a:lnTo>
                <a:lnTo>
                  <a:pt x="572954" y="705753"/>
                </a:lnTo>
                <a:lnTo>
                  <a:pt x="568330" y="701155"/>
                </a:lnTo>
                <a:lnTo>
                  <a:pt x="563707" y="698090"/>
                </a:lnTo>
                <a:lnTo>
                  <a:pt x="555230" y="695791"/>
                </a:lnTo>
                <a:close/>
              </a:path>
              <a:path w="2485390" h="1061084">
                <a:moveTo>
                  <a:pt x="838817" y="689661"/>
                </a:moveTo>
                <a:lnTo>
                  <a:pt x="834964" y="690427"/>
                </a:lnTo>
                <a:lnTo>
                  <a:pt x="831881" y="693492"/>
                </a:lnTo>
                <a:lnTo>
                  <a:pt x="826150" y="698186"/>
                </a:lnTo>
                <a:lnTo>
                  <a:pt x="823020" y="703454"/>
                </a:lnTo>
                <a:lnTo>
                  <a:pt x="822779" y="709872"/>
                </a:lnTo>
                <a:lnTo>
                  <a:pt x="825717" y="718014"/>
                </a:lnTo>
                <a:lnTo>
                  <a:pt x="831303" y="724575"/>
                </a:lnTo>
                <a:lnTo>
                  <a:pt x="838046" y="726826"/>
                </a:lnTo>
                <a:lnTo>
                  <a:pt x="844789" y="726204"/>
                </a:lnTo>
                <a:lnTo>
                  <a:pt x="850376" y="724144"/>
                </a:lnTo>
                <a:lnTo>
                  <a:pt x="855241" y="720313"/>
                </a:lnTo>
                <a:lnTo>
                  <a:pt x="859239" y="714182"/>
                </a:lnTo>
                <a:lnTo>
                  <a:pt x="860347" y="706902"/>
                </a:lnTo>
                <a:lnTo>
                  <a:pt x="856542" y="699623"/>
                </a:lnTo>
                <a:lnTo>
                  <a:pt x="851918" y="695025"/>
                </a:lnTo>
                <a:lnTo>
                  <a:pt x="847294" y="691960"/>
                </a:lnTo>
                <a:lnTo>
                  <a:pt x="838817" y="689661"/>
                </a:lnTo>
                <a:close/>
              </a:path>
              <a:path w="2485390" h="1061084">
                <a:moveTo>
                  <a:pt x="737096" y="683530"/>
                </a:moveTo>
                <a:lnTo>
                  <a:pt x="733242" y="684297"/>
                </a:lnTo>
                <a:lnTo>
                  <a:pt x="730159" y="687362"/>
                </a:lnTo>
                <a:lnTo>
                  <a:pt x="724428" y="692056"/>
                </a:lnTo>
                <a:lnTo>
                  <a:pt x="721298" y="697324"/>
                </a:lnTo>
                <a:lnTo>
                  <a:pt x="721057" y="703742"/>
                </a:lnTo>
                <a:lnTo>
                  <a:pt x="723995" y="711884"/>
                </a:lnTo>
                <a:lnTo>
                  <a:pt x="729582" y="718445"/>
                </a:lnTo>
                <a:lnTo>
                  <a:pt x="736325" y="720696"/>
                </a:lnTo>
                <a:lnTo>
                  <a:pt x="743069" y="720074"/>
                </a:lnTo>
                <a:lnTo>
                  <a:pt x="748656" y="718014"/>
                </a:lnTo>
                <a:lnTo>
                  <a:pt x="753520" y="714183"/>
                </a:lnTo>
                <a:lnTo>
                  <a:pt x="757517" y="708052"/>
                </a:lnTo>
                <a:lnTo>
                  <a:pt x="758625" y="700772"/>
                </a:lnTo>
                <a:lnTo>
                  <a:pt x="754820" y="693492"/>
                </a:lnTo>
                <a:lnTo>
                  <a:pt x="750196" y="688895"/>
                </a:lnTo>
                <a:lnTo>
                  <a:pt x="745573" y="685830"/>
                </a:lnTo>
                <a:lnTo>
                  <a:pt x="737096" y="683530"/>
                </a:lnTo>
                <a:close/>
              </a:path>
              <a:path w="2485390" h="1061084">
                <a:moveTo>
                  <a:pt x="2256757" y="677400"/>
                </a:moveTo>
                <a:lnTo>
                  <a:pt x="2252903" y="678167"/>
                </a:lnTo>
                <a:lnTo>
                  <a:pt x="2249820" y="681232"/>
                </a:lnTo>
                <a:lnTo>
                  <a:pt x="2244089" y="685925"/>
                </a:lnTo>
                <a:lnTo>
                  <a:pt x="2240958" y="691194"/>
                </a:lnTo>
                <a:lnTo>
                  <a:pt x="2240717" y="697612"/>
                </a:lnTo>
                <a:lnTo>
                  <a:pt x="2243655" y="705754"/>
                </a:lnTo>
                <a:lnTo>
                  <a:pt x="2249242" y="712315"/>
                </a:lnTo>
                <a:lnTo>
                  <a:pt x="2255985" y="714566"/>
                </a:lnTo>
                <a:lnTo>
                  <a:pt x="2262729" y="713943"/>
                </a:lnTo>
                <a:lnTo>
                  <a:pt x="2268316" y="711884"/>
                </a:lnTo>
                <a:lnTo>
                  <a:pt x="2274481" y="706759"/>
                </a:lnTo>
                <a:lnTo>
                  <a:pt x="2278334" y="700773"/>
                </a:lnTo>
                <a:lnTo>
                  <a:pt x="2278719" y="694211"/>
                </a:lnTo>
                <a:lnTo>
                  <a:pt x="2274481" y="687362"/>
                </a:lnTo>
                <a:lnTo>
                  <a:pt x="2269857" y="682765"/>
                </a:lnTo>
                <a:lnTo>
                  <a:pt x="2265233" y="679699"/>
                </a:lnTo>
                <a:lnTo>
                  <a:pt x="2256757" y="677400"/>
                </a:lnTo>
                <a:close/>
              </a:path>
              <a:path w="2485390" h="1061084">
                <a:moveTo>
                  <a:pt x="1862199" y="677400"/>
                </a:moveTo>
                <a:lnTo>
                  <a:pt x="1858346" y="678167"/>
                </a:lnTo>
                <a:lnTo>
                  <a:pt x="1855264" y="681232"/>
                </a:lnTo>
                <a:lnTo>
                  <a:pt x="1849533" y="684632"/>
                </a:lnTo>
                <a:lnTo>
                  <a:pt x="1846402" y="690044"/>
                </a:lnTo>
                <a:lnTo>
                  <a:pt x="1846161" y="697181"/>
                </a:lnTo>
                <a:lnTo>
                  <a:pt x="1849099" y="705754"/>
                </a:lnTo>
                <a:lnTo>
                  <a:pt x="1854686" y="712315"/>
                </a:lnTo>
                <a:lnTo>
                  <a:pt x="1861429" y="714566"/>
                </a:lnTo>
                <a:lnTo>
                  <a:pt x="1868172" y="713943"/>
                </a:lnTo>
                <a:lnTo>
                  <a:pt x="1873759" y="711884"/>
                </a:lnTo>
                <a:lnTo>
                  <a:pt x="1879924" y="706759"/>
                </a:lnTo>
                <a:lnTo>
                  <a:pt x="1883777" y="700773"/>
                </a:lnTo>
                <a:lnTo>
                  <a:pt x="1884162" y="694211"/>
                </a:lnTo>
                <a:lnTo>
                  <a:pt x="1879923" y="687362"/>
                </a:lnTo>
                <a:lnTo>
                  <a:pt x="1875301" y="682765"/>
                </a:lnTo>
                <a:lnTo>
                  <a:pt x="1870677" y="679699"/>
                </a:lnTo>
                <a:lnTo>
                  <a:pt x="1862199" y="677400"/>
                </a:lnTo>
                <a:close/>
              </a:path>
              <a:path w="2485390" h="1061084">
                <a:moveTo>
                  <a:pt x="2136540" y="662075"/>
                </a:moveTo>
                <a:lnTo>
                  <a:pt x="2132686" y="662841"/>
                </a:lnTo>
                <a:lnTo>
                  <a:pt x="2129603" y="665906"/>
                </a:lnTo>
                <a:lnTo>
                  <a:pt x="2123872" y="670600"/>
                </a:lnTo>
                <a:lnTo>
                  <a:pt x="2120741" y="675868"/>
                </a:lnTo>
                <a:lnTo>
                  <a:pt x="2120501" y="682286"/>
                </a:lnTo>
                <a:lnTo>
                  <a:pt x="2123438" y="690428"/>
                </a:lnTo>
                <a:lnTo>
                  <a:pt x="2129025" y="696990"/>
                </a:lnTo>
                <a:lnTo>
                  <a:pt x="2135768" y="699240"/>
                </a:lnTo>
                <a:lnTo>
                  <a:pt x="2142512" y="698618"/>
                </a:lnTo>
                <a:lnTo>
                  <a:pt x="2148099" y="696558"/>
                </a:lnTo>
                <a:lnTo>
                  <a:pt x="2154264" y="691434"/>
                </a:lnTo>
                <a:lnTo>
                  <a:pt x="2158117" y="685447"/>
                </a:lnTo>
                <a:lnTo>
                  <a:pt x="2158502" y="678885"/>
                </a:lnTo>
                <a:lnTo>
                  <a:pt x="2154264" y="672037"/>
                </a:lnTo>
                <a:lnTo>
                  <a:pt x="2149640" y="667439"/>
                </a:lnTo>
                <a:lnTo>
                  <a:pt x="2145017" y="664374"/>
                </a:lnTo>
                <a:lnTo>
                  <a:pt x="2136540" y="662075"/>
                </a:lnTo>
                <a:close/>
              </a:path>
              <a:path w="2485390" h="1061084">
                <a:moveTo>
                  <a:pt x="1652591" y="662075"/>
                </a:moveTo>
                <a:lnTo>
                  <a:pt x="1648736" y="662841"/>
                </a:lnTo>
                <a:lnTo>
                  <a:pt x="1645654" y="665906"/>
                </a:lnTo>
                <a:lnTo>
                  <a:pt x="1639923" y="668876"/>
                </a:lnTo>
                <a:lnTo>
                  <a:pt x="1636793" y="673569"/>
                </a:lnTo>
                <a:lnTo>
                  <a:pt x="1636552" y="680562"/>
                </a:lnTo>
                <a:lnTo>
                  <a:pt x="1639490" y="690428"/>
                </a:lnTo>
                <a:lnTo>
                  <a:pt x="1645076" y="696990"/>
                </a:lnTo>
                <a:lnTo>
                  <a:pt x="1651820" y="699240"/>
                </a:lnTo>
                <a:lnTo>
                  <a:pt x="1658563" y="698618"/>
                </a:lnTo>
                <a:lnTo>
                  <a:pt x="1664150" y="696558"/>
                </a:lnTo>
                <a:lnTo>
                  <a:pt x="1670315" y="691434"/>
                </a:lnTo>
                <a:lnTo>
                  <a:pt x="1674168" y="685447"/>
                </a:lnTo>
                <a:lnTo>
                  <a:pt x="1674553" y="678885"/>
                </a:lnTo>
                <a:lnTo>
                  <a:pt x="1670315" y="672037"/>
                </a:lnTo>
                <a:lnTo>
                  <a:pt x="1665691" y="667439"/>
                </a:lnTo>
                <a:lnTo>
                  <a:pt x="1661068" y="664374"/>
                </a:lnTo>
                <a:lnTo>
                  <a:pt x="1652591" y="662075"/>
                </a:lnTo>
                <a:close/>
              </a:path>
              <a:path w="2485390" h="1061084">
                <a:moveTo>
                  <a:pt x="1177890" y="662075"/>
                </a:moveTo>
                <a:lnTo>
                  <a:pt x="1162285" y="682286"/>
                </a:lnTo>
                <a:lnTo>
                  <a:pt x="1164789" y="690428"/>
                </a:lnTo>
                <a:lnTo>
                  <a:pt x="1170376" y="696990"/>
                </a:lnTo>
                <a:lnTo>
                  <a:pt x="1177119" y="699240"/>
                </a:lnTo>
                <a:lnTo>
                  <a:pt x="1183862" y="698618"/>
                </a:lnTo>
                <a:lnTo>
                  <a:pt x="1189449" y="696558"/>
                </a:lnTo>
                <a:lnTo>
                  <a:pt x="1194313" y="692727"/>
                </a:lnTo>
                <a:lnTo>
                  <a:pt x="1198311" y="686596"/>
                </a:lnTo>
                <a:lnTo>
                  <a:pt x="1199418" y="679316"/>
                </a:lnTo>
                <a:lnTo>
                  <a:pt x="1195613" y="672037"/>
                </a:lnTo>
                <a:lnTo>
                  <a:pt x="1190989" y="667439"/>
                </a:lnTo>
                <a:lnTo>
                  <a:pt x="1186366" y="664374"/>
                </a:lnTo>
                <a:lnTo>
                  <a:pt x="1177890" y="662075"/>
                </a:lnTo>
                <a:close/>
              </a:path>
              <a:path w="2485390" h="1061084">
                <a:moveTo>
                  <a:pt x="1973168" y="659010"/>
                </a:moveTo>
                <a:lnTo>
                  <a:pt x="1969315" y="659776"/>
                </a:lnTo>
                <a:lnTo>
                  <a:pt x="1966233" y="662841"/>
                </a:lnTo>
                <a:lnTo>
                  <a:pt x="1960501" y="665811"/>
                </a:lnTo>
                <a:lnTo>
                  <a:pt x="1957371" y="670504"/>
                </a:lnTo>
                <a:lnTo>
                  <a:pt x="1957130" y="677497"/>
                </a:lnTo>
                <a:lnTo>
                  <a:pt x="1960068" y="687363"/>
                </a:lnTo>
                <a:lnTo>
                  <a:pt x="1965655" y="693924"/>
                </a:lnTo>
                <a:lnTo>
                  <a:pt x="1972398" y="696175"/>
                </a:lnTo>
                <a:lnTo>
                  <a:pt x="1979141" y="695553"/>
                </a:lnTo>
                <a:lnTo>
                  <a:pt x="1984728" y="693493"/>
                </a:lnTo>
                <a:lnTo>
                  <a:pt x="1990893" y="688369"/>
                </a:lnTo>
                <a:lnTo>
                  <a:pt x="1994746" y="682382"/>
                </a:lnTo>
                <a:lnTo>
                  <a:pt x="1995131" y="675820"/>
                </a:lnTo>
                <a:lnTo>
                  <a:pt x="1990892" y="668972"/>
                </a:lnTo>
                <a:lnTo>
                  <a:pt x="1986269" y="664374"/>
                </a:lnTo>
                <a:lnTo>
                  <a:pt x="1981645" y="661309"/>
                </a:lnTo>
                <a:lnTo>
                  <a:pt x="1973168" y="659010"/>
                </a:lnTo>
                <a:close/>
              </a:path>
              <a:path w="2485390" h="1061084">
                <a:moveTo>
                  <a:pt x="2358477" y="652878"/>
                </a:moveTo>
                <a:lnTo>
                  <a:pt x="2354624" y="653645"/>
                </a:lnTo>
                <a:lnTo>
                  <a:pt x="2351542" y="656710"/>
                </a:lnTo>
                <a:lnTo>
                  <a:pt x="2345810" y="661404"/>
                </a:lnTo>
                <a:lnTo>
                  <a:pt x="2342679" y="666672"/>
                </a:lnTo>
                <a:lnTo>
                  <a:pt x="2342438" y="673090"/>
                </a:lnTo>
                <a:lnTo>
                  <a:pt x="2345376" y="681232"/>
                </a:lnTo>
                <a:lnTo>
                  <a:pt x="2350964" y="687793"/>
                </a:lnTo>
                <a:lnTo>
                  <a:pt x="2357707" y="690044"/>
                </a:lnTo>
                <a:lnTo>
                  <a:pt x="2364450" y="689422"/>
                </a:lnTo>
                <a:lnTo>
                  <a:pt x="2370037" y="687362"/>
                </a:lnTo>
                <a:lnTo>
                  <a:pt x="2376201" y="682238"/>
                </a:lnTo>
                <a:lnTo>
                  <a:pt x="2380054" y="676251"/>
                </a:lnTo>
                <a:lnTo>
                  <a:pt x="2380440" y="669689"/>
                </a:lnTo>
                <a:lnTo>
                  <a:pt x="2376201" y="662840"/>
                </a:lnTo>
                <a:lnTo>
                  <a:pt x="2371579" y="658243"/>
                </a:lnTo>
                <a:lnTo>
                  <a:pt x="2366955" y="655178"/>
                </a:lnTo>
                <a:lnTo>
                  <a:pt x="2358477" y="652878"/>
                </a:lnTo>
                <a:close/>
              </a:path>
              <a:path w="2485390" h="1061084">
                <a:moveTo>
                  <a:pt x="644622" y="646748"/>
                </a:moveTo>
                <a:lnTo>
                  <a:pt x="640769" y="647515"/>
                </a:lnTo>
                <a:lnTo>
                  <a:pt x="637687" y="650580"/>
                </a:lnTo>
                <a:lnTo>
                  <a:pt x="631955" y="653549"/>
                </a:lnTo>
                <a:lnTo>
                  <a:pt x="628824" y="658243"/>
                </a:lnTo>
                <a:lnTo>
                  <a:pt x="628583" y="665235"/>
                </a:lnTo>
                <a:lnTo>
                  <a:pt x="631521" y="675102"/>
                </a:lnTo>
                <a:lnTo>
                  <a:pt x="637109" y="681663"/>
                </a:lnTo>
                <a:lnTo>
                  <a:pt x="643852" y="683914"/>
                </a:lnTo>
                <a:lnTo>
                  <a:pt x="650595" y="683291"/>
                </a:lnTo>
                <a:lnTo>
                  <a:pt x="656182" y="681232"/>
                </a:lnTo>
                <a:lnTo>
                  <a:pt x="662347" y="676107"/>
                </a:lnTo>
                <a:lnTo>
                  <a:pt x="666200" y="670120"/>
                </a:lnTo>
                <a:lnTo>
                  <a:pt x="666585" y="663559"/>
                </a:lnTo>
                <a:lnTo>
                  <a:pt x="662347" y="656710"/>
                </a:lnTo>
                <a:lnTo>
                  <a:pt x="657724" y="652112"/>
                </a:lnTo>
                <a:lnTo>
                  <a:pt x="653100" y="649047"/>
                </a:lnTo>
                <a:lnTo>
                  <a:pt x="644622" y="646748"/>
                </a:lnTo>
                <a:close/>
              </a:path>
              <a:path w="2485390" h="1061084">
                <a:moveTo>
                  <a:pt x="453509" y="646748"/>
                </a:moveTo>
                <a:lnTo>
                  <a:pt x="449655" y="647515"/>
                </a:lnTo>
                <a:lnTo>
                  <a:pt x="446573" y="650580"/>
                </a:lnTo>
                <a:lnTo>
                  <a:pt x="440842" y="653980"/>
                </a:lnTo>
                <a:lnTo>
                  <a:pt x="437711" y="659392"/>
                </a:lnTo>
                <a:lnTo>
                  <a:pt x="437470" y="666529"/>
                </a:lnTo>
                <a:lnTo>
                  <a:pt x="440408" y="675102"/>
                </a:lnTo>
                <a:lnTo>
                  <a:pt x="445995" y="681663"/>
                </a:lnTo>
                <a:lnTo>
                  <a:pt x="452738" y="683914"/>
                </a:lnTo>
                <a:lnTo>
                  <a:pt x="459481" y="683291"/>
                </a:lnTo>
                <a:lnTo>
                  <a:pt x="465068" y="681232"/>
                </a:lnTo>
                <a:lnTo>
                  <a:pt x="469933" y="677400"/>
                </a:lnTo>
                <a:lnTo>
                  <a:pt x="473930" y="671270"/>
                </a:lnTo>
                <a:lnTo>
                  <a:pt x="475038" y="663990"/>
                </a:lnTo>
                <a:lnTo>
                  <a:pt x="471233" y="656710"/>
                </a:lnTo>
                <a:lnTo>
                  <a:pt x="466610" y="652112"/>
                </a:lnTo>
                <a:lnTo>
                  <a:pt x="461986" y="649047"/>
                </a:lnTo>
                <a:lnTo>
                  <a:pt x="453509" y="646748"/>
                </a:lnTo>
                <a:close/>
              </a:path>
              <a:path w="2485390" h="1061084">
                <a:moveTo>
                  <a:pt x="1760477" y="643683"/>
                </a:moveTo>
                <a:lnTo>
                  <a:pt x="1756626" y="644450"/>
                </a:lnTo>
                <a:lnTo>
                  <a:pt x="1753542" y="647515"/>
                </a:lnTo>
                <a:lnTo>
                  <a:pt x="1747811" y="650484"/>
                </a:lnTo>
                <a:lnTo>
                  <a:pt x="1744680" y="655178"/>
                </a:lnTo>
                <a:lnTo>
                  <a:pt x="1744440" y="662170"/>
                </a:lnTo>
                <a:lnTo>
                  <a:pt x="1747377" y="672037"/>
                </a:lnTo>
                <a:lnTo>
                  <a:pt x="1752964" y="678598"/>
                </a:lnTo>
                <a:lnTo>
                  <a:pt x="1759707" y="680849"/>
                </a:lnTo>
                <a:lnTo>
                  <a:pt x="1766450" y="680226"/>
                </a:lnTo>
                <a:lnTo>
                  <a:pt x="1772037" y="678167"/>
                </a:lnTo>
                <a:lnTo>
                  <a:pt x="1778202" y="673042"/>
                </a:lnTo>
                <a:lnTo>
                  <a:pt x="1782056" y="667055"/>
                </a:lnTo>
                <a:lnTo>
                  <a:pt x="1782441" y="660494"/>
                </a:lnTo>
                <a:lnTo>
                  <a:pt x="1778203" y="653645"/>
                </a:lnTo>
                <a:lnTo>
                  <a:pt x="1773579" y="649047"/>
                </a:lnTo>
                <a:lnTo>
                  <a:pt x="1768955" y="645982"/>
                </a:lnTo>
                <a:lnTo>
                  <a:pt x="1760477" y="643683"/>
                </a:lnTo>
                <a:close/>
              </a:path>
              <a:path w="2485390" h="1061084">
                <a:moveTo>
                  <a:pt x="1446065" y="628358"/>
                </a:moveTo>
                <a:lnTo>
                  <a:pt x="1442212" y="629124"/>
                </a:lnTo>
                <a:lnTo>
                  <a:pt x="1439129" y="632189"/>
                </a:lnTo>
                <a:lnTo>
                  <a:pt x="1433397" y="635590"/>
                </a:lnTo>
                <a:lnTo>
                  <a:pt x="1430267" y="641002"/>
                </a:lnTo>
                <a:lnTo>
                  <a:pt x="1430026" y="648138"/>
                </a:lnTo>
                <a:lnTo>
                  <a:pt x="1432963" y="656711"/>
                </a:lnTo>
                <a:lnTo>
                  <a:pt x="1438551" y="663272"/>
                </a:lnTo>
                <a:lnTo>
                  <a:pt x="1445294" y="665523"/>
                </a:lnTo>
                <a:lnTo>
                  <a:pt x="1452037" y="664901"/>
                </a:lnTo>
                <a:lnTo>
                  <a:pt x="1457624" y="662841"/>
                </a:lnTo>
                <a:lnTo>
                  <a:pt x="1463789" y="657717"/>
                </a:lnTo>
                <a:lnTo>
                  <a:pt x="1467642" y="651730"/>
                </a:lnTo>
                <a:lnTo>
                  <a:pt x="1468028" y="645168"/>
                </a:lnTo>
                <a:lnTo>
                  <a:pt x="1463789" y="638320"/>
                </a:lnTo>
                <a:lnTo>
                  <a:pt x="1459166" y="633722"/>
                </a:lnTo>
                <a:lnTo>
                  <a:pt x="1454542" y="630657"/>
                </a:lnTo>
                <a:lnTo>
                  <a:pt x="1446065" y="628358"/>
                </a:lnTo>
                <a:close/>
              </a:path>
              <a:path w="2485390" h="1061084">
                <a:moveTo>
                  <a:pt x="1002190" y="619162"/>
                </a:moveTo>
                <a:lnTo>
                  <a:pt x="998335" y="619929"/>
                </a:lnTo>
                <a:lnTo>
                  <a:pt x="995253" y="622994"/>
                </a:lnTo>
                <a:lnTo>
                  <a:pt x="989522" y="626394"/>
                </a:lnTo>
                <a:lnTo>
                  <a:pt x="986391" y="631806"/>
                </a:lnTo>
                <a:lnTo>
                  <a:pt x="986151" y="638943"/>
                </a:lnTo>
                <a:lnTo>
                  <a:pt x="989088" y="647516"/>
                </a:lnTo>
                <a:lnTo>
                  <a:pt x="994675" y="654077"/>
                </a:lnTo>
                <a:lnTo>
                  <a:pt x="1001419" y="656328"/>
                </a:lnTo>
                <a:lnTo>
                  <a:pt x="1008162" y="655706"/>
                </a:lnTo>
                <a:lnTo>
                  <a:pt x="1013749" y="653646"/>
                </a:lnTo>
                <a:lnTo>
                  <a:pt x="1019914" y="648522"/>
                </a:lnTo>
                <a:lnTo>
                  <a:pt x="1023767" y="642535"/>
                </a:lnTo>
                <a:lnTo>
                  <a:pt x="1024152" y="635973"/>
                </a:lnTo>
                <a:lnTo>
                  <a:pt x="1019914" y="629124"/>
                </a:lnTo>
                <a:lnTo>
                  <a:pt x="1015290" y="624527"/>
                </a:lnTo>
                <a:lnTo>
                  <a:pt x="1010667" y="621462"/>
                </a:lnTo>
                <a:lnTo>
                  <a:pt x="1002190" y="619162"/>
                </a:lnTo>
                <a:close/>
              </a:path>
              <a:path w="2485390" h="1061084">
                <a:moveTo>
                  <a:pt x="1258035" y="594641"/>
                </a:moveTo>
                <a:lnTo>
                  <a:pt x="1254181" y="595407"/>
                </a:lnTo>
                <a:lnTo>
                  <a:pt x="1251098" y="598472"/>
                </a:lnTo>
                <a:lnTo>
                  <a:pt x="1245367" y="601442"/>
                </a:lnTo>
                <a:lnTo>
                  <a:pt x="1242237" y="606135"/>
                </a:lnTo>
                <a:lnTo>
                  <a:pt x="1241996" y="613128"/>
                </a:lnTo>
                <a:lnTo>
                  <a:pt x="1244934" y="622994"/>
                </a:lnTo>
                <a:lnTo>
                  <a:pt x="1250521" y="629555"/>
                </a:lnTo>
                <a:lnTo>
                  <a:pt x="1257264" y="631806"/>
                </a:lnTo>
                <a:lnTo>
                  <a:pt x="1264007" y="631184"/>
                </a:lnTo>
                <a:lnTo>
                  <a:pt x="1269594" y="629124"/>
                </a:lnTo>
                <a:lnTo>
                  <a:pt x="1275759" y="624000"/>
                </a:lnTo>
                <a:lnTo>
                  <a:pt x="1279612" y="618013"/>
                </a:lnTo>
                <a:lnTo>
                  <a:pt x="1279997" y="611451"/>
                </a:lnTo>
                <a:lnTo>
                  <a:pt x="1275759" y="604603"/>
                </a:lnTo>
                <a:lnTo>
                  <a:pt x="1271135" y="600005"/>
                </a:lnTo>
                <a:lnTo>
                  <a:pt x="1266512" y="596940"/>
                </a:lnTo>
                <a:lnTo>
                  <a:pt x="1258035" y="594641"/>
                </a:lnTo>
                <a:close/>
              </a:path>
              <a:path w="2485390" h="1061084">
                <a:moveTo>
                  <a:pt x="1347425" y="591575"/>
                </a:moveTo>
                <a:lnTo>
                  <a:pt x="1343572" y="592342"/>
                </a:lnTo>
                <a:lnTo>
                  <a:pt x="1340490" y="595407"/>
                </a:lnTo>
                <a:lnTo>
                  <a:pt x="1334759" y="600101"/>
                </a:lnTo>
                <a:lnTo>
                  <a:pt x="1331628" y="605369"/>
                </a:lnTo>
                <a:lnTo>
                  <a:pt x="1331387" y="611787"/>
                </a:lnTo>
                <a:lnTo>
                  <a:pt x="1334325" y="619929"/>
                </a:lnTo>
                <a:lnTo>
                  <a:pt x="1339912" y="626490"/>
                </a:lnTo>
                <a:lnTo>
                  <a:pt x="1346654" y="628741"/>
                </a:lnTo>
                <a:lnTo>
                  <a:pt x="1353397" y="628119"/>
                </a:lnTo>
                <a:lnTo>
                  <a:pt x="1358985" y="626059"/>
                </a:lnTo>
                <a:lnTo>
                  <a:pt x="1363850" y="622228"/>
                </a:lnTo>
                <a:lnTo>
                  <a:pt x="1367847" y="616097"/>
                </a:lnTo>
                <a:lnTo>
                  <a:pt x="1368955" y="608817"/>
                </a:lnTo>
                <a:lnTo>
                  <a:pt x="1365151" y="601537"/>
                </a:lnTo>
                <a:lnTo>
                  <a:pt x="1360526" y="596940"/>
                </a:lnTo>
                <a:lnTo>
                  <a:pt x="1355902" y="593875"/>
                </a:lnTo>
                <a:lnTo>
                  <a:pt x="1347425" y="591575"/>
                </a:lnTo>
                <a:close/>
              </a:path>
              <a:path w="2485390" h="1061084">
                <a:moveTo>
                  <a:pt x="875807" y="588510"/>
                </a:moveTo>
                <a:lnTo>
                  <a:pt x="871954" y="589277"/>
                </a:lnTo>
                <a:lnTo>
                  <a:pt x="868871" y="592342"/>
                </a:lnTo>
                <a:lnTo>
                  <a:pt x="863140" y="595312"/>
                </a:lnTo>
                <a:lnTo>
                  <a:pt x="860010" y="600005"/>
                </a:lnTo>
                <a:lnTo>
                  <a:pt x="859769" y="606998"/>
                </a:lnTo>
                <a:lnTo>
                  <a:pt x="862707" y="616864"/>
                </a:lnTo>
                <a:lnTo>
                  <a:pt x="868294" y="623425"/>
                </a:lnTo>
                <a:lnTo>
                  <a:pt x="875037" y="625676"/>
                </a:lnTo>
                <a:lnTo>
                  <a:pt x="881780" y="625053"/>
                </a:lnTo>
                <a:lnTo>
                  <a:pt x="887366" y="622994"/>
                </a:lnTo>
                <a:lnTo>
                  <a:pt x="892231" y="619163"/>
                </a:lnTo>
                <a:lnTo>
                  <a:pt x="896229" y="613032"/>
                </a:lnTo>
                <a:lnTo>
                  <a:pt x="897337" y="605752"/>
                </a:lnTo>
                <a:lnTo>
                  <a:pt x="893532" y="598472"/>
                </a:lnTo>
                <a:lnTo>
                  <a:pt x="888908" y="593875"/>
                </a:lnTo>
                <a:lnTo>
                  <a:pt x="884284" y="590810"/>
                </a:lnTo>
                <a:lnTo>
                  <a:pt x="875807" y="588510"/>
                </a:lnTo>
                <a:close/>
              </a:path>
              <a:path w="2485390" h="1061084">
                <a:moveTo>
                  <a:pt x="2250592" y="580848"/>
                </a:moveTo>
                <a:lnTo>
                  <a:pt x="2234986" y="600388"/>
                </a:lnTo>
                <a:lnTo>
                  <a:pt x="2237491" y="610733"/>
                </a:lnTo>
                <a:lnTo>
                  <a:pt x="2243078" y="617295"/>
                </a:lnTo>
                <a:lnTo>
                  <a:pt x="2249821" y="619546"/>
                </a:lnTo>
                <a:lnTo>
                  <a:pt x="2256563" y="618923"/>
                </a:lnTo>
                <a:lnTo>
                  <a:pt x="2262150" y="616864"/>
                </a:lnTo>
                <a:lnTo>
                  <a:pt x="2268316" y="611739"/>
                </a:lnTo>
                <a:lnTo>
                  <a:pt x="2272169" y="605752"/>
                </a:lnTo>
                <a:lnTo>
                  <a:pt x="2272554" y="599191"/>
                </a:lnTo>
                <a:lnTo>
                  <a:pt x="2268315" y="592342"/>
                </a:lnTo>
                <a:lnTo>
                  <a:pt x="2263692" y="586212"/>
                </a:lnTo>
                <a:lnTo>
                  <a:pt x="2259068" y="583147"/>
                </a:lnTo>
                <a:lnTo>
                  <a:pt x="2250592" y="580848"/>
                </a:lnTo>
                <a:close/>
              </a:path>
              <a:path w="2485390" h="1061084">
                <a:moveTo>
                  <a:pt x="1103912" y="576250"/>
                </a:moveTo>
                <a:lnTo>
                  <a:pt x="1100057" y="577017"/>
                </a:lnTo>
                <a:lnTo>
                  <a:pt x="1096975" y="580082"/>
                </a:lnTo>
                <a:lnTo>
                  <a:pt x="1089943" y="584775"/>
                </a:lnTo>
                <a:lnTo>
                  <a:pt x="1086957" y="590043"/>
                </a:lnTo>
                <a:lnTo>
                  <a:pt x="1087439" y="596461"/>
                </a:lnTo>
                <a:lnTo>
                  <a:pt x="1090810" y="604604"/>
                </a:lnTo>
                <a:lnTo>
                  <a:pt x="1096397" y="611165"/>
                </a:lnTo>
                <a:lnTo>
                  <a:pt x="1103140" y="613416"/>
                </a:lnTo>
                <a:lnTo>
                  <a:pt x="1109884" y="612793"/>
                </a:lnTo>
                <a:lnTo>
                  <a:pt x="1115471" y="610734"/>
                </a:lnTo>
                <a:lnTo>
                  <a:pt x="1121636" y="605609"/>
                </a:lnTo>
                <a:lnTo>
                  <a:pt x="1125489" y="599622"/>
                </a:lnTo>
                <a:lnTo>
                  <a:pt x="1125874" y="593061"/>
                </a:lnTo>
                <a:lnTo>
                  <a:pt x="1121636" y="586212"/>
                </a:lnTo>
                <a:lnTo>
                  <a:pt x="1117012" y="581614"/>
                </a:lnTo>
                <a:lnTo>
                  <a:pt x="1112388" y="578549"/>
                </a:lnTo>
                <a:lnTo>
                  <a:pt x="1103912" y="576250"/>
                </a:lnTo>
                <a:close/>
              </a:path>
              <a:path w="2485390" h="1061084">
                <a:moveTo>
                  <a:pt x="2025571" y="573185"/>
                </a:moveTo>
                <a:lnTo>
                  <a:pt x="2021716" y="573952"/>
                </a:lnTo>
                <a:lnTo>
                  <a:pt x="2018634" y="577017"/>
                </a:lnTo>
                <a:lnTo>
                  <a:pt x="2012903" y="581710"/>
                </a:lnTo>
                <a:lnTo>
                  <a:pt x="2009773" y="586978"/>
                </a:lnTo>
                <a:lnTo>
                  <a:pt x="2009532" y="593396"/>
                </a:lnTo>
                <a:lnTo>
                  <a:pt x="2012470" y="601538"/>
                </a:lnTo>
                <a:lnTo>
                  <a:pt x="2018056" y="608100"/>
                </a:lnTo>
                <a:lnTo>
                  <a:pt x="2024800" y="610351"/>
                </a:lnTo>
                <a:lnTo>
                  <a:pt x="2031543" y="609728"/>
                </a:lnTo>
                <a:lnTo>
                  <a:pt x="2037130" y="607669"/>
                </a:lnTo>
                <a:lnTo>
                  <a:pt x="2043295" y="602544"/>
                </a:lnTo>
                <a:lnTo>
                  <a:pt x="2047148" y="596557"/>
                </a:lnTo>
                <a:lnTo>
                  <a:pt x="2047533" y="589996"/>
                </a:lnTo>
                <a:lnTo>
                  <a:pt x="2043295" y="583147"/>
                </a:lnTo>
                <a:lnTo>
                  <a:pt x="2038671" y="578549"/>
                </a:lnTo>
                <a:lnTo>
                  <a:pt x="2034047" y="575484"/>
                </a:lnTo>
                <a:lnTo>
                  <a:pt x="2025571" y="573185"/>
                </a:lnTo>
                <a:close/>
              </a:path>
              <a:path w="2485390" h="1061084">
                <a:moveTo>
                  <a:pt x="752509" y="573185"/>
                </a:moveTo>
                <a:lnTo>
                  <a:pt x="748656" y="573952"/>
                </a:lnTo>
                <a:lnTo>
                  <a:pt x="745573" y="577017"/>
                </a:lnTo>
                <a:lnTo>
                  <a:pt x="739842" y="579986"/>
                </a:lnTo>
                <a:lnTo>
                  <a:pt x="736711" y="584680"/>
                </a:lnTo>
                <a:lnTo>
                  <a:pt x="736470" y="591672"/>
                </a:lnTo>
                <a:lnTo>
                  <a:pt x="739408" y="601538"/>
                </a:lnTo>
                <a:lnTo>
                  <a:pt x="744995" y="608100"/>
                </a:lnTo>
                <a:lnTo>
                  <a:pt x="751739" y="610351"/>
                </a:lnTo>
                <a:lnTo>
                  <a:pt x="758482" y="609728"/>
                </a:lnTo>
                <a:lnTo>
                  <a:pt x="764068" y="607669"/>
                </a:lnTo>
                <a:lnTo>
                  <a:pt x="768933" y="603837"/>
                </a:lnTo>
                <a:lnTo>
                  <a:pt x="772930" y="597707"/>
                </a:lnTo>
                <a:lnTo>
                  <a:pt x="774038" y="590427"/>
                </a:lnTo>
                <a:lnTo>
                  <a:pt x="770233" y="583147"/>
                </a:lnTo>
                <a:lnTo>
                  <a:pt x="765610" y="578549"/>
                </a:lnTo>
                <a:lnTo>
                  <a:pt x="760986" y="575484"/>
                </a:lnTo>
                <a:lnTo>
                  <a:pt x="752509" y="573185"/>
                </a:lnTo>
                <a:close/>
              </a:path>
              <a:path w="2485390" h="1061084">
                <a:moveTo>
                  <a:pt x="536735" y="573185"/>
                </a:moveTo>
                <a:lnTo>
                  <a:pt x="532881" y="573952"/>
                </a:lnTo>
                <a:lnTo>
                  <a:pt x="529799" y="577017"/>
                </a:lnTo>
                <a:lnTo>
                  <a:pt x="524068" y="579986"/>
                </a:lnTo>
                <a:lnTo>
                  <a:pt x="520937" y="584680"/>
                </a:lnTo>
                <a:lnTo>
                  <a:pt x="520696" y="591672"/>
                </a:lnTo>
                <a:lnTo>
                  <a:pt x="523634" y="601538"/>
                </a:lnTo>
                <a:lnTo>
                  <a:pt x="529221" y="608100"/>
                </a:lnTo>
                <a:lnTo>
                  <a:pt x="535964" y="610351"/>
                </a:lnTo>
                <a:lnTo>
                  <a:pt x="542707" y="609728"/>
                </a:lnTo>
                <a:lnTo>
                  <a:pt x="548294" y="607669"/>
                </a:lnTo>
                <a:lnTo>
                  <a:pt x="554459" y="602544"/>
                </a:lnTo>
                <a:lnTo>
                  <a:pt x="558312" y="596557"/>
                </a:lnTo>
                <a:lnTo>
                  <a:pt x="558698" y="589996"/>
                </a:lnTo>
                <a:lnTo>
                  <a:pt x="554459" y="583147"/>
                </a:lnTo>
                <a:lnTo>
                  <a:pt x="549836" y="578549"/>
                </a:lnTo>
                <a:lnTo>
                  <a:pt x="545212" y="575484"/>
                </a:lnTo>
                <a:lnTo>
                  <a:pt x="536735" y="573185"/>
                </a:lnTo>
                <a:close/>
              </a:path>
              <a:path w="2485390" h="1061084">
                <a:moveTo>
                  <a:pt x="1889943" y="570120"/>
                </a:moveTo>
                <a:lnTo>
                  <a:pt x="1886089" y="570886"/>
                </a:lnTo>
                <a:lnTo>
                  <a:pt x="1883006" y="573952"/>
                </a:lnTo>
                <a:lnTo>
                  <a:pt x="1878575" y="578214"/>
                </a:lnTo>
                <a:lnTo>
                  <a:pt x="1875300" y="582764"/>
                </a:lnTo>
                <a:lnTo>
                  <a:pt x="1874337" y="589038"/>
                </a:lnTo>
                <a:lnTo>
                  <a:pt x="1876841" y="598473"/>
                </a:lnTo>
                <a:lnTo>
                  <a:pt x="1882428" y="605035"/>
                </a:lnTo>
                <a:lnTo>
                  <a:pt x="1889171" y="607286"/>
                </a:lnTo>
                <a:lnTo>
                  <a:pt x="1895914" y="606663"/>
                </a:lnTo>
                <a:lnTo>
                  <a:pt x="1901501" y="604604"/>
                </a:lnTo>
                <a:lnTo>
                  <a:pt x="1907666" y="599479"/>
                </a:lnTo>
                <a:lnTo>
                  <a:pt x="1911519" y="593492"/>
                </a:lnTo>
                <a:lnTo>
                  <a:pt x="1911904" y="586931"/>
                </a:lnTo>
                <a:lnTo>
                  <a:pt x="1907665" y="580082"/>
                </a:lnTo>
                <a:lnTo>
                  <a:pt x="1903043" y="575484"/>
                </a:lnTo>
                <a:lnTo>
                  <a:pt x="1898418" y="572419"/>
                </a:lnTo>
                <a:lnTo>
                  <a:pt x="1889943" y="570120"/>
                </a:lnTo>
                <a:close/>
              </a:path>
              <a:path w="2485390" h="1061084">
                <a:moveTo>
                  <a:pt x="1526209" y="570120"/>
                </a:moveTo>
                <a:lnTo>
                  <a:pt x="1522356" y="570886"/>
                </a:lnTo>
                <a:lnTo>
                  <a:pt x="1519274" y="573952"/>
                </a:lnTo>
                <a:lnTo>
                  <a:pt x="1513542" y="576921"/>
                </a:lnTo>
                <a:lnTo>
                  <a:pt x="1510411" y="581614"/>
                </a:lnTo>
                <a:lnTo>
                  <a:pt x="1510171" y="588607"/>
                </a:lnTo>
                <a:lnTo>
                  <a:pt x="1513109" y="598473"/>
                </a:lnTo>
                <a:lnTo>
                  <a:pt x="1518696" y="605035"/>
                </a:lnTo>
                <a:lnTo>
                  <a:pt x="1525439" y="607286"/>
                </a:lnTo>
                <a:lnTo>
                  <a:pt x="1532182" y="606663"/>
                </a:lnTo>
                <a:lnTo>
                  <a:pt x="1537769" y="604604"/>
                </a:lnTo>
                <a:lnTo>
                  <a:pt x="1543934" y="599479"/>
                </a:lnTo>
                <a:lnTo>
                  <a:pt x="1547787" y="593492"/>
                </a:lnTo>
                <a:lnTo>
                  <a:pt x="1548172" y="586931"/>
                </a:lnTo>
                <a:lnTo>
                  <a:pt x="1543934" y="580082"/>
                </a:lnTo>
                <a:lnTo>
                  <a:pt x="1539311" y="575484"/>
                </a:lnTo>
                <a:lnTo>
                  <a:pt x="1534687" y="572419"/>
                </a:lnTo>
                <a:lnTo>
                  <a:pt x="1526209" y="570120"/>
                </a:lnTo>
                <a:close/>
              </a:path>
              <a:path w="2485390" h="1061084">
                <a:moveTo>
                  <a:pt x="2395467" y="560924"/>
                </a:moveTo>
                <a:lnTo>
                  <a:pt x="2391613" y="561691"/>
                </a:lnTo>
                <a:lnTo>
                  <a:pt x="2388532" y="564756"/>
                </a:lnTo>
                <a:lnTo>
                  <a:pt x="2382800" y="567726"/>
                </a:lnTo>
                <a:lnTo>
                  <a:pt x="2379669" y="572419"/>
                </a:lnTo>
                <a:lnTo>
                  <a:pt x="2379428" y="579412"/>
                </a:lnTo>
                <a:lnTo>
                  <a:pt x="2382366" y="589278"/>
                </a:lnTo>
                <a:lnTo>
                  <a:pt x="2387953" y="595839"/>
                </a:lnTo>
                <a:lnTo>
                  <a:pt x="2394696" y="598090"/>
                </a:lnTo>
                <a:lnTo>
                  <a:pt x="2401439" y="597468"/>
                </a:lnTo>
                <a:lnTo>
                  <a:pt x="2407027" y="595408"/>
                </a:lnTo>
                <a:lnTo>
                  <a:pt x="2413191" y="590284"/>
                </a:lnTo>
                <a:lnTo>
                  <a:pt x="2417044" y="584297"/>
                </a:lnTo>
                <a:lnTo>
                  <a:pt x="2417430" y="577735"/>
                </a:lnTo>
                <a:lnTo>
                  <a:pt x="2413191" y="570886"/>
                </a:lnTo>
                <a:lnTo>
                  <a:pt x="2408567" y="566289"/>
                </a:lnTo>
                <a:lnTo>
                  <a:pt x="2403943" y="563224"/>
                </a:lnTo>
                <a:lnTo>
                  <a:pt x="2395467" y="560924"/>
                </a:lnTo>
                <a:close/>
              </a:path>
              <a:path w="2485390" h="1061084">
                <a:moveTo>
                  <a:pt x="1640261" y="554794"/>
                </a:moveTo>
                <a:lnTo>
                  <a:pt x="1636407" y="555561"/>
                </a:lnTo>
                <a:lnTo>
                  <a:pt x="1633325" y="558626"/>
                </a:lnTo>
                <a:lnTo>
                  <a:pt x="1626293" y="561595"/>
                </a:lnTo>
                <a:lnTo>
                  <a:pt x="1623307" y="566289"/>
                </a:lnTo>
                <a:lnTo>
                  <a:pt x="1623788" y="573281"/>
                </a:lnTo>
                <a:lnTo>
                  <a:pt x="1627160" y="583148"/>
                </a:lnTo>
                <a:lnTo>
                  <a:pt x="1632747" y="589709"/>
                </a:lnTo>
                <a:lnTo>
                  <a:pt x="1639490" y="591960"/>
                </a:lnTo>
                <a:lnTo>
                  <a:pt x="1646233" y="591337"/>
                </a:lnTo>
                <a:lnTo>
                  <a:pt x="1651820" y="589278"/>
                </a:lnTo>
                <a:lnTo>
                  <a:pt x="1657985" y="584153"/>
                </a:lnTo>
                <a:lnTo>
                  <a:pt x="1661838" y="578167"/>
                </a:lnTo>
                <a:lnTo>
                  <a:pt x="1662223" y="571605"/>
                </a:lnTo>
                <a:lnTo>
                  <a:pt x="1657985" y="564756"/>
                </a:lnTo>
                <a:lnTo>
                  <a:pt x="1653362" y="560159"/>
                </a:lnTo>
                <a:lnTo>
                  <a:pt x="1648738" y="557094"/>
                </a:lnTo>
                <a:lnTo>
                  <a:pt x="1640261" y="554794"/>
                </a:lnTo>
                <a:close/>
              </a:path>
              <a:path w="2485390" h="1061084">
                <a:moveTo>
                  <a:pt x="2124209" y="548663"/>
                </a:moveTo>
                <a:lnTo>
                  <a:pt x="2120356" y="549430"/>
                </a:lnTo>
                <a:lnTo>
                  <a:pt x="2117274" y="552495"/>
                </a:lnTo>
                <a:lnTo>
                  <a:pt x="2110242" y="557188"/>
                </a:lnTo>
                <a:lnTo>
                  <a:pt x="2107256" y="562457"/>
                </a:lnTo>
                <a:lnTo>
                  <a:pt x="2107738" y="568874"/>
                </a:lnTo>
                <a:lnTo>
                  <a:pt x="2111109" y="577017"/>
                </a:lnTo>
                <a:lnTo>
                  <a:pt x="2116696" y="583578"/>
                </a:lnTo>
                <a:lnTo>
                  <a:pt x="2123439" y="585829"/>
                </a:lnTo>
                <a:lnTo>
                  <a:pt x="2130182" y="585206"/>
                </a:lnTo>
                <a:lnTo>
                  <a:pt x="2135769" y="583147"/>
                </a:lnTo>
                <a:lnTo>
                  <a:pt x="2141934" y="578022"/>
                </a:lnTo>
                <a:lnTo>
                  <a:pt x="2145787" y="572035"/>
                </a:lnTo>
                <a:lnTo>
                  <a:pt x="2146173" y="565474"/>
                </a:lnTo>
                <a:lnTo>
                  <a:pt x="2141935" y="558625"/>
                </a:lnTo>
                <a:lnTo>
                  <a:pt x="2137311" y="554027"/>
                </a:lnTo>
                <a:lnTo>
                  <a:pt x="2132686" y="550962"/>
                </a:lnTo>
                <a:lnTo>
                  <a:pt x="2124209" y="548663"/>
                </a:lnTo>
                <a:close/>
              </a:path>
              <a:path w="2485390" h="1061084">
                <a:moveTo>
                  <a:pt x="1766643" y="542533"/>
                </a:moveTo>
                <a:lnTo>
                  <a:pt x="1762789" y="543300"/>
                </a:lnTo>
                <a:lnTo>
                  <a:pt x="1759707" y="546365"/>
                </a:lnTo>
                <a:lnTo>
                  <a:pt x="1753975" y="551058"/>
                </a:lnTo>
                <a:lnTo>
                  <a:pt x="1750845" y="556326"/>
                </a:lnTo>
                <a:lnTo>
                  <a:pt x="1750604" y="562744"/>
                </a:lnTo>
                <a:lnTo>
                  <a:pt x="1753542" y="570886"/>
                </a:lnTo>
                <a:lnTo>
                  <a:pt x="1759129" y="577448"/>
                </a:lnTo>
                <a:lnTo>
                  <a:pt x="1765872" y="579699"/>
                </a:lnTo>
                <a:lnTo>
                  <a:pt x="1772615" y="579076"/>
                </a:lnTo>
                <a:lnTo>
                  <a:pt x="1778203" y="577017"/>
                </a:lnTo>
                <a:lnTo>
                  <a:pt x="1784367" y="571892"/>
                </a:lnTo>
                <a:lnTo>
                  <a:pt x="1788220" y="565905"/>
                </a:lnTo>
                <a:lnTo>
                  <a:pt x="1788606" y="559344"/>
                </a:lnTo>
                <a:lnTo>
                  <a:pt x="1784367" y="552495"/>
                </a:lnTo>
                <a:lnTo>
                  <a:pt x="1779743" y="547897"/>
                </a:lnTo>
                <a:lnTo>
                  <a:pt x="1775121" y="544832"/>
                </a:lnTo>
                <a:lnTo>
                  <a:pt x="1766643" y="542533"/>
                </a:lnTo>
                <a:close/>
              </a:path>
              <a:path w="2485390" h="1061084">
                <a:moveTo>
                  <a:pt x="629211" y="533338"/>
                </a:moveTo>
                <a:lnTo>
                  <a:pt x="625357" y="534104"/>
                </a:lnTo>
                <a:lnTo>
                  <a:pt x="622274" y="537169"/>
                </a:lnTo>
                <a:lnTo>
                  <a:pt x="617843" y="541432"/>
                </a:lnTo>
                <a:lnTo>
                  <a:pt x="614568" y="545982"/>
                </a:lnTo>
                <a:lnTo>
                  <a:pt x="613605" y="552256"/>
                </a:lnTo>
                <a:lnTo>
                  <a:pt x="616110" y="561691"/>
                </a:lnTo>
                <a:lnTo>
                  <a:pt x="621696" y="568252"/>
                </a:lnTo>
                <a:lnTo>
                  <a:pt x="628439" y="570503"/>
                </a:lnTo>
                <a:lnTo>
                  <a:pt x="635182" y="569881"/>
                </a:lnTo>
                <a:lnTo>
                  <a:pt x="640769" y="567821"/>
                </a:lnTo>
                <a:lnTo>
                  <a:pt x="646934" y="562697"/>
                </a:lnTo>
                <a:lnTo>
                  <a:pt x="650787" y="556710"/>
                </a:lnTo>
                <a:lnTo>
                  <a:pt x="651173" y="550148"/>
                </a:lnTo>
                <a:lnTo>
                  <a:pt x="646934" y="543300"/>
                </a:lnTo>
                <a:lnTo>
                  <a:pt x="642310" y="538702"/>
                </a:lnTo>
                <a:lnTo>
                  <a:pt x="637687" y="535637"/>
                </a:lnTo>
                <a:lnTo>
                  <a:pt x="629211" y="533338"/>
                </a:lnTo>
                <a:close/>
              </a:path>
              <a:path w="2485390" h="1061084">
                <a:moveTo>
                  <a:pt x="968282" y="527207"/>
                </a:moveTo>
                <a:lnTo>
                  <a:pt x="964429" y="527974"/>
                </a:lnTo>
                <a:lnTo>
                  <a:pt x="961346" y="531039"/>
                </a:lnTo>
                <a:lnTo>
                  <a:pt x="955615" y="534009"/>
                </a:lnTo>
                <a:lnTo>
                  <a:pt x="952484" y="538702"/>
                </a:lnTo>
                <a:lnTo>
                  <a:pt x="952243" y="545695"/>
                </a:lnTo>
                <a:lnTo>
                  <a:pt x="955181" y="555561"/>
                </a:lnTo>
                <a:lnTo>
                  <a:pt x="960768" y="562122"/>
                </a:lnTo>
                <a:lnTo>
                  <a:pt x="967512" y="564373"/>
                </a:lnTo>
                <a:lnTo>
                  <a:pt x="974255" y="563751"/>
                </a:lnTo>
                <a:lnTo>
                  <a:pt x="979841" y="561691"/>
                </a:lnTo>
                <a:lnTo>
                  <a:pt x="986006" y="556567"/>
                </a:lnTo>
                <a:lnTo>
                  <a:pt x="989859" y="550580"/>
                </a:lnTo>
                <a:lnTo>
                  <a:pt x="990244" y="544018"/>
                </a:lnTo>
                <a:lnTo>
                  <a:pt x="986006" y="537169"/>
                </a:lnTo>
                <a:lnTo>
                  <a:pt x="981382" y="532572"/>
                </a:lnTo>
                <a:lnTo>
                  <a:pt x="976759" y="529507"/>
                </a:lnTo>
                <a:lnTo>
                  <a:pt x="968282" y="527207"/>
                </a:lnTo>
                <a:close/>
              </a:path>
              <a:path w="2485390" h="1061084">
                <a:moveTo>
                  <a:pt x="1190219" y="511882"/>
                </a:moveTo>
                <a:lnTo>
                  <a:pt x="1186366" y="512649"/>
                </a:lnTo>
                <a:lnTo>
                  <a:pt x="1183284" y="515714"/>
                </a:lnTo>
                <a:lnTo>
                  <a:pt x="1177552" y="520407"/>
                </a:lnTo>
                <a:lnTo>
                  <a:pt x="1174421" y="525675"/>
                </a:lnTo>
                <a:lnTo>
                  <a:pt x="1174180" y="532093"/>
                </a:lnTo>
                <a:lnTo>
                  <a:pt x="1177118" y="540236"/>
                </a:lnTo>
                <a:lnTo>
                  <a:pt x="1182706" y="546797"/>
                </a:lnTo>
                <a:lnTo>
                  <a:pt x="1189449" y="549048"/>
                </a:lnTo>
                <a:lnTo>
                  <a:pt x="1196192" y="548425"/>
                </a:lnTo>
                <a:lnTo>
                  <a:pt x="1201779" y="546366"/>
                </a:lnTo>
                <a:lnTo>
                  <a:pt x="1206643" y="542534"/>
                </a:lnTo>
                <a:lnTo>
                  <a:pt x="1210641" y="536404"/>
                </a:lnTo>
                <a:lnTo>
                  <a:pt x="1211748" y="529124"/>
                </a:lnTo>
                <a:lnTo>
                  <a:pt x="1207944" y="521844"/>
                </a:lnTo>
                <a:lnTo>
                  <a:pt x="1203321" y="517246"/>
                </a:lnTo>
                <a:lnTo>
                  <a:pt x="1198697" y="514181"/>
                </a:lnTo>
                <a:lnTo>
                  <a:pt x="1190219" y="511882"/>
                </a:lnTo>
                <a:close/>
              </a:path>
              <a:path w="2485390" h="1061084">
                <a:moveTo>
                  <a:pt x="1415241" y="508817"/>
                </a:moveTo>
                <a:lnTo>
                  <a:pt x="1411387" y="509584"/>
                </a:lnTo>
                <a:lnTo>
                  <a:pt x="1408305" y="512649"/>
                </a:lnTo>
                <a:lnTo>
                  <a:pt x="1402573" y="515618"/>
                </a:lnTo>
                <a:lnTo>
                  <a:pt x="1399443" y="520311"/>
                </a:lnTo>
                <a:lnTo>
                  <a:pt x="1399202" y="527304"/>
                </a:lnTo>
                <a:lnTo>
                  <a:pt x="1402141" y="537170"/>
                </a:lnTo>
                <a:lnTo>
                  <a:pt x="1407727" y="543732"/>
                </a:lnTo>
                <a:lnTo>
                  <a:pt x="1414470" y="545983"/>
                </a:lnTo>
                <a:lnTo>
                  <a:pt x="1421213" y="545360"/>
                </a:lnTo>
                <a:lnTo>
                  <a:pt x="1426800" y="543301"/>
                </a:lnTo>
                <a:lnTo>
                  <a:pt x="1431665" y="539469"/>
                </a:lnTo>
                <a:lnTo>
                  <a:pt x="1435662" y="533339"/>
                </a:lnTo>
                <a:lnTo>
                  <a:pt x="1436770" y="526059"/>
                </a:lnTo>
                <a:lnTo>
                  <a:pt x="1432965" y="518779"/>
                </a:lnTo>
                <a:lnTo>
                  <a:pt x="1428342" y="514181"/>
                </a:lnTo>
                <a:lnTo>
                  <a:pt x="1423718" y="511116"/>
                </a:lnTo>
                <a:lnTo>
                  <a:pt x="1415241" y="508817"/>
                </a:lnTo>
                <a:close/>
              </a:path>
              <a:path w="2485390" h="1061084">
                <a:moveTo>
                  <a:pt x="2222849" y="496555"/>
                </a:moveTo>
                <a:lnTo>
                  <a:pt x="2218996" y="497322"/>
                </a:lnTo>
                <a:lnTo>
                  <a:pt x="2215913" y="500387"/>
                </a:lnTo>
                <a:lnTo>
                  <a:pt x="2210615" y="503357"/>
                </a:lnTo>
                <a:lnTo>
                  <a:pt x="2208207" y="508050"/>
                </a:lnTo>
                <a:lnTo>
                  <a:pt x="2208111" y="515043"/>
                </a:lnTo>
                <a:lnTo>
                  <a:pt x="2209749" y="524909"/>
                </a:lnTo>
                <a:lnTo>
                  <a:pt x="2215335" y="531470"/>
                </a:lnTo>
                <a:lnTo>
                  <a:pt x="2222078" y="533721"/>
                </a:lnTo>
                <a:lnTo>
                  <a:pt x="2228820" y="533099"/>
                </a:lnTo>
                <a:lnTo>
                  <a:pt x="2234407" y="531039"/>
                </a:lnTo>
                <a:lnTo>
                  <a:pt x="2239272" y="527208"/>
                </a:lnTo>
                <a:lnTo>
                  <a:pt x="2243270" y="521077"/>
                </a:lnTo>
                <a:lnTo>
                  <a:pt x="2244378" y="513797"/>
                </a:lnTo>
                <a:lnTo>
                  <a:pt x="2240573" y="506517"/>
                </a:lnTo>
                <a:lnTo>
                  <a:pt x="2235950" y="501920"/>
                </a:lnTo>
                <a:lnTo>
                  <a:pt x="2231325" y="498855"/>
                </a:lnTo>
                <a:lnTo>
                  <a:pt x="2222849" y="496555"/>
                </a:lnTo>
                <a:close/>
              </a:path>
              <a:path w="2485390" h="1061084">
                <a:moveTo>
                  <a:pt x="1936178" y="484295"/>
                </a:moveTo>
                <a:lnTo>
                  <a:pt x="1932325" y="485062"/>
                </a:lnTo>
                <a:lnTo>
                  <a:pt x="1929243" y="488127"/>
                </a:lnTo>
                <a:lnTo>
                  <a:pt x="1923512" y="491527"/>
                </a:lnTo>
                <a:lnTo>
                  <a:pt x="1920381" y="496939"/>
                </a:lnTo>
                <a:lnTo>
                  <a:pt x="1920140" y="504075"/>
                </a:lnTo>
                <a:lnTo>
                  <a:pt x="1923078" y="512649"/>
                </a:lnTo>
                <a:lnTo>
                  <a:pt x="1928665" y="519210"/>
                </a:lnTo>
                <a:lnTo>
                  <a:pt x="1935407" y="521461"/>
                </a:lnTo>
                <a:lnTo>
                  <a:pt x="1942150" y="520838"/>
                </a:lnTo>
                <a:lnTo>
                  <a:pt x="1947738" y="518779"/>
                </a:lnTo>
                <a:lnTo>
                  <a:pt x="1952602" y="514947"/>
                </a:lnTo>
                <a:lnTo>
                  <a:pt x="1956600" y="508817"/>
                </a:lnTo>
                <a:lnTo>
                  <a:pt x="1957707" y="501537"/>
                </a:lnTo>
                <a:lnTo>
                  <a:pt x="1953902" y="494257"/>
                </a:lnTo>
                <a:lnTo>
                  <a:pt x="1949279" y="489659"/>
                </a:lnTo>
                <a:lnTo>
                  <a:pt x="1944655" y="486594"/>
                </a:lnTo>
                <a:lnTo>
                  <a:pt x="1936178" y="484295"/>
                </a:lnTo>
                <a:close/>
              </a:path>
              <a:path w="2485390" h="1061084">
                <a:moveTo>
                  <a:pt x="811076" y="484295"/>
                </a:moveTo>
                <a:lnTo>
                  <a:pt x="807222" y="485062"/>
                </a:lnTo>
                <a:lnTo>
                  <a:pt x="804139" y="488127"/>
                </a:lnTo>
                <a:lnTo>
                  <a:pt x="797108" y="492820"/>
                </a:lnTo>
                <a:lnTo>
                  <a:pt x="794122" y="498089"/>
                </a:lnTo>
                <a:lnTo>
                  <a:pt x="794604" y="504506"/>
                </a:lnTo>
                <a:lnTo>
                  <a:pt x="797975" y="512649"/>
                </a:lnTo>
                <a:lnTo>
                  <a:pt x="803562" y="519210"/>
                </a:lnTo>
                <a:lnTo>
                  <a:pt x="810305" y="521461"/>
                </a:lnTo>
                <a:lnTo>
                  <a:pt x="817048" y="520838"/>
                </a:lnTo>
                <a:lnTo>
                  <a:pt x="822636" y="518779"/>
                </a:lnTo>
                <a:lnTo>
                  <a:pt x="827500" y="514947"/>
                </a:lnTo>
                <a:lnTo>
                  <a:pt x="831497" y="508817"/>
                </a:lnTo>
                <a:lnTo>
                  <a:pt x="832605" y="501537"/>
                </a:lnTo>
                <a:lnTo>
                  <a:pt x="828800" y="494257"/>
                </a:lnTo>
                <a:lnTo>
                  <a:pt x="824176" y="489659"/>
                </a:lnTo>
                <a:lnTo>
                  <a:pt x="819553" y="486594"/>
                </a:lnTo>
                <a:lnTo>
                  <a:pt x="811076" y="484295"/>
                </a:lnTo>
                <a:close/>
              </a:path>
              <a:path w="2485390" h="1061084">
                <a:moveTo>
                  <a:pt x="1569364" y="475100"/>
                </a:moveTo>
                <a:lnTo>
                  <a:pt x="1565511" y="475866"/>
                </a:lnTo>
                <a:lnTo>
                  <a:pt x="1562429" y="478932"/>
                </a:lnTo>
                <a:lnTo>
                  <a:pt x="1556697" y="483625"/>
                </a:lnTo>
                <a:lnTo>
                  <a:pt x="1553566" y="488893"/>
                </a:lnTo>
                <a:lnTo>
                  <a:pt x="1553326" y="495311"/>
                </a:lnTo>
                <a:lnTo>
                  <a:pt x="1556264" y="503453"/>
                </a:lnTo>
                <a:lnTo>
                  <a:pt x="1561851" y="510015"/>
                </a:lnTo>
                <a:lnTo>
                  <a:pt x="1568594" y="512265"/>
                </a:lnTo>
                <a:lnTo>
                  <a:pt x="1575337" y="511643"/>
                </a:lnTo>
                <a:lnTo>
                  <a:pt x="1580924" y="509584"/>
                </a:lnTo>
                <a:lnTo>
                  <a:pt x="1585788" y="505752"/>
                </a:lnTo>
                <a:lnTo>
                  <a:pt x="1589786" y="499621"/>
                </a:lnTo>
                <a:lnTo>
                  <a:pt x="1590893" y="492342"/>
                </a:lnTo>
                <a:lnTo>
                  <a:pt x="1587088" y="485062"/>
                </a:lnTo>
                <a:lnTo>
                  <a:pt x="1582465" y="480464"/>
                </a:lnTo>
                <a:lnTo>
                  <a:pt x="1577841" y="477399"/>
                </a:lnTo>
                <a:lnTo>
                  <a:pt x="1569364" y="475100"/>
                </a:lnTo>
                <a:close/>
              </a:path>
              <a:path w="2485390" h="1061084">
                <a:moveTo>
                  <a:pt x="2336900" y="468969"/>
                </a:moveTo>
                <a:lnTo>
                  <a:pt x="2321296" y="489181"/>
                </a:lnTo>
                <a:lnTo>
                  <a:pt x="2323800" y="497323"/>
                </a:lnTo>
                <a:lnTo>
                  <a:pt x="2329387" y="503884"/>
                </a:lnTo>
                <a:lnTo>
                  <a:pt x="2336129" y="506135"/>
                </a:lnTo>
                <a:lnTo>
                  <a:pt x="2342872" y="505513"/>
                </a:lnTo>
                <a:lnTo>
                  <a:pt x="2348458" y="503453"/>
                </a:lnTo>
                <a:lnTo>
                  <a:pt x="2354624" y="498329"/>
                </a:lnTo>
                <a:lnTo>
                  <a:pt x="2358477" y="492342"/>
                </a:lnTo>
                <a:lnTo>
                  <a:pt x="2358863" y="485780"/>
                </a:lnTo>
                <a:lnTo>
                  <a:pt x="2354624" y="478932"/>
                </a:lnTo>
                <a:lnTo>
                  <a:pt x="2350000" y="474334"/>
                </a:lnTo>
                <a:lnTo>
                  <a:pt x="2345376" y="471269"/>
                </a:lnTo>
                <a:lnTo>
                  <a:pt x="2336900" y="468969"/>
                </a:lnTo>
                <a:close/>
              </a:path>
              <a:path w="2485390" h="1061084">
                <a:moveTo>
                  <a:pt x="1088498" y="465904"/>
                </a:moveTo>
                <a:lnTo>
                  <a:pt x="1084644" y="466671"/>
                </a:lnTo>
                <a:lnTo>
                  <a:pt x="1081562" y="469736"/>
                </a:lnTo>
                <a:lnTo>
                  <a:pt x="1075831" y="472706"/>
                </a:lnTo>
                <a:lnTo>
                  <a:pt x="1072701" y="477399"/>
                </a:lnTo>
                <a:lnTo>
                  <a:pt x="1072460" y="484392"/>
                </a:lnTo>
                <a:lnTo>
                  <a:pt x="1075398" y="494258"/>
                </a:lnTo>
                <a:lnTo>
                  <a:pt x="1080984" y="500819"/>
                </a:lnTo>
                <a:lnTo>
                  <a:pt x="1087727" y="503070"/>
                </a:lnTo>
                <a:lnTo>
                  <a:pt x="1094470" y="502448"/>
                </a:lnTo>
                <a:lnTo>
                  <a:pt x="1100057" y="500388"/>
                </a:lnTo>
                <a:lnTo>
                  <a:pt x="1106222" y="495264"/>
                </a:lnTo>
                <a:lnTo>
                  <a:pt x="1110076" y="489277"/>
                </a:lnTo>
                <a:lnTo>
                  <a:pt x="1110461" y="482715"/>
                </a:lnTo>
                <a:lnTo>
                  <a:pt x="1106222" y="475866"/>
                </a:lnTo>
                <a:lnTo>
                  <a:pt x="1101599" y="471269"/>
                </a:lnTo>
                <a:lnTo>
                  <a:pt x="1096975" y="468204"/>
                </a:lnTo>
                <a:lnTo>
                  <a:pt x="1088498" y="465904"/>
                </a:lnTo>
                <a:close/>
              </a:path>
              <a:path w="2485390" h="1061084">
                <a:moveTo>
                  <a:pt x="2056395" y="459774"/>
                </a:moveTo>
                <a:lnTo>
                  <a:pt x="2052542" y="460541"/>
                </a:lnTo>
                <a:lnTo>
                  <a:pt x="2049460" y="463606"/>
                </a:lnTo>
                <a:lnTo>
                  <a:pt x="2042428" y="468300"/>
                </a:lnTo>
                <a:lnTo>
                  <a:pt x="2039442" y="473568"/>
                </a:lnTo>
                <a:lnTo>
                  <a:pt x="2039924" y="479986"/>
                </a:lnTo>
                <a:lnTo>
                  <a:pt x="2043295" y="488128"/>
                </a:lnTo>
                <a:lnTo>
                  <a:pt x="2048882" y="494689"/>
                </a:lnTo>
                <a:lnTo>
                  <a:pt x="2055624" y="496940"/>
                </a:lnTo>
                <a:lnTo>
                  <a:pt x="2062367" y="496317"/>
                </a:lnTo>
                <a:lnTo>
                  <a:pt x="2067955" y="494258"/>
                </a:lnTo>
                <a:lnTo>
                  <a:pt x="2072820" y="490426"/>
                </a:lnTo>
                <a:lnTo>
                  <a:pt x="2076817" y="484296"/>
                </a:lnTo>
                <a:lnTo>
                  <a:pt x="2077925" y="477016"/>
                </a:lnTo>
                <a:lnTo>
                  <a:pt x="2074120" y="469736"/>
                </a:lnTo>
                <a:lnTo>
                  <a:pt x="2069496" y="465139"/>
                </a:lnTo>
                <a:lnTo>
                  <a:pt x="2064872" y="462074"/>
                </a:lnTo>
                <a:lnTo>
                  <a:pt x="2056395" y="459774"/>
                </a:lnTo>
                <a:close/>
              </a:path>
              <a:path w="2485390" h="1061084">
                <a:moveTo>
                  <a:pt x="1295024" y="456709"/>
                </a:moveTo>
                <a:lnTo>
                  <a:pt x="1291171" y="457476"/>
                </a:lnTo>
                <a:lnTo>
                  <a:pt x="1288088" y="460541"/>
                </a:lnTo>
                <a:lnTo>
                  <a:pt x="1281056" y="465234"/>
                </a:lnTo>
                <a:lnTo>
                  <a:pt x="1278070" y="470503"/>
                </a:lnTo>
                <a:lnTo>
                  <a:pt x="1278551" y="476921"/>
                </a:lnTo>
                <a:lnTo>
                  <a:pt x="1281922" y="485063"/>
                </a:lnTo>
                <a:lnTo>
                  <a:pt x="1287510" y="491624"/>
                </a:lnTo>
                <a:lnTo>
                  <a:pt x="1294253" y="493875"/>
                </a:lnTo>
                <a:lnTo>
                  <a:pt x="1300996" y="493252"/>
                </a:lnTo>
                <a:lnTo>
                  <a:pt x="1306583" y="491193"/>
                </a:lnTo>
                <a:lnTo>
                  <a:pt x="1312748" y="486068"/>
                </a:lnTo>
                <a:lnTo>
                  <a:pt x="1316601" y="480081"/>
                </a:lnTo>
                <a:lnTo>
                  <a:pt x="1316986" y="473520"/>
                </a:lnTo>
                <a:lnTo>
                  <a:pt x="1312748" y="466671"/>
                </a:lnTo>
                <a:lnTo>
                  <a:pt x="1308124" y="462074"/>
                </a:lnTo>
                <a:lnTo>
                  <a:pt x="1303501" y="459008"/>
                </a:lnTo>
                <a:lnTo>
                  <a:pt x="1295024" y="456709"/>
                </a:lnTo>
                <a:close/>
              </a:path>
              <a:path w="2485390" h="1061084">
                <a:moveTo>
                  <a:pt x="684693" y="453644"/>
                </a:moveTo>
                <a:lnTo>
                  <a:pt x="680840" y="454411"/>
                </a:lnTo>
                <a:lnTo>
                  <a:pt x="677758" y="457476"/>
                </a:lnTo>
                <a:lnTo>
                  <a:pt x="672027" y="462169"/>
                </a:lnTo>
                <a:lnTo>
                  <a:pt x="668896" y="467438"/>
                </a:lnTo>
                <a:lnTo>
                  <a:pt x="668655" y="473855"/>
                </a:lnTo>
                <a:lnTo>
                  <a:pt x="671593" y="481998"/>
                </a:lnTo>
                <a:lnTo>
                  <a:pt x="677180" y="488559"/>
                </a:lnTo>
                <a:lnTo>
                  <a:pt x="683923" y="490810"/>
                </a:lnTo>
                <a:lnTo>
                  <a:pt x="690666" y="490187"/>
                </a:lnTo>
                <a:lnTo>
                  <a:pt x="696253" y="488128"/>
                </a:lnTo>
                <a:lnTo>
                  <a:pt x="702418" y="483003"/>
                </a:lnTo>
                <a:lnTo>
                  <a:pt x="706271" y="477016"/>
                </a:lnTo>
                <a:lnTo>
                  <a:pt x="706656" y="470455"/>
                </a:lnTo>
                <a:lnTo>
                  <a:pt x="702418" y="463606"/>
                </a:lnTo>
                <a:lnTo>
                  <a:pt x="697795" y="459008"/>
                </a:lnTo>
                <a:lnTo>
                  <a:pt x="693171" y="455943"/>
                </a:lnTo>
                <a:lnTo>
                  <a:pt x="684693" y="453644"/>
                </a:lnTo>
                <a:close/>
              </a:path>
              <a:path w="2485390" h="1061084">
                <a:moveTo>
                  <a:pt x="1837540" y="450578"/>
                </a:moveTo>
                <a:lnTo>
                  <a:pt x="1833687" y="451345"/>
                </a:lnTo>
                <a:lnTo>
                  <a:pt x="1830603" y="454410"/>
                </a:lnTo>
                <a:lnTo>
                  <a:pt x="1824872" y="457379"/>
                </a:lnTo>
                <a:lnTo>
                  <a:pt x="1821741" y="462073"/>
                </a:lnTo>
                <a:lnTo>
                  <a:pt x="1821501" y="469065"/>
                </a:lnTo>
                <a:lnTo>
                  <a:pt x="1824438" y="478932"/>
                </a:lnTo>
                <a:lnTo>
                  <a:pt x="1830025" y="485493"/>
                </a:lnTo>
                <a:lnTo>
                  <a:pt x="1836768" y="487744"/>
                </a:lnTo>
                <a:lnTo>
                  <a:pt x="1843512" y="487121"/>
                </a:lnTo>
                <a:lnTo>
                  <a:pt x="1849099" y="485062"/>
                </a:lnTo>
                <a:lnTo>
                  <a:pt x="1853964" y="481230"/>
                </a:lnTo>
                <a:lnTo>
                  <a:pt x="1857961" y="475100"/>
                </a:lnTo>
                <a:lnTo>
                  <a:pt x="1859069" y="467820"/>
                </a:lnTo>
                <a:lnTo>
                  <a:pt x="1855264" y="460540"/>
                </a:lnTo>
                <a:lnTo>
                  <a:pt x="1850640" y="455942"/>
                </a:lnTo>
                <a:lnTo>
                  <a:pt x="1846017" y="452877"/>
                </a:lnTo>
                <a:lnTo>
                  <a:pt x="1837540" y="450578"/>
                </a:lnTo>
                <a:close/>
              </a:path>
              <a:path w="2485390" h="1061084">
                <a:moveTo>
                  <a:pt x="1720405" y="447513"/>
                </a:moveTo>
                <a:lnTo>
                  <a:pt x="1716552" y="448280"/>
                </a:lnTo>
                <a:lnTo>
                  <a:pt x="1713470" y="451345"/>
                </a:lnTo>
                <a:lnTo>
                  <a:pt x="1707739" y="454745"/>
                </a:lnTo>
                <a:lnTo>
                  <a:pt x="1704608" y="460157"/>
                </a:lnTo>
                <a:lnTo>
                  <a:pt x="1704367" y="467293"/>
                </a:lnTo>
                <a:lnTo>
                  <a:pt x="1707305" y="475866"/>
                </a:lnTo>
                <a:lnTo>
                  <a:pt x="1712892" y="482428"/>
                </a:lnTo>
                <a:lnTo>
                  <a:pt x="1719634" y="484679"/>
                </a:lnTo>
                <a:lnTo>
                  <a:pt x="1726377" y="484056"/>
                </a:lnTo>
                <a:lnTo>
                  <a:pt x="1731965" y="481997"/>
                </a:lnTo>
                <a:lnTo>
                  <a:pt x="1738130" y="476872"/>
                </a:lnTo>
                <a:lnTo>
                  <a:pt x="1741983" y="470885"/>
                </a:lnTo>
                <a:lnTo>
                  <a:pt x="1742369" y="464324"/>
                </a:lnTo>
                <a:lnTo>
                  <a:pt x="1738131" y="457475"/>
                </a:lnTo>
                <a:lnTo>
                  <a:pt x="1733506" y="452877"/>
                </a:lnTo>
                <a:lnTo>
                  <a:pt x="1728882" y="449812"/>
                </a:lnTo>
                <a:lnTo>
                  <a:pt x="1720405" y="447513"/>
                </a:lnTo>
                <a:close/>
              </a:path>
              <a:path w="2485390" h="1061084">
                <a:moveTo>
                  <a:pt x="897385" y="438318"/>
                </a:moveTo>
                <a:lnTo>
                  <a:pt x="893532" y="439084"/>
                </a:lnTo>
                <a:lnTo>
                  <a:pt x="890450" y="442149"/>
                </a:lnTo>
                <a:lnTo>
                  <a:pt x="884718" y="445119"/>
                </a:lnTo>
                <a:lnTo>
                  <a:pt x="881587" y="449812"/>
                </a:lnTo>
                <a:lnTo>
                  <a:pt x="881346" y="456805"/>
                </a:lnTo>
                <a:lnTo>
                  <a:pt x="884284" y="466671"/>
                </a:lnTo>
                <a:lnTo>
                  <a:pt x="889872" y="473232"/>
                </a:lnTo>
                <a:lnTo>
                  <a:pt x="896615" y="475483"/>
                </a:lnTo>
                <a:lnTo>
                  <a:pt x="903358" y="474861"/>
                </a:lnTo>
                <a:lnTo>
                  <a:pt x="908945" y="472801"/>
                </a:lnTo>
                <a:lnTo>
                  <a:pt x="913809" y="468970"/>
                </a:lnTo>
                <a:lnTo>
                  <a:pt x="917807" y="462839"/>
                </a:lnTo>
                <a:lnTo>
                  <a:pt x="918914" y="455559"/>
                </a:lnTo>
                <a:lnTo>
                  <a:pt x="915110" y="448280"/>
                </a:lnTo>
                <a:lnTo>
                  <a:pt x="910485" y="443682"/>
                </a:lnTo>
                <a:lnTo>
                  <a:pt x="905863" y="440617"/>
                </a:lnTo>
                <a:lnTo>
                  <a:pt x="897385" y="438318"/>
                </a:lnTo>
                <a:close/>
              </a:path>
              <a:path w="2485390" h="1061084">
                <a:moveTo>
                  <a:pt x="2185859" y="410732"/>
                </a:moveTo>
                <a:lnTo>
                  <a:pt x="2170254" y="430943"/>
                </a:lnTo>
                <a:lnTo>
                  <a:pt x="2172759" y="439085"/>
                </a:lnTo>
                <a:lnTo>
                  <a:pt x="2178345" y="445646"/>
                </a:lnTo>
                <a:lnTo>
                  <a:pt x="2185088" y="447897"/>
                </a:lnTo>
                <a:lnTo>
                  <a:pt x="2191830" y="447275"/>
                </a:lnTo>
                <a:lnTo>
                  <a:pt x="2197417" y="445216"/>
                </a:lnTo>
                <a:lnTo>
                  <a:pt x="2203583" y="440091"/>
                </a:lnTo>
                <a:lnTo>
                  <a:pt x="2207436" y="434104"/>
                </a:lnTo>
                <a:lnTo>
                  <a:pt x="2207822" y="427542"/>
                </a:lnTo>
                <a:lnTo>
                  <a:pt x="2203583" y="420694"/>
                </a:lnTo>
                <a:lnTo>
                  <a:pt x="2198959" y="416096"/>
                </a:lnTo>
                <a:lnTo>
                  <a:pt x="2194335" y="413031"/>
                </a:lnTo>
                <a:lnTo>
                  <a:pt x="2185859" y="410732"/>
                </a:lnTo>
                <a:close/>
              </a:path>
              <a:path w="2485390" h="1061084">
                <a:moveTo>
                  <a:pt x="1501550" y="410732"/>
                </a:moveTo>
                <a:lnTo>
                  <a:pt x="1497695" y="411498"/>
                </a:lnTo>
                <a:lnTo>
                  <a:pt x="1494613" y="414563"/>
                </a:lnTo>
                <a:lnTo>
                  <a:pt x="1488882" y="417964"/>
                </a:lnTo>
                <a:lnTo>
                  <a:pt x="1485752" y="423376"/>
                </a:lnTo>
                <a:lnTo>
                  <a:pt x="1485511" y="430512"/>
                </a:lnTo>
                <a:lnTo>
                  <a:pt x="1488449" y="439085"/>
                </a:lnTo>
                <a:lnTo>
                  <a:pt x="1494035" y="445646"/>
                </a:lnTo>
                <a:lnTo>
                  <a:pt x="1500778" y="447897"/>
                </a:lnTo>
                <a:lnTo>
                  <a:pt x="1507522" y="447275"/>
                </a:lnTo>
                <a:lnTo>
                  <a:pt x="1513109" y="445216"/>
                </a:lnTo>
                <a:lnTo>
                  <a:pt x="1519274" y="440091"/>
                </a:lnTo>
                <a:lnTo>
                  <a:pt x="1523127" y="434104"/>
                </a:lnTo>
                <a:lnTo>
                  <a:pt x="1523512" y="427542"/>
                </a:lnTo>
                <a:lnTo>
                  <a:pt x="1519274" y="420694"/>
                </a:lnTo>
                <a:lnTo>
                  <a:pt x="1514650" y="416096"/>
                </a:lnTo>
                <a:lnTo>
                  <a:pt x="1510026" y="413031"/>
                </a:lnTo>
                <a:lnTo>
                  <a:pt x="1501550" y="410732"/>
                </a:lnTo>
                <a:close/>
              </a:path>
              <a:path w="2485390" h="1061084">
                <a:moveTo>
                  <a:pt x="1381333" y="407667"/>
                </a:moveTo>
                <a:lnTo>
                  <a:pt x="1377480" y="408433"/>
                </a:lnTo>
                <a:lnTo>
                  <a:pt x="1374397" y="411498"/>
                </a:lnTo>
                <a:lnTo>
                  <a:pt x="1368666" y="414899"/>
                </a:lnTo>
                <a:lnTo>
                  <a:pt x="1365535" y="420311"/>
                </a:lnTo>
                <a:lnTo>
                  <a:pt x="1365295" y="427447"/>
                </a:lnTo>
                <a:lnTo>
                  <a:pt x="1368233" y="436020"/>
                </a:lnTo>
                <a:lnTo>
                  <a:pt x="1373820" y="442581"/>
                </a:lnTo>
                <a:lnTo>
                  <a:pt x="1380563" y="444832"/>
                </a:lnTo>
                <a:lnTo>
                  <a:pt x="1387306" y="444210"/>
                </a:lnTo>
                <a:lnTo>
                  <a:pt x="1392892" y="442150"/>
                </a:lnTo>
                <a:lnTo>
                  <a:pt x="1399058" y="437026"/>
                </a:lnTo>
                <a:lnTo>
                  <a:pt x="1402911" y="431039"/>
                </a:lnTo>
                <a:lnTo>
                  <a:pt x="1403296" y="424477"/>
                </a:lnTo>
                <a:lnTo>
                  <a:pt x="1399057" y="417629"/>
                </a:lnTo>
                <a:lnTo>
                  <a:pt x="1394434" y="413031"/>
                </a:lnTo>
                <a:lnTo>
                  <a:pt x="1389810" y="409966"/>
                </a:lnTo>
                <a:lnTo>
                  <a:pt x="1381333" y="407667"/>
                </a:lnTo>
                <a:close/>
              </a:path>
              <a:path w="2485390" h="1061084">
                <a:moveTo>
                  <a:pt x="999107" y="407667"/>
                </a:moveTo>
                <a:lnTo>
                  <a:pt x="983502" y="427878"/>
                </a:lnTo>
                <a:lnTo>
                  <a:pt x="986006" y="436020"/>
                </a:lnTo>
                <a:lnTo>
                  <a:pt x="991593" y="442581"/>
                </a:lnTo>
                <a:lnTo>
                  <a:pt x="998336" y="444832"/>
                </a:lnTo>
                <a:lnTo>
                  <a:pt x="1005079" y="444210"/>
                </a:lnTo>
                <a:lnTo>
                  <a:pt x="1010666" y="442150"/>
                </a:lnTo>
                <a:lnTo>
                  <a:pt x="1016830" y="437026"/>
                </a:lnTo>
                <a:lnTo>
                  <a:pt x="1020684" y="431039"/>
                </a:lnTo>
                <a:lnTo>
                  <a:pt x="1021069" y="424477"/>
                </a:lnTo>
                <a:lnTo>
                  <a:pt x="1016830" y="417629"/>
                </a:lnTo>
                <a:lnTo>
                  <a:pt x="1012206" y="413031"/>
                </a:lnTo>
                <a:lnTo>
                  <a:pt x="1007583" y="409966"/>
                </a:lnTo>
                <a:lnTo>
                  <a:pt x="999107" y="407667"/>
                </a:lnTo>
                <a:close/>
              </a:path>
              <a:path w="2485390" h="1061084">
                <a:moveTo>
                  <a:pt x="1195613" y="397704"/>
                </a:moveTo>
                <a:lnTo>
                  <a:pt x="1177263" y="418682"/>
                </a:lnTo>
                <a:lnTo>
                  <a:pt x="1180202" y="426824"/>
                </a:lnTo>
                <a:lnTo>
                  <a:pt x="1185788" y="433385"/>
                </a:lnTo>
                <a:lnTo>
                  <a:pt x="1192531" y="435636"/>
                </a:lnTo>
                <a:lnTo>
                  <a:pt x="1199274" y="435013"/>
                </a:lnTo>
                <a:lnTo>
                  <a:pt x="1204861" y="432954"/>
                </a:lnTo>
                <a:lnTo>
                  <a:pt x="1211026" y="427829"/>
                </a:lnTo>
                <a:lnTo>
                  <a:pt x="1214879" y="421843"/>
                </a:lnTo>
                <a:lnTo>
                  <a:pt x="1215265" y="415281"/>
                </a:lnTo>
                <a:lnTo>
                  <a:pt x="1211026" y="408432"/>
                </a:lnTo>
                <a:lnTo>
                  <a:pt x="1207944" y="402302"/>
                </a:lnTo>
                <a:lnTo>
                  <a:pt x="1204090" y="399237"/>
                </a:lnTo>
                <a:lnTo>
                  <a:pt x="1195613" y="397704"/>
                </a:lnTo>
                <a:close/>
              </a:path>
              <a:path w="2485390" h="1061084">
                <a:moveTo>
                  <a:pt x="1640261" y="392340"/>
                </a:moveTo>
                <a:lnTo>
                  <a:pt x="1636407" y="393107"/>
                </a:lnTo>
                <a:lnTo>
                  <a:pt x="1633325" y="396172"/>
                </a:lnTo>
                <a:lnTo>
                  <a:pt x="1627594" y="399141"/>
                </a:lnTo>
                <a:lnTo>
                  <a:pt x="1624463" y="403835"/>
                </a:lnTo>
                <a:lnTo>
                  <a:pt x="1624222" y="410827"/>
                </a:lnTo>
                <a:lnTo>
                  <a:pt x="1627160" y="420694"/>
                </a:lnTo>
                <a:lnTo>
                  <a:pt x="1632747" y="427255"/>
                </a:lnTo>
                <a:lnTo>
                  <a:pt x="1639490" y="429506"/>
                </a:lnTo>
                <a:lnTo>
                  <a:pt x="1646233" y="428883"/>
                </a:lnTo>
                <a:lnTo>
                  <a:pt x="1651820" y="426824"/>
                </a:lnTo>
                <a:lnTo>
                  <a:pt x="1657985" y="421699"/>
                </a:lnTo>
                <a:lnTo>
                  <a:pt x="1661838" y="415712"/>
                </a:lnTo>
                <a:lnTo>
                  <a:pt x="1662223" y="409151"/>
                </a:lnTo>
                <a:lnTo>
                  <a:pt x="1657985" y="402302"/>
                </a:lnTo>
                <a:lnTo>
                  <a:pt x="1653362" y="397704"/>
                </a:lnTo>
                <a:lnTo>
                  <a:pt x="1648738" y="394639"/>
                </a:lnTo>
                <a:lnTo>
                  <a:pt x="1640261" y="392340"/>
                </a:lnTo>
                <a:close/>
              </a:path>
              <a:path w="2485390" h="1061084">
                <a:moveTo>
                  <a:pt x="1985499" y="383145"/>
                </a:moveTo>
                <a:lnTo>
                  <a:pt x="1981644" y="383911"/>
                </a:lnTo>
                <a:lnTo>
                  <a:pt x="1978562" y="386977"/>
                </a:lnTo>
                <a:lnTo>
                  <a:pt x="1972831" y="391670"/>
                </a:lnTo>
                <a:lnTo>
                  <a:pt x="1969700" y="396938"/>
                </a:lnTo>
                <a:lnTo>
                  <a:pt x="1969459" y="403356"/>
                </a:lnTo>
                <a:lnTo>
                  <a:pt x="1972397" y="411498"/>
                </a:lnTo>
                <a:lnTo>
                  <a:pt x="1977984" y="418060"/>
                </a:lnTo>
                <a:lnTo>
                  <a:pt x="1984727" y="420311"/>
                </a:lnTo>
                <a:lnTo>
                  <a:pt x="1991471" y="419688"/>
                </a:lnTo>
                <a:lnTo>
                  <a:pt x="1997058" y="417629"/>
                </a:lnTo>
                <a:lnTo>
                  <a:pt x="2001922" y="413797"/>
                </a:lnTo>
                <a:lnTo>
                  <a:pt x="2005920" y="407666"/>
                </a:lnTo>
                <a:lnTo>
                  <a:pt x="2007027" y="400387"/>
                </a:lnTo>
                <a:lnTo>
                  <a:pt x="2003223" y="393107"/>
                </a:lnTo>
                <a:lnTo>
                  <a:pt x="1998599" y="388509"/>
                </a:lnTo>
                <a:lnTo>
                  <a:pt x="1993976" y="385444"/>
                </a:lnTo>
                <a:lnTo>
                  <a:pt x="1985499" y="383145"/>
                </a:lnTo>
                <a:close/>
              </a:path>
              <a:path w="2485390" h="1061084">
                <a:moveTo>
                  <a:pt x="777169" y="383145"/>
                </a:moveTo>
                <a:lnTo>
                  <a:pt x="773314" y="383911"/>
                </a:lnTo>
                <a:lnTo>
                  <a:pt x="770232" y="386977"/>
                </a:lnTo>
                <a:lnTo>
                  <a:pt x="763200" y="390377"/>
                </a:lnTo>
                <a:lnTo>
                  <a:pt x="760214" y="395789"/>
                </a:lnTo>
                <a:lnTo>
                  <a:pt x="760696" y="402925"/>
                </a:lnTo>
                <a:lnTo>
                  <a:pt x="764067" y="411498"/>
                </a:lnTo>
                <a:lnTo>
                  <a:pt x="769654" y="418060"/>
                </a:lnTo>
                <a:lnTo>
                  <a:pt x="776397" y="420311"/>
                </a:lnTo>
                <a:lnTo>
                  <a:pt x="783140" y="419688"/>
                </a:lnTo>
                <a:lnTo>
                  <a:pt x="788728" y="417629"/>
                </a:lnTo>
                <a:lnTo>
                  <a:pt x="794893" y="412504"/>
                </a:lnTo>
                <a:lnTo>
                  <a:pt x="798745" y="406517"/>
                </a:lnTo>
                <a:lnTo>
                  <a:pt x="799131" y="399956"/>
                </a:lnTo>
                <a:lnTo>
                  <a:pt x="794893" y="393107"/>
                </a:lnTo>
                <a:lnTo>
                  <a:pt x="790269" y="388509"/>
                </a:lnTo>
                <a:lnTo>
                  <a:pt x="785646" y="385444"/>
                </a:lnTo>
                <a:lnTo>
                  <a:pt x="777169" y="383145"/>
                </a:lnTo>
                <a:close/>
              </a:path>
              <a:path w="2485390" h="1061084">
                <a:moveTo>
                  <a:pt x="2269086" y="355559"/>
                </a:moveTo>
                <a:lnTo>
                  <a:pt x="2265234" y="356326"/>
                </a:lnTo>
                <a:lnTo>
                  <a:pt x="2262150" y="359391"/>
                </a:lnTo>
                <a:lnTo>
                  <a:pt x="2256419" y="364084"/>
                </a:lnTo>
                <a:lnTo>
                  <a:pt x="2253288" y="369352"/>
                </a:lnTo>
                <a:lnTo>
                  <a:pt x="2253047" y="375770"/>
                </a:lnTo>
                <a:lnTo>
                  <a:pt x="2255986" y="383912"/>
                </a:lnTo>
                <a:lnTo>
                  <a:pt x="2261573" y="390474"/>
                </a:lnTo>
                <a:lnTo>
                  <a:pt x="2268316" y="392725"/>
                </a:lnTo>
                <a:lnTo>
                  <a:pt x="2275058" y="392102"/>
                </a:lnTo>
                <a:lnTo>
                  <a:pt x="2280645" y="390043"/>
                </a:lnTo>
                <a:lnTo>
                  <a:pt x="2286811" y="384918"/>
                </a:lnTo>
                <a:lnTo>
                  <a:pt x="2290664" y="378931"/>
                </a:lnTo>
                <a:lnTo>
                  <a:pt x="2291049" y="372370"/>
                </a:lnTo>
                <a:lnTo>
                  <a:pt x="2286810" y="365521"/>
                </a:lnTo>
                <a:lnTo>
                  <a:pt x="2282187" y="360923"/>
                </a:lnTo>
                <a:lnTo>
                  <a:pt x="2277563" y="357858"/>
                </a:lnTo>
                <a:lnTo>
                  <a:pt x="2269086" y="355559"/>
                </a:lnTo>
                <a:close/>
              </a:path>
              <a:path w="2485390" h="1061084">
                <a:moveTo>
                  <a:pt x="2108797" y="355559"/>
                </a:moveTo>
                <a:lnTo>
                  <a:pt x="2104943" y="356326"/>
                </a:lnTo>
                <a:lnTo>
                  <a:pt x="2101861" y="359391"/>
                </a:lnTo>
                <a:lnTo>
                  <a:pt x="2096129" y="364084"/>
                </a:lnTo>
                <a:lnTo>
                  <a:pt x="2092998" y="369352"/>
                </a:lnTo>
                <a:lnTo>
                  <a:pt x="2092757" y="375770"/>
                </a:lnTo>
                <a:lnTo>
                  <a:pt x="2095695" y="383912"/>
                </a:lnTo>
                <a:lnTo>
                  <a:pt x="2101283" y="390474"/>
                </a:lnTo>
                <a:lnTo>
                  <a:pt x="2108026" y="392725"/>
                </a:lnTo>
                <a:lnTo>
                  <a:pt x="2114769" y="392102"/>
                </a:lnTo>
                <a:lnTo>
                  <a:pt x="2120356" y="390043"/>
                </a:lnTo>
                <a:lnTo>
                  <a:pt x="2125220" y="386211"/>
                </a:lnTo>
                <a:lnTo>
                  <a:pt x="2129218" y="380081"/>
                </a:lnTo>
                <a:lnTo>
                  <a:pt x="2130326" y="372801"/>
                </a:lnTo>
                <a:lnTo>
                  <a:pt x="2126521" y="365521"/>
                </a:lnTo>
                <a:lnTo>
                  <a:pt x="2121898" y="360923"/>
                </a:lnTo>
                <a:lnTo>
                  <a:pt x="2117274" y="357858"/>
                </a:lnTo>
                <a:lnTo>
                  <a:pt x="2108797" y="355559"/>
                </a:lnTo>
                <a:close/>
              </a:path>
              <a:path w="2485390" h="1061084">
                <a:moveTo>
                  <a:pt x="1091580" y="340232"/>
                </a:moveTo>
                <a:lnTo>
                  <a:pt x="1087727" y="340999"/>
                </a:lnTo>
                <a:lnTo>
                  <a:pt x="1084644" y="344064"/>
                </a:lnTo>
                <a:lnTo>
                  <a:pt x="1078913" y="348758"/>
                </a:lnTo>
                <a:lnTo>
                  <a:pt x="1075783" y="354026"/>
                </a:lnTo>
                <a:lnTo>
                  <a:pt x="1075542" y="360444"/>
                </a:lnTo>
                <a:lnTo>
                  <a:pt x="1078480" y="368586"/>
                </a:lnTo>
                <a:lnTo>
                  <a:pt x="1084067" y="375147"/>
                </a:lnTo>
                <a:lnTo>
                  <a:pt x="1090810" y="377398"/>
                </a:lnTo>
                <a:lnTo>
                  <a:pt x="1097553" y="376776"/>
                </a:lnTo>
                <a:lnTo>
                  <a:pt x="1103139" y="374716"/>
                </a:lnTo>
                <a:lnTo>
                  <a:pt x="1108004" y="370885"/>
                </a:lnTo>
                <a:lnTo>
                  <a:pt x="1112002" y="364754"/>
                </a:lnTo>
                <a:lnTo>
                  <a:pt x="1113110" y="357474"/>
                </a:lnTo>
                <a:lnTo>
                  <a:pt x="1109305" y="350194"/>
                </a:lnTo>
                <a:lnTo>
                  <a:pt x="1104681" y="345597"/>
                </a:lnTo>
                <a:lnTo>
                  <a:pt x="1100057" y="342532"/>
                </a:lnTo>
                <a:lnTo>
                  <a:pt x="1091580" y="340232"/>
                </a:lnTo>
                <a:close/>
              </a:path>
              <a:path w="2485390" h="1061084">
                <a:moveTo>
                  <a:pt x="1809798" y="334102"/>
                </a:moveTo>
                <a:lnTo>
                  <a:pt x="1805945" y="334869"/>
                </a:lnTo>
                <a:lnTo>
                  <a:pt x="1802861" y="337934"/>
                </a:lnTo>
                <a:lnTo>
                  <a:pt x="1797130" y="342627"/>
                </a:lnTo>
                <a:lnTo>
                  <a:pt x="1794000" y="347896"/>
                </a:lnTo>
                <a:lnTo>
                  <a:pt x="1793759" y="354314"/>
                </a:lnTo>
                <a:lnTo>
                  <a:pt x="1796697" y="362456"/>
                </a:lnTo>
                <a:lnTo>
                  <a:pt x="1802283" y="369017"/>
                </a:lnTo>
                <a:lnTo>
                  <a:pt x="1809027" y="371268"/>
                </a:lnTo>
                <a:lnTo>
                  <a:pt x="1815770" y="370645"/>
                </a:lnTo>
                <a:lnTo>
                  <a:pt x="1821357" y="368586"/>
                </a:lnTo>
                <a:lnTo>
                  <a:pt x="1826222" y="364755"/>
                </a:lnTo>
                <a:lnTo>
                  <a:pt x="1830219" y="358624"/>
                </a:lnTo>
                <a:lnTo>
                  <a:pt x="1831327" y="351344"/>
                </a:lnTo>
                <a:lnTo>
                  <a:pt x="1827522" y="344064"/>
                </a:lnTo>
                <a:lnTo>
                  <a:pt x="1822898" y="339467"/>
                </a:lnTo>
                <a:lnTo>
                  <a:pt x="1818274" y="336402"/>
                </a:lnTo>
                <a:lnTo>
                  <a:pt x="1809798" y="334102"/>
                </a:lnTo>
                <a:close/>
              </a:path>
              <a:path w="2485390" h="1061084">
                <a:moveTo>
                  <a:pt x="1902270" y="331037"/>
                </a:moveTo>
                <a:lnTo>
                  <a:pt x="1898417" y="331804"/>
                </a:lnTo>
                <a:lnTo>
                  <a:pt x="1895335" y="334869"/>
                </a:lnTo>
                <a:lnTo>
                  <a:pt x="1889604" y="338269"/>
                </a:lnTo>
                <a:lnTo>
                  <a:pt x="1886473" y="343681"/>
                </a:lnTo>
                <a:lnTo>
                  <a:pt x="1886233" y="350817"/>
                </a:lnTo>
                <a:lnTo>
                  <a:pt x="1889170" y="359391"/>
                </a:lnTo>
                <a:lnTo>
                  <a:pt x="1894757" y="365952"/>
                </a:lnTo>
                <a:lnTo>
                  <a:pt x="1901500" y="368203"/>
                </a:lnTo>
                <a:lnTo>
                  <a:pt x="1908243" y="367580"/>
                </a:lnTo>
                <a:lnTo>
                  <a:pt x="1913830" y="365521"/>
                </a:lnTo>
                <a:lnTo>
                  <a:pt x="1919995" y="360396"/>
                </a:lnTo>
                <a:lnTo>
                  <a:pt x="1923848" y="354409"/>
                </a:lnTo>
                <a:lnTo>
                  <a:pt x="1924234" y="347848"/>
                </a:lnTo>
                <a:lnTo>
                  <a:pt x="1919996" y="340999"/>
                </a:lnTo>
                <a:lnTo>
                  <a:pt x="1915372" y="336402"/>
                </a:lnTo>
                <a:lnTo>
                  <a:pt x="1910748" y="333336"/>
                </a:lnTo>
                <a:lnTo>
                  <a:pt x="1902270" y="331037"/>
                </a:lnTo>
                <a:close/>
              </a:path>
              <a:path w="2485390" h="1061084">
                <a:moveTo>
                  <a:pt x="1279611" y="327972"/>
                </a:moveTo>
                <a:lnTo>
                  <a:pt x="1275758" y="328739"/>
                </a:lnTo>
                <a:lnTo>
                  <a:pt x="1272676" y="331804"/>
                </a:lnTo>
                <a:lnTo>
                  <a:pt x="1266944" y="334773"/>
                </a:lnTo>
                <a:lnTo>
                  <a:pt x="1263814" y="339467"/>
                </a:lnTo>
                <a:lnTo>
                  <a:pt x="1263573" y="346459"/>
                </a:lnTo>
                <a:lnTo>
                  <a:pt x="1266511" y="356326"/>
                </a:lnTo>
                <a:lnTo>
                  <a:pt x="1272098" y="362887"/>
                </a:lnTo>
                <a:lnTo>
                  <a:pt x="1278841" y="365138"/>
                </a:lnTo>
                <a:lnTo>
                  <a:pt x="1285584" y="364515"/>
                </a:lnTo>
                <a:lnTo>
                  <a:pt x="1291171" y="362456"/>
                </a:lnTo>
                <a:lnTo>
                  <a:pt x="1296036" y="358624"/>
                </a:lnTo>
                <a:lnTo>
                  <a:pt x="1300033" y="352494"/>
                </a:lnTo>
                <a:lnTo>
                  <a:pt x="1301141" y="345214"/>
                </a:lnTo>
                <a:lnTo>
                  <a:pt x="1297336" y="337934"/>
                </a:lnTo>
                <a:lnTo>
                  <a:pt x="1292712" y="333336"/>
                </a:lnTo>
                <a:lnTo>
                  <a:pt x="1288088" y="330271"/>
                </a:lnTo>
                <a:lnTo>
                  <a:pt x="1279611" y="327972"/>
                </a:lnTo>
                <a:close/>
              </a:path>
              <a:path w="2485390" h="1061084">
                <a:moveTo>
                  <a:pt x="872725" y="321842"/>
                </a:moveTo>
                <a:lnTo>
                  <a:pt x="868871" y="322609"/>
                </a:lnTo>
                <a:lnTo>
                  <a:pt x="865789" y="325674"/>
                </a:lnTo>
                <a:lnTo>
                  <a:pt x="860058" y="329074"/>
                </a:lnTo>
                <a:lnTo>
                  <a:pt x="856928" y="334486"/>
                </a:lnTo>
                <a:lnTo>
                  <a:pt x="856687" y="341622"/>
                </a:lnTo>
                <a:lnTo>
                  <a:pt x="859625" y="350195"/>
                </a:lnTo>
                <a:lnTo>
                  <a:pt x="865211" y="356757"/>
                </a:lnTo>
                <a:lnTo>
                  <a:pt x="871954" y="359008"/>
                </a:lnTo>
                <a:lnTo>
                  <a:pt x="878697" y="358385"/>
                </a:lnTo>
                <a:lnTo>
                  <a:pt x="884284" y="356326"/>
                </a:lnTo>
                <a:lnTo>
                  <a:pt x="889149" y="352494"/>
                </a:lnTo>
                <a:lnTo>
                  <a:pt x="893147" y="346364"/>
                </a:lnTo>
                <a:lnTo>
                  <a:pt x="894255" y="339084"/>
                </a:lnTo>
                <a:lnTo>
                  <a:pt x="890450" y="331804"/>
                </a:lnTo>
                <a:lnTo>
                  <a:pt x="885826" y="327206"/>
                </a:lnTo>
                <a:lnTo>
                  <a:pt x="881202" y="324141"/>
                </a:lnTo>
                <a:lnTo>
                  <a:pt x="872725" y="321842"/>
                </a:lnTo>
                <a:close/>
              </a:path>
              <a:path w="2485390" h="1061084">
                <a:moveTo>
                  <a:pt x="1476890" y="318777"/>
                </a:moveTo>
                <a:lnTo>
                  <a:pt x="1473037" y="319543"/>
                </a:lnTo>
                <a:lnTo>
                  <a:pt x="1469954" y="322609"/>
                </a:lnTo>
                <a:lnTo>
                  <a:pt x="1464222" y="325578"/>
                </a:lnTo>
                <a:lnTo>
                  <a:pt x="1461092" y="330271"/>
                </a:lnTo>
                <a:lnTo>
                  <a:pt x="1460851" y="337264"/>
                </a:lnTo>
                <a:lnTo>
                  <a:pt x="1463789" y="347130"/>
                </a:lnTo>
                <a:lnTo>
                  <a:pt x="1469376" y="353692"/>
                </a:lnTo>
                <a:lnTo>
                  <a:pt x="1476119" y="355943"/>
                </a:lnTo>
                <a:lnTo>
                  <a:pt x="1482863" y="355320"/>
                </a:lnTo>
                <a:lnTo>
                  <a:pt x="1488450" y="353261"/>
                </a:lnTo>
                <a:lnTo>
                  <a:pt x="1494614" y="348136"/>
                </a:lnTo>
                <a:lnTo>
                  <a:pt x="1498467" y="342149"/>
                </a:lnTo>
                <a:lnTo>
                  <a:pt x="1498853" y="335587"/>
                </a:lnTo>
                <a:lnTo>
                  <a:pt x="1494614" y="328739"/>
                </a:lnTo>
                <a:lnTo>
                  <a:pt x="1489990" y="324141"/>
                </a:lnTo>
                <a:lnTo>
                  <a:pt x="1485367" y="321076"/>
                </a:lnTo>
                <a:lnTo>
                  <a:pt x="1476890" y="318777"/>
                </a:lnTo>
                <a:close/>
              </a:path>
              <a:path w="2485390" h="1061084">
                <a:moveTo>
                  <a:pt x="1723487" y="312646"/>
                </a:moveTo>
                <a:lnTo>
                  <a:pt x="1719634" y="313413"/>
                </a:lnTo>
                <a:lnTo>
                  <a:pt x="1716552" y="316478"/>
                </a:lnTo>
                <a:lnTo>
                  <a:pt x="1710821" y="319448"/>
                </a:lnTo>
                <a:lnTo>
                  <a:pt x="1707690" y="324141"/>
                </a:lnTo>
                <a:lnTo>
                  <a:pt x="1707450" y="331134"/>
                </a:lnTo>
                <a:lnTo>
                  <a:pt x="1710387" y="341000"/>
                </a:lnTo>
                <a:lnTo>
                  <a:pt x="1715974" y="347561"/>
                </a:lnTo>
                <a:lnTo>
                  <a:pt x="1722717" y="349812"/>
                </a:lnTo>
                <a:lnTo>
                  <a:pt x="1729460" y="349190"/>
                </a:lnTo>
                <a:lnTo>
                  <a:pt x="1735047" y="347130"/>
                </a:lnTo>
                <a:lnTo>
                  <a:pt x="1739912" y="343299"/>
                </a:lnTo>
                <a:lnTo>
                  <a:pt x="1743910" y="337168"/>
                </a:lnTo>
                <a:lnTo>
                  <a:pt x="1745017" y="329888"/>
                </a:lnTo>
                <a:lnTo>
                  <a:pt x="1741213" y="322609"/>
                </a:lnTo>
                <a:lnTo>
                  <a:pt x="1736589" y="318011"/>
                </a:lnTo>
                <a:lnTo>
                  <a:pt x="1731965" y="314946"/>
                </a:lnTo>
                <a:lnTo>
                  <a:pt x="1723487" y="312646"/>
                </a:lnTo>
                <a:close/>
              </a:path>
              <a:path w="2485390" h="1061084">
                <a:moveTo>
                  <a:pt x="1596336" y="299620"/>
                </a:moveTo>
                <a:lnTo>
                  <a:pt x="1591712" y="301153"/>
                </a:lnTo>
                <a:lnTo>
                  <a:pt x="1587088" y="304218"/>
                </a:lnTo>
                <a:lnTo>
                  <a:pt x="1583139" y="307618"/>
                </a:lnTo>
                <a:lnTo>
                  <a:pt x="1580924" y="313030"/>
                </a:lnTo>
                <a:lnTo>
                  <a:pt x="1581020" y="320167"/>
                </a:lnTo>
                <a:lnTo>
                  <a:pt x="1584006" y="328740"/>
                </a:lnTo>
                <a:lnTo>
                  <a:pt x="1589593" y="335301"/>
                </a:lnTo>
                <a:lnTo>
                  <a:pt x="1596336" y="337552"/>
                </a:lnTo>
                <a:lnTo>
                  <a:pt x="1603079" y="336929"/>
                </a:lnTo>
                <a:lnTo>
                  <a:pt x="1608667" y="334870"/>
                </a:lnTo>
                <a:lnTo>
                  <a:pt x="1614831" y="329745"/>
                </a:lnTo>
                <a:lnTo>
                  <a:pt x="1618684" y="323758"/>
                </a:lnTo>
                <a:lnTo>
                  <a:pt x="1619069" y="317197"/>
                </a:lnTo>
                <a:lnTo>
                  <a:pt x="1614831" y="310348"/>
                </a:lnTo>
                <a:lnTo>
                  <a:pt x="1610207" y="304218"/>
                </a:lnTo>
                <a:lnTo>
                  <a:pt x="1605583" y="301153"/>
                </a:lnTo>
                <a:lnTo>
                  <a:pt x="1596336" y="299620"/>
                </a:lnTo>
                <a:close/>
              </a:path>
              <a:path w="2485390" h="1061084">
                <a:moveTo>
                  <a:pt x="965200" y="297320"/>
                </a:moveTo>
                <a:lnTo>
                  <a:pt x="961346" y="298087"/>
                </a:lnTo>
                <a:lnTo>
                  <a:pt x="958263" y="301152"/>
                </a:lnTo>
                <a:lnTo>
                  <a:pt x="952532" y="305845"/>
                </a:lnTo>
                <a:lnTo>
                  <a:pt x="949401" y="311114"/>
                </a:lnTo>
                <a:lnTo>
                  <a:pt x="949160" y="317531"/>
                </a:lnTo>
                <a:lnTo>
                  <a:pt x="952098" y="325674"/>
                </a:lnTo>
                <a:lnTo>
                  <a:pt x="957685" y="332235"/>
                </a:lnTo>
                <a:lnTo>
                  <a:pt x="964429" y="334486"/>
                </a:lnTo>
                <a:lnTo>
                  <a:pt x="971172" y="333863"/>
                </a:lnTo>
                <a:lnTo>
                  <a:pt x="976759" y="331804"/>
                </a:lnTo>
                <a:lnTo>
                  <a:pt x="982924" y="326679"/>
                </a:lnTo>
                <a:lnTo>
                  <a:pt x="986777" y="320692"/>
                </a:lnTo>
                <a:lnTo>
                  <a:pt x="987162" y="314131"/>
                </a:lnTo>
                <a:lnTo>
                  <a:pt x="982924" y="307282"/>
                </a:lnTo>
                <a:lnTo>
                  <a:pt x="978300" y="302684"/>
                </a:lnTo>
                <a:lnTo>
                  <a:pt x="973677" y="299619"/>
                </a:lnTo>
                <a:lnTo>
                  <a:pt x="965200" y="297320"/>
                </a:lnTo>
                <a:close/>
              </a:path>
              <a:path w="2485390" h="1061084">
                <a:moveTo>
                  <a:pt x="1381333" y="285060"/>
                </a:moveTo>
                <a:lnTo>
                  <a:pt x="1377480" y="285826"/>
                </a:lnTo>
                <a:lnTo>
                  <a:pt x="1374397" y="288891"/>
                </a:lnTo>
                <a:lnTo>
                  <a:pt x="1368666" y="293585"/>
                </a:lnTo>
                <a:lnTo>
                  <a:pt x="1365535" y="298853"/>
                </a:lnTo>
                <a:lnTo>
                  <a:pt x="1365295" y="305271"/>
                </a:lnTo>
                <a:lnTo>
                  <a:pt x="1368233" y="313413"/>
                </a:lnTo>
                <a:lnTo>
                  <a:pt x="1373820" y="319974"/>
                </a:lnTo>
                <a:lnTo>
                  <a:pt x="1380563" y="322225"/>
                </a:lnTo>
                <a:lnTo>
                  <a:pt x="1387306" y="321603"/>
                </a:lnTo>
                <a:lnTo>
                  <a:pt x="1392892" y="319543"/>
                </a:lnTo>
                <a:lnTo>
                  <a:pt x="1399058" y="314419"/>
                </a:lnTo>
                <a:lnTo>
                  <a:pt x="1402911" y="308432"/>
                </a:lnTo>
                <a:lnTo>
                  <a:pt x="1403296" y="301870"/>
                </a:lnTo>
                <a:lnTo>
                  <a:pt x="1399057" y="295022"/>
                </a:lnTo>
                <a:lnTo>
                  <a:pt x="1394434" y="290424"/>
                </a:lnTo>
                <a:lnTo>
                  <a:pt x="1389810" y="287359"/>
                </a:lnTo>
                <a:lnTo>
                  <a:pt x="1381333" y="285060"/>
                </a:lnTo>
                <a:close/>
              </a:path>
              <a:path w="2485390" h="1061084">
                <a:moveTo>
                  <a:pt x="2003992" y="269734"/>
                </a:moveTo>
                <a:lnTo>
                  <a:pt x="2000139" y="270501"/>
                </a:lnTo>
                <a:lnTo>
                  <a:pt x="1997057" y="273566"/>
                </a:lnTo>
                <a:lnTo>
                  <a:pt x="1991326" y="276535"/>
                </a:lnTo>
                <a:lnTo>
                  <a:pt x="1988195" y="281229"/>
                </a:lnTo>
                <a:lnTo>
                  <a:pt x="1987954" y="288221"/>
                </a:lnTo>
                <a:lnTo>
                  <a:pt x="1990892" y="298088"/>
                </a:lnTo>
                <a:lnTo>
                  <a:pt x="1996479" y="304649"/>
                </a:lnTo>
                <a:lnTo>
                  <a:pt x="2003222" y="306900"/>
                </a:lnTo>
                <a:lnTo>
                  <a:pt x="2009965" y="306277"/>
                </a:lnTo>
                <a:lnTo>
                  <a:pt x="2015552" y="304218"/>
                </a:lnTo>
                <a:lnTo>
                  <a:pt x="2021717" y="299093"/>
                </a:lnTo>
                <a:lnTo>
                  <a:pt x="2025570" y="293106"/>
                </a:lnTo>
                <a:lnTo>
                  <a:pt x="2025955" y="286545"/>
                </a:lnTo>
                <a:lnTo>
                  <a:pt x="2021716" y="279696"/>
                </a:lnTo>
                <a:lnTo>
                  <a:pt x="2017094" y="275099"/>
                </a:lnTo>
                <a:lnTo>
                  <a:pt x="2012470" y="272033"/>
                </a:lnTo>
                <a:lnTo>
                  <a:pt x="2003992" y="269734"/>
                </a:lnTo>
                <a:close/>
              </a:path>
              <a:path w="2485390" h="1061084">
                <a:moveTo>
                  <a:pt x="1186366" y="268968"/>
                </a:moveTo>
                <a:lnTo>
                  <a:pt x="1181742" y="270501"/>
                </a:lnTo>
                <a:lnTo>
                  <a:pt x="1177118" y="273566"/>
                </a:lnTo>
                <a:lnTo>
                  <a:pt x="1173169" y="276966"/>
                </a:lnTo>
                <a:lnTo>
                  <a:pt x="1170954" y="282378"/>
                </a:lnTo>
                <a:lnTo>
                  <a:pt x="1171050" y="289515"/>
                </a:lnTo>
                <a:lnTo>
                  <a:pt x="1174036" y="298088"/>
                </a:lnTo>
                <a:lnTo>
                  <a:pt x="1179623" y="304649"/>
                </a:lnTo>
                <a:lnTo>
                  <a:pt x="1186366" y="306900"/>
                </a:lnTo>
                <a:lnTo>
                  <a:pt x="1193109" y="306277"/>
                </a:lnTo>
                <a:lnTo>
                  <a:pt x="1198695" y="304218"/>
                </a:lnTo>
                <a:lnTo>
                  <a:pt x="1204861" y="299093"/>
                </a:lnTo>
                <a:lnTo>
                  <a:pt x="1208714" y="293106"/>
                </a:lnTo>
                <a:lnTo>
                  <a:pt x="1209099" y="286545"/>
                </a:lnTo>
                <a:lnTo>
                  <a:pt x="1204861" y="279696"/>
                </a:lnTo>
                <a:lnTo>
                  <a:pt x="1200237" y="273566"/>
                </a:lnTo>
                <a:lnTo>
                  <a:pt x="1195613" y="270501"/>
                </a:lnTo>
                <a:lnTo>
                  <a:pt x="1186366" y="268968"/>
                </a:lnTo>
                <a:close/>
              </a:path>
              <a:path w="2485390" h="1061084">
                <a:moveTo>
                  <a:pt x="2195106" y="248277"/>
                </a:moveTo>
                <a:lnTo>
                  <a:pt x="2191253" y="249044"/>
                </a:lnTo>
                <a:lnTo>
                  <a:pt x="2188170" y="252109"/>
                </a:lnTo>
                <a:lnTo>
                  <a:pt x="2182439" y="255079"/>
                </a:lnTo>
                <a:lnTo>
                  <a:pt x="2179309" y="259772"/>
                </a:lnTo>
                <a:lnTo>
                  <a:pt x="2179068" y="266765"/>
                </a:lnTo>
                <a:lnTo>
                  <a:pt x="2182006" y="276631"/>
                </a:lnTo>
                <a:lnTo>
                  <a:pt x="2187592" y="283192"/>
                </a:lnTo>
                <a:lnTo>
                  <a:pt x="2194335" y="285443"/>
                </a:lnTo>
                <a:lnTo>
                  <a:pt x="2201078" y="284821"/>
                </a:lnTo>
                <a:lnTo>
                  <a:pt x="2206665" y="282761"/>
                </a:lnTo>
                <a:lnTo>
                  <a:pt x="2212831" y="277637"/>
                </a:lnTo>
                <a:lnTo>
                  <a:pt x="2216684" y="271650"/>
                </a:lnTo>
                <a:lnTo>
                  <a:pt x="2217069" y="265088"/>
                </a:lnTo>
                <a:lnTo>
                  <a:pt x="2212831" y="258240"/>
                </a:lnTo>
                <a:lnTo>
                  <a:pt x="2208207" y="253642"/>
                </a:lnTo>
                <a:lnTo>
                  <a:pt x="2203583" y="250577"/>
                </a:lnTo>
                <a:lnTo>
                  <a:pt x="2195106" y="248277"/>
                </a:lnTo>
                <a:close/>
              </a:path>
              <a:path w="2485390" h="1061084">
                <a:moveTo>
                  <a:pt x="2099550" y="242147"/>
                </a:moveTo>
                <a:lnTo>
                  <a:pt x="2095696" y="242914"/>
                </a:lnTo>
                <a:lnTo>
                  <a:pt x="2092613" y="245979"/>
                </a:lnTo>
                <a:lnTo>
                  <a:pt x="2086882" y="248948"/>
                </a:lnTo>
                <a:lnTo>
                  <a:pt x="2083751" y="253642"/>
                </a:lnTo>
                <a:lnTo>
                  <a:pt x="2083511" y="260635"/>
                </a:lnTo>
                <a:lnTo>
                  <a:pt x="2086448" y="270501"/>
                </a:lnTo>
                <a:lnTo>
                  <a:pt x="2092035" y="277062"/>
                </a:lnTo>
                <a:lnTo>
                  <a:pt x="2098779" y="279313"/>
                </a:lnTo>
                <a:lnTo>
                  <a:pt x="2105522" y="278690"/>
                </a:lnTo>
                <a:lnTo>
                  <a:pt x="2111109" y="276631"/>
                </a:lnTo>
                <a:lnTo>
                  <a:pt x="2117274" y="271506"/>
                </a:lnTo>
                <a:lnTo>
                  <a:pt x="2121127" y="265520"/>
                </a:lnTo>
                <a:lnTo>
                  <a:pt x="2121512" y="258958"/>
                </a:lnTo>
                <a:lnTo>
                  <a:pt x="2117274" y="252109"/>
                </a:lnTo>
                <a:lnTo>
                  <a:pt x="2112650" y="247512"/>
                </a:lnTo>
                <a:lnTo>
                  <a:pt x="2108027" y="244447"/>
                </a:lnTo>
                <a:lnTo>
                  <a:pt x="2099550" y="242147"/>
                </a:lnTo>
                <a:close/>
              </a:path>
              <a:path w="2485390" h="1061084">
                <a:moveTo>
                  <a:pt x="1523127" y="223757"/>
                </a:moveTo>
                <a:lnTo>
                  <a:pt x="1519274" y="224523"/>
                </a:lnTo>
                <a:lnTo>
                  <a:pt x="1516192" y="227589"/>
                </a:lnTo>
                <a:lnTo>
                  <a:pt x="1510460" y="230558"/>
                </a:lnTo>
                <a:lnTo>
                  <a:pt x="1507329" y="235251"/>
                </a:lnTo>
                <a:lnTo>
                  <a:pt x="1507088" y="242244"/>
                </a:lnTo>
                <a:lnTo>
                  <a:pt x="1510026" y="252110"/>
                </a:lnTo>
                <a:lnTo>
                  <a:pt x="1515613" y="258672"/>
                </a:lnTo>
                <a:lnTo>
                  <a:pt x="1522357" y="260922"/>
                </a:lnTo>
                <a:lnTo>
                  <a:pt x="1529100" y="260300"/>
                </a:lnTo>
                <a:lnTo>
                  <a:pt x="1534687" y="258241"/>
                </a:lnTo>
                <a:lnTo>
                  <a:pt x="1540851" y="253116"/>
                </a:lnTo>
                <a:lnTo>
                  <a:pt x="1544704" y="247129"/>
                </a:lnTo>
                <a:lnTo>
                  <a:pt x="1545089" y="240567"/>
                </a:lnTo>
                <a:lnTo>
                  <a:pt x="1540851" y="233719"/>
                </a:lnTo>
                <a:lnTo>
                  <a:pt x="1536228" y="229121"/>
                </a:lnTo>
                <a:lnTo>
                  <a:pt x="1531604" y="226056"/>
                </a:lnTo>
                <a:lnTo>
                  <a:pt x="1523127" y="223757"/>
                </a:lnTo>
                <a:close/>
              </a:path>
              <a:path w="2485390" h="1061084">
                <a:moveTo>
                  <a:pt x="1017601" y="223757"/>
                </a:moveTo>
                <a:lnTo>
                  <a:pt x="1013748" y="224523"/>
                </a:lnTo>
                <a:lnTo>
                  <a:pt x="1010666" y="227589"/>
                </a:lnTo>
                <a:lnTo>
                  <a:pt x="1004934" y="232282"/>
                </a:lnTo>
                <a:lnTo>
                  <a:pt x="1001804" y="237550"/>
                </a:lnTo>
                <a:lnTo>
                  <a:pt x="1001563" y="243968"/>
                </a:lnTo>
                <a:lnTo>
                  <a:pt x="1004501" y="252110"/>
                </a:lnTo>
                <a:lnTo>
                  <a:pt x="1010088" y="258672"/>
                </a:lnTo>
                <a:lnTo>
                  <a:pt x="1016831" y="260922"/>
                </a:lnTo>
                <a:lnTo>
                  <a:pt x="1023574" y="260300"/>
                </a:lnTo>
                <a:lnTo>
                  <a:pt x="1029161" y="258241"/>
                </a:lnTo>
                <a:lnTo>
                  <a:pt x="1034025" y="254409"/>
                </a:lnTo>
                <a:lnTo>
                  <a:pt x="1038023" y="248278"/>
                </a:lnTo>
                <a:lnTo>
                  <a:pt x="1039130" y="240999"/>
                </a:lnTo>
                <a:lnTo>
                  <a:pt x="1035325" y="233719"/>
                </a:lnTo>
                <a:lnTo>
                  <a:pt x="1030702" y="229121"/>
                </a:lnTo>
                <a:lnTo>
                  <a:pt x="1026078" y="226056"/>
                </a:lnTo>
                <a:lnTo>
                  <a:pt x="1017601" y="223757"/>
                </a:lnTo>
                <a:close/>
              </a:path>
              <a:path w="2485390" h="1061084">
                <a:moveTo>
                  <a:pt x="1313519" y="211496"/>
                </a:moveTo>
                <a:lnTo>
                  <a:pt x="1309666" y="212263"/>
                </a:lnTo>
                <a:lnTo>
                  <a:pt x="1306583" y="215328"/>
                </a:lnTo>
                <a:lnTo>
                  <a:pt x="1299552" y="218729"/>
                </a:lnTo>
                <a:lnTo>
                  <a:pt x="1296566" y="224140"/>
                </a:lnTo>
                <a:lnTo>
                  <a:pt x="1297047" y="231277"/>
                </a:lnTo>
                <a:lnTo>
                  <a:pt x="1300419" y="239850"/>
                </a:lnTo>
                <a:lnTo>
                  <a:pt x="1306005" y="246411"/>
                </a:lnTo>
                <a:lnTo>
                  <a:pt x="1312748" y="248662"/>
                </a:lnTo>
                <a:lnTo>
                  <a:pt x="1319491" y="248039"/>
                </a:lnTo>
                <a:lnTo>
                  <a:pt x="1325078" y="245980"/>
                </a:lnTo>
                <a:lnTo>
                  <a:pt x="1329943" y="242149"/>
                </a:lnTo>
                <a:lnTo>
                  <a:pt x="1333941" y="236018"/>
                </a:lnTo>
                <a:lnTo>
                  <a:pt x="1335049" y="228738"/>
                </a:lnTo>
                <a:lnTo>
                  <a:pt x="1331244" y="221458"/>
                </a:lnTo>
                <a:lnTo>
                  <a:pt x="1326620" y="216861"/>
                </a:lnTo>
                <a:lnTo>
                  <a:pt x="1321995" y="213796"/>
                </a:lnTo>
                <a:lnTo>
                  <a:pt x="1313519" y="211496"/>
                </a:lnTo>
                <a:close/>
              </a:path>
              <a:path w="2485390" h="1061084">
                <a:moveTo>
                  <a:pt x="1904583" y="208431"/>
                </a:moveTo>
                <a:lnTo>
                  <a:pt x="1899960" y="209198"/>
                </a:lnTo>
                <a:lnTo>
                  <a:pt x="1895336" y="212263"/>
                </a:lnTo>
                <a:lnTo>
                  <a:pt x="1891387" y="217004"/>
                </a:lnTo>
                <a:lnTo>
                  <a:pt x="1889172" y="222608"/>
                </a:lnTo>
                <a:lnTo>
                  <a:pt x="1889268" y="229936"/>
                </a:lnTo>
                <a:lnTo>
                  <a:pt x="1892254" y="239850"/>
                </a:lnTo>
                <a:lnTo>
                  <a:pt x="1897841" y="246411"/>
                </a:lnTo>
                <a:lnTo>
                  <a:pt x="1904583" y="248662"/>
                </a:lnTo>
                <a:lnTo>
                  <a:pt x="1911326" y="248039"/>
                </a:lnTo>
                <a:lnTo>
                  <a:pt x="1916913" y="245980"/>
                </a:lnTo>
                <a:lnTo>
                  <a:pt x="1923079" y="240855"/>
                </a:lnTo>
                <a:lnTo>
                  <a:pt x="1926932" y="234869"/>
                </a:lnTo>
                <a:lnTo>
                  <a:pt x="1927317" y="228307"/>
                </a:lnTo>
                <a:lnTo>
                  <a:pt x="1923078" y="221458"/>
                </a:lnTo>
                <a:lnTo>
                  <a:pt x="1918455" y="215328"/>
                </a:lnTo>
                <a:lnTo>
                  <a:pt x="1913831" y="211496"/>
                </a:lnTo>
                <a:lnTo>
                  <a:pt x="1904583" y="208431"/>
                </a:lnTo>
                <a:close/>
              </a:path>
              <a:path w="2485390" h="1061084">
                <a:moveTo>
                  <a:pt x="1677251" y="208431"/>
                </a:moveTo>
                <a:lnTo>
                  <a:pt x="1673397" y="209198"/>
                </a:lnTo>
                <a:lnTo>
                  <a:pt x="1670315" y="212263"/>
                </a:lnTo>
                <a:lnTo>
                  <a:pt x="1662801" y="216957"/>
                </a:lnTo>
                <a:lnTo>
                  <a:pt x="1658756" y="222225"/>
                </a:lnTo>
                <a:lnTo>
                  <a:pt x="1658178" y="228643"/>
                </a:lnTo>
                <a:lnTo>
                  <a:pt x="1661068" y="236785"/>
                </a:lnTo>
                <a:lnTo>
                  <a:pt x="1666703" y="245070"/>
                </a:lnTo>
                <a:lnTo>
                  <a:pt x="1673783" y="247896"/>
                </a:lnTo>
                <a:lnTo>
                  <a:pt x="1681441" y="246699"/>
                </a:lnTo>
                <a:lnTo>
                  <a:pt x="1688810" y="242915"/>
                </a:lnTo>
                <a:lnTo>
                  <a:pt x="1694975" y="237790"/>
                </a:lnTo>
                <a:lnTo>
                  <a:pt x="1698828" y="231804"/>
                </a:lnTo>
                <a:lnTo>
                  <a:pt x="1699214" y="225242"/>
                </a:lnTo>
                <a:lnTo>
                  <a:pt x="1694975" y="218393"/>
                </a:lnTo>
                <a:lnTo>
                  <a:pt x="1690352" y="213796"/>
                </a:lnTo>
                <a:lnTo>
                  <a:pt x="1685728" y="210730"/>
                </a:lnTo>
                <a:lnTo>
                  <a:pt x="1677251" y="208431"/>
                </a:lnTo>
                <a:close/>
              </a:path>
              <a:path w="2485390" h="1061084">
                <a:moveTo>
                  <a:pt x="1791302" y="202301"/>
                </a:moveTo>
                <a:lnTo>
                  <a:pt x="1787450" y="203068"/>
                </a:lnTo>
                <a:lnTo>
                  <a:pt x="1784366" y="206133"/>
                </a:lnTo>
                <a:lnTo>
                  <a:pt x="1778635" y="210826"/>
                </a:lnTo>
                <a:lnTo>
                  <a:pt x="1775505" y="216095"/>
                </a:lnTo>
                <a:lnTo>
                  <a:pt x="1775264" y="222512"/>
                </a:lnTo>
                <a:lnTo>
                  <a:pt x="1778202" y="230655"/>
                </a:lnTo>
                <a:lnTo>
                  <a:pt x="1783788" y="237647"/>
                </a:lnTo>
                <a:lnTo>
                  <a:pt x="1790531" y="240616"/>
                </a:lnTo>
                <a:lnTo>
                  <a:pt x="1797274" y="240137"/>
                </a:lnTo>
                <a:lnTo>
                  <a:pt x="1802861" y="236785"/>
                </a:lnTo>
                <a:lnTo>
                  <a:pt x="1809026" y="231660"/>
                </a:lnTo>
                <a:lnTo>
                  <a:pt x="1812880" y="225673"/>
                </a:lnTo>
                <a:lnTo>
                  <a:pt x="1813265" y="219112"/>
                </a:lnTo>
                <a:lnTo>
                  <a:pt x="1809027" y="212263"/>
                </a:lnTo>
                <a:lnTo>
                  <a:pt x="1804403" y="207665"/>
                </a:lnTo>
                <a:lnTo>
                  <a:pt x="1799779" y="204600"/>
                </a:lnTo>
                <a:lnTo>
                  <a:pt x="1791302" y="202301"/>
                </a:lnTo>
                <a:close/>
              </a:path>
              <a:path w="2485390" h="1061084">
                <a:moveTo>
                  <a:pt x="1100828" y="199235"/>
                </a:moveTo>
                <a:lnTo>
                  <a:pt x="1096975" y="200002"/>
                </a:lnTo>
                <a:lnTo>
                  <a:pt x="1093893" y="203067"/>
                </a:lnTo>
                <a:lnTo>
                  <a:pt x="1088161" y="206467"/>
                </a:lnTo>
                <a:lnTo>
                  <a:pt x="1085031" y="211879"/>
                </a:lnTo>
                <a:lnTo>
                  <a:pt x="1084790" y="219015"/>
                </a:lnTo>
                <a:lnTo>
                  <a:pt x="1087728" y="227589"/>
                </a:lnTo>
                <a:lnTo>
                  <a:pt x="1093315" y="234150"/>
                </a:lnTo>
                <a:lnTo>
                  <a:pt x="1100057" y="236401"/>
                </a:lnTo>
                <a:lnTo>
                  <a:pt x="1106800" y="235778"/>
                </a:lnTo>
                <a:lnTo>
                  <a:pt x="1112388" y="233719"/>
                </a:lnTo>
                <a:lnTo>
                  <a:pt x="1118553" y="228594"/>
                </a:lnTo>
                <a:lnTo>
                  <a:pt x="1122406" y="222607"/>
                </a:lnTo>
                <a:lnTo>
                  <a:pt x="1122792" y="216046"/>
                </a:lnTo>
                <a:lnTo>
                  <a:pt x="1118553" y="209197"/>
                </a:lnTo>
                <a:lnTo>
                  <a:pt x="1113929" y="204599"/>
                </a:lnTo>
                <a:lnTo>
                  <a:pt x="1109305" y="201534"/>
                </a:lnTo>
                <a:lnTo>
                  <a:pt x="1100828" y="199235"/>
                </a:lnTo>
                <a:close/>
              </a:path>
              <a:path w="2485390" h="1061084">
                <a:moveTo>
                  <a:pt x="1412158" y="162454"/>
                </a:moveTo>
                <a:lnTo>
                  <a:pt x="1408305" y="163221"/>
                </a:lnTo>
                <a:lnTo>
                  <a:pt x="1405223" y="166286"/>
                </a:lnTo>
                <a:lnTo>
                  <a:pt x="1399491" y="170979"/>
                </a:lnTo>
                <a:lnTo>
                  <a:pt x="1396360" y="176247"/>
                </a:lnTo>
                <a:lnTo>
                  <a:pt x="1396119" y="182665"/>
                </a:lnTo>
                <a:lnTo>
                  <a:pt x="1399057" y="190807"/>
                </a:lnTo>
                <a:lnTo>
                  <a:pt x="1404645" y="197369"/>
                </a:lnTo>
                <a:lnTo>
                  <a:pt x="1411388" y="199620"/>
                </a:lnTo>
                <a:lnTo>
                  <a:pt x="1418131" y="198997"/>
                </a:lnTo>
                <a:lnTo>
                  <a:pt x="1423718" y="196938"/>
                </a:lnTo>
                <a:lnTo>
                  <a:pt x="1429882" y="191813"/>
                </a:lnTo>
                <a:lnTo>
                  <a:pt x="1433735" y="185826"/>
                </a:lnTo>
                <a:lnTo>
                  <a:pt x="1434121" y="179265"/>
                </a:lnTo>
                <a:lnTo>
                  <a:pt x="1429882" y="172416"/>
                </a:lnTo>
                <a:lnTo>
                  <a:pt x="1425260" y="167818"/>
                </a:lnTo>
                <a:lnTo>
                  <a:pt x="1420636" y="164753"/>
                </a:lnTo>
                <a:lnTo>
                  <a:pt x="1412158" y="162454"/>
                </a:lnTo>
                <a:close/>
              </a:path>
              <a:path w="2485390" h="1061084">
                <a:moveTo>
                  <a:pt x="1991663" y="140997"/>
                </a:moveTo>
                <a:lnTo>
                  <a:pt x="1987810" y="141764"/>
                </a:lnTo>
                <a:lnTo>
                  <a:pt x="1984726" y="144829"/>
                </a:lnTo>
                <a:lnTo>
                  <a:pt x="1978995" y="149570"/>
                </a:lnTo>
                <a:lnTo>
                  <a:pt x="1975865" y="155174"/>
                </a:lnTo>
                <a:lnTo>
                  <a:pt x="1975624" y="162502"/>
                </a:lnTo>
                <a:lnTo>
                  <a:pt x="1978562" y="172416"/>
                </a:lnTo>
                <a:lnTo>
                  <a:pt x="1984149" y="178929"/>
                </a:lnTo>
                <a:lnTo>
                  <a:pt x="1990892" y="180845"/>
                </a:lnTo>
                <a:lnTo>
                  <a:pt x="1997636" y="179312"/>
                </a:lnTo>
                <a:lnTo>
                  <a:pt x="2003223" y="175481"/>
                </a:lnTo>
                <a:lnTo>
                  <a:pt x="2009387" y="170356"/>
                </a:lnTo>
                <a:lnTo>
                  <a:pt x="2013240" y="164369"/>
                </a:lnTo>
                <a:lnTo>
                  <a:pt x="2013625" y="157808"/>
                </a:lnTo>
                <a:lnTo>
                  <a:pt x="2009387" y="150959"/>
                </a:lnTo>
                <a:lnTo>
                  <a:pt x="2004763" y="146361"/>
                </a:lnTo>
                <a:lnTo>
                  <a:pt x="2000140" y="143296"/>
                </a:lnTo>
                <a:lnTo>
                  <a:pt x="1991663" y="140997"/>
                </a:lnTo>
                <a:close/>
              </a:path>
              <a:path w="2485390" h="1061084">
                <a:moveTo>
                  <a:pt x="1248787" y="131802"/>
                </a:moveTo>
                <a:lnTo>
                  <a:pt x="1244932" y="132568"/>
                </a:lnTo>
                <a:lnTo>
                  <a:pt x="1241850" y="135634"/>
                </a:lnTo>
                <a:lnTo>
                  <a:pt x="1236119" y="138603"/>
                </a:lnTo>
                <a:lnTo>
                  <a:pt x="1232988" y="143296"/>
                </a:lnTo>
                <a:lnTo>
                  <a:pt x="1232748" y="150289"/>
                </a:lnTo>
                <a:lnTo>
                  <a:pt x="1235685" y="160155"/>
                </a:lnTo>
                <a:lnTo>
                  <a:pt x="1241272" y="166717"/>
                </a:lnTo>
                <a:lnTo>
                  <a:pt x="1248015" y="168968"/>
                </a:lnTo>
                <a:lnTo>
                  <a:pt x="1254759" y="168345"/>
                </a:lnTo>
                <a:lnTo>
                  <a:pt x="1260346" y="166286"/>
                </a:lnTo>
                <a:lnTo>
                  <a:pt x="1266511" y="161161"/>
                </a:lnTo>
                <a:lnTo>
                  <a:pt x="1270364" y="155174"/>
                </a:lnTo>
                <a:lnTo>
                  <a:pt x="1270749" y="148613"/>
                </a:lnTo>
                <a:lnTo>
                  <a:pt x="1266511" y="141764"/>
                </a:lnTo>
                <a:lnTo>
                  <a:pt x="1261887" y="137166"/>
                </a:lnTo>
                <a:lnTo>
                  <a:pt x="1257264" y="134101"/>
                </a:lnTo>
                <a:lnTo>
                  <a:pt x="1248787" y="131802"/>
                </a:lnTo>
                <a:close/>
              </a:path>
              <a:path w="2485390" h="1061084">
                <a:moveTo>
                  <a:pt x="1162478" y="131802"/>
                </a:moveTo>
                <a:lnTo>
                  <a:pt x="1158624" y="132568"/>
                </a:lnTo>
                <a:lnTo>
                  <a:pt x="1155542" y="135634"/>
                </a:lnTo>
                <a:lnTo>
                  <a:pt x="1149810" y="140327"/>
                </a:lnTo>
                <a:lnTo>
                  <a:pt x="1146680" y="145595"/>
                </a:lnTo>
                <a:lnTo>
                  <a:pt x="1146439" y="152013"/>
                </a:lnTo>
                <a:lnTo>
                  <a:pt x="1149378" y="160155"/>
                </a:lnTo>
                <a:lnTo>
                  <a:pt x="1154964" y="166717"/>
                </a:lnTo>
                <a:lnTo>
                  <a:pt x="1161707" y="168968"/>
                </a:lnTo>
                <a:lnTo>
                  <a:pt x="1168450" y="168345"/>
                </a:lnTo>
                <a:lnTo>
                  <a:pt x="1174037" y="166286"/>
                </a:lnTo>
                <a:lnTo>
                  <a:pt x="1180202" y="161161"/>
                </a:lnTo>
                <a:lnTo>
                  <a:pt x="1184055" y="155174"/>
                </a:lnTo>
                <a:lnTo>
                  <a:pt x="1184440" y="148613"/>
                </a:lnTo>
                <a:lnTo>
                  <a:pt x="1180202" y="141764"/>
                </a:lnTo>
                <a:lnTo>
                  <a:pt x="1175579" y="137166"/>
                </a:lnTo>
                <a:lnTo>
                  <a:pt x="1170955" y="134101"/>
                </a:lnTo>
                <a:lnTo>
                  <a:pt x="1162478" y="131802"/>
                </a:lnTo>
                <a:close/>
              </a:path>
              <a:path w="2485390" h="1061084">
                <a:moveTo>
                  <a:pt x="2090303" y="128737"/>
                </a:moveTo>
                <a:lnTo>
                  <a:pt x="2086448" y="129503"/>
                </a:lnTo>
                <a:lnTo>
                  <a:pt x="2083366" y="132568"/>
                </a:lnTo>
                <a:lnTo>
                  <a:pt x="2077635" y="135538"/>
                </a:lnTo>
                <a:lnTo>
                  <a:pt x="2074504" y="140231"/>
                </a:lnTo>
                <a:lnTo>
                  <a:pt x="2074264" y="147224"/>
                </a:lnTo>
                <a:lnTo>
                  <a:pt x="2077201" y="157090"/>
                </a:lnTo>
                <a:lnTo>
                  <a:pt x="2082788" y="163651"/>
                </a:lnTo>
                <a:lnTo>
                  <a:pt x="2089531" y="165902"/>
                </a:lnTo>
                <a:lnTo>
                  <a:pt x="2096274" y="165280"/>
                </a:lnTo>
                <a:lnTo>
                  <a:pt x="2101862" y="163221"/>
                </a:lnTo>
                <a:lnTo>
                  <a:pt x="2108027" y="158096"/>
                </a:lnTo>
                <a:lnTo>
                  <a:pt x="2111880" y="152109"/>
                </a:lnTo>
                <a:lnTo>
                  <a:pt x="2112265" y="145547"/>
                </a:lnTo>
                <a:lnTo>
                  <a:pt x="2108027" y="138699"/>
                </a:lnTo>
                <a:lnTo>
                  <a:pt x="2103403" y="134101"/>
                </a:lnTo>
                <a:lnTo>
                  <a:pt x="2098779" y="131036"/>
                </a:lnTo>
                <a:lnTo>
                  <a:pt x="2090303" y="128737"/>
                </a:lnTo>
                <a:close/>
              </a:path>
              <a:path w="2485390" h="1061084">
                <a:moveTo>
                  <a:pt x="1513880" y="121841"/>
                </a:moveTo>
                <a:lnTo>
                  <a:pt x="1510026" y="123373"/>
                </a:lnTo>
                <a:lnTo>
                  <a:pt x="1506944" y="126438"/>
                </a:lnTo>
                <a:lnTo>
                  <a:pt x="1501212" y="131132"/>
                </a:lnTo>
                <a:lnTo>
                  <a:pt x="1498082" y="136400"/>
                </a:lnTo>
                <a:lnTo>
                  <a:pt x="1497841" y="142818"/>
                </a:lnTo>
                <a:lnTo>
                  <a:pt x="1500779" y="150960"/>
                </a:lnTo>
                <a:lnTo>
                  <a:pt x="1506366" y="157521"/>
                </a:lnTo>
                <a:lnTo>
                  <a:pt x="1513109" y="159772"/>
                </a:lnTo>
                <a:lnTo>
                  <a:pt x="1519853" y="159150"/>
                </a:lnTo>
                <a:lnTo>
                  <a:pt x="1525440" y="157090"/>
                </a:lnTo>
                <a:lnTo>
                  <a:pt x="1531604" y="151966"/>
                </a:lnTo>
                <a:lnTo>
                  <a:pt x="1535457" y="145979"/>
                </a:lnTo>
                <a:lnTo>
                  <a:pt x="1535843" y="139417"/>
                </a:lnTo>
                <a:lnTo>
                  <a:pt x="1531604" y="132568"/>
                </a:lnTo>
                <a:lnTo>
                  <a:pt x="1526980" y="126438"/>
                </a:lnTo>
                <a:lnTo>
                  <a:pt x="1522358" y="123373"/>
                </a:lnTo>
                <a:lnTo>
                  <a:pt x="1513880" y="121841"/>
                </a:lnTo>
                <a:close/>
              </a:path>
              <a:path w="2485390" h="1061084">
                <a:moveTo>
                  <a:pt x="1618684" y="113411"/>
                </a:moveTo>
                <a:lnTo>
                  <a:pt x="1614830" y="114178"/>
                </a:lnTo>
                <a:lnTo>
                  <a:pt x="1611748" y="117243"/>
                </a:lnTo>
                <a:lnTo>
                  <a:pt x="1606450" y="121936"/>
                </a:lnTo>
                <a:lnTo>
                  <a:pt x="1604042" y="127205"/>
                </a:lnTo>
                <a:lnTo>
                  <a:pt x="1603946" y="133623"/>
                </a:lnTo>
                <a:lnTo>
                  <a:pt x="1605583" y="141765"/>
                </a:lnTo>
                <a:lnTo>
                  <a:pt x="1611170" y="148326"/>
                </a:lnTo>
                <a:lnTo>
                  <a:pt x="1617913" y="150577"/>
                </a:lnTo>
                <a:lnTo>
                  <a:pt x="1624656" y="149954"/>
                </a:lnTo>
                <a:lnTo>
                  <a:pt x="1630243" y="147895"/>
                </a:lnTo>
                <a:lnTo>
                  <a:pt x="1636408" y="142770"/>
                </a:lnTo>
                <a:lnTo>
                  <a:pt x="1640261" y="136784"/>
                </a:lnTo>
                <a:lnTo>
                  <a:pt x="1640647" y="130222"/>
                </a:lnTo>
                <a:lnTo>
                  <a:pt x="1636409" y="123373"/>
                </a:lnTo>
                <a:lnTo>
                  <a:pt x="1631785" y="118776"/>
                </a:lnTo>
                <a:lnTo>
                  <a:pt x="1627160" y="115710"/>
                </a:lnTo>
                <a:lnTo>
                  <a:pt x="1618684" y="113411"/>
                </a:lnTo>
                <a:close/>
              </a:path>
              <a:path w="2485390" h="1061084">
                <a:moveTo>
                  <a:pt x="1859117" y="110346"/>
                </a:moveTo>
                <a:lnTo>
                  <a:pt x="1855264" y="111113"/>
                </a:lnTo>
                <a:lnTo>
                  <a:pt x="1852182" y="114178"/>
                </a:lnTo>
                <a:lnTo>
                  <a:pt x="1846450" y="118871"/>
                </a:lnTo>
                <a:lnTo>
                  <a:pt x="1843319" y="124140"/>
                </a:lnTo>
                <a:lnTo>
                  <a:pt x="1843078" y="130557"/>
                </a:lnTo>
                <a:lnTo>
                  <a:pt x="1846017" y="138700"/>
                </a:lnTo>
                <a:lnTo>
                  <a:pt x="1851604" y="145261"/>
                </a:lnTo>
                <a:lnTo>
                  <a:pt x="1858346" y="147512"/>
                </a:lnTo>
                <a:lnTo>
                  <a:pt x="1865089" y="146889"/>
                </a:lnTo>
                <a:lnTo>
                  <a:pt x="1870677" y="144830"/>
                </a:lnTo>
                <a:lnTo>
                  <a:pt x="1876841" y="139705"/>
                </a:lnTo>
                <a:lnTo>
                  <a:pt x="1880695" y="133718"/>
                </a:lnTo>
                <a:lnTo>
                  <a:pt x="1881080" y="127157"/>
                </a:lnTo>
                <a:lnTo>
                  <a:pt x="1876841" y="120308"/>
                </a:lnTo>
                <a:lnTo>
                  <a:pt x="1872218" y="115710"/>
                </a:lnTo>
                <a:lnTo>
                  <a:pt x="1867594" y="112645"/>
                </a:lnTo>
                <a:lnTo>
                  <a:pt x="1859117" y="110346"/>
                </a:lnTo>
                <a:close/>
              </a:path>
              <a:path w="2485390" h="1061084">
                <a:moveTo>
                  <a:pt x="1728881" y="107281"/>
                </a:moveTo>
                <a:lnTo>
                  <a:pt x="1724258" y="108048"/>
                </a:lnTo>
                <a:lnTo>
                  <a:pt x="1719634" y="111113"/>
                </a:lnTo>
                <a:lnTo>
                  <a:pt x="1715685" y="114513"/>
                </a:lnTo>
                <a:lnTo>
                  <a:pt x="1713470" y="119925"/>
                </a:lnTo>
                <a:lnTo>
                  <a:pt x="1713566" y="127061"/>
                </a:lnTo>
                <a:lnTo>
                  <a:pt x="1716552" y="135635"/>
                </a:lnTo>
                <a:lnTo>
                  <a:pt x="1722139" y="142196"/>
                </a:lnTo>
                <a:lnTo>
                  <a:pt x="1728882" y="144447"/>
                </a:lnTo>
                <a:lnTo>
                  <a:pt x="1735625" y="143824"/>
                </a:lnTo>
                <a:lnTo>
                  <a:pt x="1741212" y="141765"/>
                </a:lnTo>
                <a:lnTo>
                  <a:pt x="1747377" y="136640"/>
                </a:lnTo>
                <a:lnTo>
                  <a:pt x="1751230" y="130653"/>
                </a:lnTo>
                <a:lnTo>
                  <a:pt x="1751616" y="124092"/>
                </a:lnTo>
                <a:lnTo>
                  <a:pt x="1747377" y="117243"/>
                </a:lnTo>
                <a:lnTo>
                  <a:pt x="1742753" y="112645"/>
                </a:lnTo>
                <a:lnTo>
                  <a:pt x="1738129" y="109580"/>
                </a:lnTo>
                <a:lnTo>
                  <a:pt x="1728881" y="107281"/>
                </a:lnTo>
                <a:close/>
              </a:path>
              <a:path w="2485390" h="1061084">
                <a:moveTo>
                  <a:pt x="1315830" y="60538"/>
                </a:moveTo>
                <a:lnTo>
                  <a:pt x="1311207" y="62070"/>
                </a:lnTo>
                <a:lnTo>
                  <a:pt x="1306583" y="65135"/>
                </a:lnTo>
                <a:lnTo>
                  <a:pt x="1302634" y="69829"/>
                </a:lnTo>
                <a:lnTo>
                  <a:pt x="1300419" y="75097"/>
                </a:lnTo>
                <a:lnTo>
                  <a:pt x="1300515" y="81515"/>
                </a:lnTo>
                <a:lnTo>
                  <a:pt x="1303501" y="89657"/>
                </a:lnTo>
                <a:lnTo>
                  <a:pt x="1309088" y="96218"/>
                </a:lnTo>
                <a:lnTo>
                  <a:pt x="1315830" y="98469"/>
                </a:lnTo>
                <a:lnTo>
                  <a:pt x="1322573" y="97847"/>
                </a:lnTo>
                <a:lnTo>
                  <a:pt x="1328161" y="95787"/>
                </a:lnTo>
                <a:lnTo>
                  <a:pt x="1334326" y="90663"/>
                </a:lnTo>
                <a:lnTo>
                  <a:pt x="1338179" y="84676"/>
                </a:lnTo>
                <a:lnTo>
                  <a:pt x="1338565" y="78114"/>
                </a:lnTo>
                <a:lnTo>
                  <a:pt x="1334326" y="71266"/>
                </a:lnTo>
                <a:lnTo>
                  <a:pt x="1329702" y="65135"/>
                </a:lnTo>
                <a:lnTo>
                  <a:pt x="1325077" y="62070"/>
                </a:lnTo>
                <a:lnTo>
                  <a:pt x="1315830" y="60538"/>
                </a:lnTo>
                <a:close/>
              </a:path>
              <a:path w="2485390" h="1061084">
                <a:moveTo>
                  <a:pt x="1954673" y="49042"/>
                </a:moveTo>
                <a:lnTo>
                  <a:pt x="1950820" y="49809"/>
                </a:lnTo>
                <a:lnTo>
                  <a:pt x="1947738" y="52874"/>
                </a:lnTo>
                <a:lnTo>
                  <a:pt x="1942006" y="55843"/>
                </a:lnTo>
                <a:lnTo>
                  <a:pt x="1938875" y="60537"/>
                </a:lnTo>
                <a:lnTo>
                  <a:pt x="1938634" y="67529"/>
                </a:lnTo>
                <a:lnTo>
                  <a:pt x="1941572" y="77396"/>
                </a:lnTo>
                <a:lnTo>
                  <a:pt x="1947159" y="83957"/>
                </a:lnTo>
                <a:lnTo>
                  <a:pt x="1953903" y="86208"/>
                </a:lnTo>
                <a:lnTo>
                  <a:pt x="1960646" y="85585"/>
                </a:lnTo>
                <a:lnTo>
                  <a:pt x="1966233" y="83526"/>
                </a:lnTo>
                <a:lnTo>
                  <a:pt x="1971097" y="79694"/>
                </a:lnTo>
                <a:lnTo>
                  <a:pt x="1975094" y="73564"/>
                </a:lnTo>
                <a:lnTo>
                  <a:pt x="1976202" y="66284"/>
                </a:lnTo>
                <a:lnTo>
                  <a:pt x="1972397" y="59004"/>
                </a:lnTo>
                <a:lnTo>
                  <a:pt x="1967773" y="54407"/>
                </a:lnTo>
                <a:lnTo>
                  <a:pt x="1963150" y="51341"/>
                </a:lnTo>
                <a:lnTo>
                  <a:pt x="1954673" y="49042"/>
                </a:lnTo>
                <a:close/>
              </a:path>
              <a:path w="2485390" h="1061084">
                <a:moveTo>
                  <a:pt x="1418323" y="42912"/>
                </a:moveTo>
                <a:lnTo>
                  <a:pt x="1414470" y="43679"/>
                </a:lnTo>
                <a:lnTo>
                  <a:pt x="1411387" y="46744"/>
                </a:lnTo>
                <a:lnTo>
                  <a:pt x="1405656" y="49713"/>
                </a:lnTo>
                <a:lnTo>
                  <a:pt x="1402525" y="54407"/>
                </a:lnTo>
                <a:lnTo>
                  <a:pt x="1402285" y="61399"/>
                </a:lnTo>
                <a:lnTo>
                  <a:pt x="1405223" y="71266"/>
                </a:lnTo>
                <a:lnTo>
                  <a:pt x="1410810" y="77827"/>
                </a:lnTo>
                <a:lnTo>
                  <a:pt x="1417553" y="80078"/>
                </a:lnTo>
                <a:lnTo>
                  <a:pt x="1424296" y="79455"/>
                </a:lnTo>
                <a:lnTo>
                  <a:pt x="1429882" y="77396"/>
                </a:lnTo>
                <a:lnTo>
                  <a:pt x="1436047" y="72271"/>
                </a:lnTo>
                <a:lnTo>
                  <a:pt x="1439900" y="66284"/>
                </a:lnTo>
                <a:lnTo>
                  <a:pt x="1440286" y="59723"/>
                </a:lnTo>
                <a:lnTo>
                  <a:pt x="1436047" y="52874"/>
                </a:lnTo>
                <a:lnTo>
                  <a:pt x="1431424" y="48276"/>
                </a:lnTo>
                <a:lnTo>
                  <a:pt x="1426800" y="45211"/>
                </a:lnTo>
                <a:lnTo>
                  <a:pt x="1418323" y="42912"/>
                </a:lnTo>
                <a:close/>
              </a:path>
              <a:path w="2485390" h="1061084">
                <a:moveTo>
                  <a:pt x="1828292" y="15326"/>
                </a:moveTo>
                <a:lnTo>
                  <a:pt x="1824438" y="16093"/>
                </a:lnTo>
                <a:lnTo>
                  <a:pt x="1821356" y="19158"/>
                </a:lnTo>
                <a:lnTo>
                  <a:pt x="1815625" y="23851"/>
                </a:lnTo>
                <a:lnTo>
                  <a:pt x="1812495" y="29120"/>
                </a:lnTo>
                <a:lnTo>
                  <a:pt x="1812254" y="35537"/>
                </a:lnTo>
                <a:lnTo>
                  <a:pt x="1815192" y="43680"/>
                </a:lnTo>
                <a:lnTo>
                  <a:pt x="1820778" y="50241"/>
                </a:lnTo>
                <a:lnTo>
                  <a:pt x="1827521" y="52492"/>
                </a:lnTo>
                <a:lnTo>
                  <a:pt x="1834264" y="51869"/>
                </a:lnTo>
                <a:lnTo>
                  <a:pt x="1839851" y="49810"/>
                </a:lnTo>
                <a:lnTo>
                  <a:pt x="1844716" y="45978"/>
                </a:lnTo>
                <a:lnTo>
                  <a:pt x="1848714" y="39848"/>
                </a:lnTo>
                <a:lnTo>
                  <a:pt x="1849822" y="32568"/>
                </a:lnTo>
                <a:lnTo>
                  <a:pt x="1846017" y="25288"/>
                </a:lnTo>
                <a:lnTo>
                  <a:pt x="1841393" y="20690"/>
                </a:lnTo>
                <a:lnTo>
                  <a:pt x="1836769" y="17625"/>
                </a:lnTo>
                <a:lnTo>
                  <a:pt x="1828292" y="15326"/>
                </a:lnTo>
                <a:close/>
              </a:path>
              <a:path w="2485390" h="1061084">
                <a:moveTo>
                  <a:pt x="1516963" y="9196"/>
                </a:moveTo>
                <a:lnTo>
                  <a:pt x="1513109" y="9963"/>
                </a:lnTo>
                <a:lnTo>
                  <a:pt x="1510026" y="13028"/>
                </a:lnTo>
                <a:lnTo>
                  <a:pt x="1502994" y="17769"/>
                </a:lnTo>
                <a:lnTo>
                  <a:pt x="1500008" y="23373"/>
                </a:lnTo>
                <a:lnTo>
                  <a:pt x="1500490" y="30700"/>
                </a:lnTo>
                <a:lnTo>
                  <a:pt x="1503861" y="40615"/>
                </a:lnTo>
                <a:lnTo>
                  <a:pt x="1509448" y="47176"/>
                </a:lnTo>
                <a:lnTo>
                  <a:pt x="1516191" y="49427"/>
                </a:lnTo>
                <a:lnTo>
                  <a:pt x="1522935" y="48804"/>
                </a:lnTo>
                <a:lnTo>
                  <a:pt x="1528522" y="46745"/>
                </a:lnTo>
                <a:lnTo>
                  <a:pt x="1533386" y="42434"/>
                </a:lnTo>
                <a:lnTo>
                  <a:pt x="1537384" y="35250"/>
                </a:lnTo>
                <a:lnTo>
                  <a:pt x="1538491" y="26917"/>
                </a:lnTo>
                <a:lnTo>
                  <a:pt x="1534687" y="19158"/>
                </a:lnTo>
                <a:lnTo>
                  <a:pt x="1530063" y="14560"/>
                </a:lnTo>
                <a:lnTo>
                  <a:pt x="1525440" y="11495"/>
                </a:lnTo>
                <a:lnTo>
                  <a:pt x="1516963" y="9196"/>
                </a:lnTo>
                <a:close/>
              </a:path>
              <a:path w="2485390" h="1061084">
                <a:moveTo>
                  <a:pt x="1720405" y="3066"/>
                </a:moveTo>
                <a:lnTo>
                  <a:pt x="1716552" y="3832"/>
                </a:lnTo>
                <a:lnTo>
                  <a:pt x="1713470" y="6898"/>
                </a:lnTo>
                <a:lnTo>
                  <a:pt x="1707739" y="9867"/>
                </a:lnTo>
                <a:lnTo>
                  <a:pt x="1704608" y="14560"/>
                </a:lnTo>
                <a:lnTo>
                  <a:pt x="1704367" y="21553"/>
                </a:lnTo>
                <a:lnTo>
                  <a:pt x="1707305" y="31419"/>
                </a:lnTo>
                <a:lnTo>
                  <a:pt x="1712892" y="37980"/>
                </a:lnTo>
                <a:lnTo>
                  <a:pt x="1719634" y="40231"/>
                </a:lnTo>
                <a:lnTo>
                  <a:pt x="1726377" y="39609"/>
                </a:lnTo>
                <a:lnTo>
                  <a:pt x="1731965" y="37549"/>
                </a:lnTo>
                <a:lnTo>
                  <a:pt x="1738130" y="32425"/>
                </a:lnTo>
                <a:lnTo>
                  <a:pt x="1741983" y="26438"/>
                </a:lnTo>
                <a:lnTo>
                  <a:pt x="1742369" y="19876"/>
                </a:lnTo>
                <a:lnTo>
                  <a:pt x="1738131" y="13028"/>
                </a:lnTo>
                <a:lnTo>
                  <a:pt x="1733506" y="8430"/>
                </a:lnTo>
                <a:lnTo>
                  <a:pt x="1728882" y="5365"/>
                </a:lnTo>
                <a:lnTo>
                  <a:pt x="1720405" y="3066"/>
                </a:lnTo>
                <a:close/>
              </a:path>
              <a:path w="2485390" h="1061084">
                <a:moveTo>
                  <a:pt x="1618684" y="0"/>
                </a:moveTo>
                <a:lnTo>
                  <a:pt x="1614830" y="766"/>
                </a:lnTo>
                <a:lnTo>
                  <a:pt x="1611748" y="3831"/>
                </a:lnTo>
                <a:lnTo>
                  <a:pt x="1606450" y="6801"/>
                </a:lnTo>
                <a:lnTo>
                  <a:pt x="1604042" y="11494"/>
                </a:lnTo>
                <a:lnTo>
                  <a:pt x="1603946" y="18487"/>
                </a:lnTo>
                <a:lnTo>
                  <a:pt x="1605583" y="28353"/>
                </a:lnTo>
                <a:lnTo>
                  <a:pt x="1611170" y="34914"/>
                </a:lnTo>
                <a:lnTo>
                  <a:pt x="1617913" y="37165"/>
                </a:lnTo>
                <a:lnTo>
                  <a:pt x="1624656" y="36543"/>
                </a:lnTo>
                <a:lnTo>
                  <a:pt x="1630243" y="34483"/>
                </a:lnTo>
                <a:lnTo>
                  <a:pt x="1636408" y="29359"/>
                </a:lnTo>
                <a:lnTo>
                  <a:pt x="1640261" y="23372"/>
                </a:lnTo>
                <a:lnTo>
                  <a:pt x="1640647" y="16810"/>
                </a:lnTo>
                <a:lnTo>
                  <a:pt x="1636409" y="9962"/>
                </a:lnTo>
                <a:lnTo>
                  <a:pt x="1631785" y="5364"/>
                </a:lnTo>
                <a:lnTo>
                  <a:pt x="1627160" y="2299"/>
                </a:lnTo>
                <a:lnTo>
                  <a:pt x="1618684" y="0"/>
                </a:lnTo>
                <a:close/>
              </a:path>
            </a:pathLst>
          </a:custGeom>
          <a:solidFill>
            <a:srgbClr val="FFFFFF">
              <a:alpha val="3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bg object 21"/>
          <p:cNvSpPr/>
          <p:nvPr/>
        </p:nvSpPr>
        <p:spPr>
          <a:xfrm>
            <a:off x="7875304" y="1726742"/>
            <a:ext cx="34925" cy="34925"/>
          </a:xfrm>
          <a:custGeom>
            <a:avLst/>
            <a:gdLst/>
            <a:ahLst/>
            <a:cxnLst/>
            <a:rect l="l" t="t" r="r" b="b"/>
            <a:pathLst>
              <a:path w="34925" h="34925">
                <a:moveTo>
                  <a:pt x="27062" y="0"/>
                </a:moveTo>
                <a:lnTo>
                  <a:pt x="17433" y="0"/>
                </a:lnTo>
                <a:lnTo>
                  <a:pt x="7805" y="0"/>
                </a:lnTo>
                <a:lnTo>
                  <a:pt x="0" y="7762"/>
                </a:lnTo>
                <a:lnTo>
                  <a:pt x="0" y="26910"/>
                </a:lnTo>
                <a:lnTo>
                  <a:pt x="7805" y="34672"/>
                </a:lnTo>
                <a:lnTo>
                  <a:pt x="27062" y="34672"/>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bg object 22"/>
          <p:cNvSpPr/>
          <p:nvPr/>
        </p:nvSpPr>
        <p:spPr>
          <a:xfrm>
            <a:off x="8003150" y="1709408"/>
            <a:ext cx="34925" cy="34925"/>
          </a:xfrm>
          <a:custGeom>
            <a:avLst/>
            <a:gdLst/>
            <a:ahLst/>
            <a:cxnLst/>
            <a:rect l="l" t="t" r="r" b="b"/>
            <a:pathLst>
              <a:path w="34925" h="34925">
                <a:moveTo>
                  <a:pt x="27062" y="0"/>
                </a:moveTo>
                <a:lnTo>
                  <a:pt x="17433" y="0"/>
                </a:lnTo>
                <a:lnTo>
                  <a:pt x="7805" y="0"/>
                </a:lnTo>
                <a:lnTo>
                  <a:pt x="0" y="7760"/>
                </a:lnTo>
                <a:lnTo>
                  <a:pt x="0" y="26908"/>
                </a:lnTo>
                <a:lnTo>
                  <a:pt x="7805" y="34670"/>
                </a:lnTo>
                <a:lnTo>
                  <a:pt x="27062" y="34670"/>
                </a:lnTo>
                <a:lnTo>
                  <a:pt x="34867" y="26908"/>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bg object 23"/>
          <p:cNvSpPr/>
          <p:nvPr/>
        </p:nvSpPr>
        <p:spPr>
          <a:xfrm>
            <a:off x="7910172" y="1611172"/>
            <a:ext cx="34925" cy="34925"/>
          </a:xfrm>
          <a:custGeom>
            <a:avLst/>
            <a:gdLst/>
            <a:ahLst/>
            <a:cxnLst/>
            <a:rect l="l" t="t" r="r" b="b"/>
            <a:pathLst>
              <a:path w="34925" h="34925">
                <a:moveTo>
                  <a:pt x="27061" y="0"/>
                </a:moveTo>
                <a:lnTo>
                  <a:pt x="17433" y="0"/>
                </a:lnTo>
                <a:lnTo>
                  <a:pt x="7804" y="0"/>
                </a:lnTo>
                <a:lnTo>
                  <a:pt x="0" y="7760"/>
                </a:lnTo>
                <a:lnTo>
                  <a:pt x="0" y="26910"/>
                </a:lnTo>
                <a:lnTo>
                  <a:pt x="7804" y="34671"/>
                </a:lnTo>
                <a:lnTo>
                  <a:pt x="27061" y="34671"/>
                </a:lnTo>
                <a:lnTo>
                  <a:pt x="34866" y="26910"/>
                </a:lnTo>
                <a:lnTo>
                  <a:pt x="34866" y="7760"/>
                </a:lnTo>
                <a:lnTo>
                  <a:pt x="27061"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bg object 24"/>
          <p:cNvSpPr/>
          <p:nvPr/>
        </p:nvSpPr>
        <p:spPr>
          <a:xfrm>
            <a:off x="8038017" y="1599615"/>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bg object 25"/>
          <p:cNvSpPr/>
          <p:nvPr/>
        </p:nvSpPr>
        <p:spPr>
          <a:xfrm>
            <a:off x="8020583" y="1495602"/>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bg object 26"/>
          <p:cNvSpPr/>
          <p:nvPr/>
        </p:nvSpPr>
        <p:spPr>
          <a:xfrm>
            <a:off x="4748890" y="1495602"/>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bg object 27"/>
          <p:cNvSpPr/>
          <p:nvPr/>
        </p:nvSpPr>
        <p:spPr>
          <a:xfrm>
            <a:off x="6875782" y="1472487"/>
            <a:ext cx="34925" cy="34925"/>
          </a:xfrm>
          <a:custGeom>
            <a:avLst/>
            <a:gdLst/>
            <a:ahLst/>
            <a:cxnLst/>
            <a:rect l="l" t="t" r="r" b="b"/>
            <a:pathLst>
              <a:path w="34925" h="34925">
                <a:moveTo>
                  <a:pt x="27061" y="0"/>
                </a:moveTo>
                <a:lnTo>
                  <a:pt x="17433" y="0"/>
                </a:lnTo>
                <a:lnTo>
                  <a:pt x="7805" y="0"/>
                </a:lnTo>
                <a:lnTo>
                  <a:pt x="0" y="7762"/>
                </a:lnTo>
                <a:lnTo>
                  <a:pt x="0" y="26910"/>
                </a:lnTo>
                <a:lnTo>
                  <a:pt x="7805" y="34672"/>
                </a:lnTo>
                <a:lnTo>
                  <a:pt x="27061" y="34672"/>
                </a:lnTo>
                <a:lnTo>
                  <a:pt x="34867" y="26910"/>
                </a:lnTo>
                <a:lnTo>
                  <a:pt x="34867" y="7762"/>
                </a:lnTo>
                <a:lnTo>
                  <a:pt x="27061"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bg object 28"/>
          <p:cNvSpPr/>
          <p:nvPr/>
        </p:nvSpPr>
        <p:spPr>
          <a:xfrm>
            <a:off x="6759558" y="1426259"/>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bg object 29"/>
          <p:cNvSpPr/>
          <p:nvPr/>
        </p:nvSpPr>
        <p:spPr>
          <a:xfrm>
            <a:off x="4992960" y="1420481"/>
            <a:ext cx="34925" cy="34925"/>
          </a:xfrm>
          <a:custGeom>
            <a:avLst/>
            <a:gdLst/>
            <a:ahLst/>
            <a:cxnLst/>
            <a:rect l="l" t="t" r="r" b="b"/>
            <a:pathLst>
              <a:path w="34925" h="34925">
                <a:moveTo>
                  <a:pt x="27062" y="0"/>
                </a:moveTo>
                <a:lnTo>
                  <a:pt x="17434" y="0"/>
                </a:lnTo>
                <a:lnTo>
                  <a:pt x="7805" y="0"/>
                </a:lnTo>
                <a:lnTo>
                  <a:pt x="0" y="7762"/>
                </a:lnTo>
                <a:lnTo>
                  <a:pt x="0" y="26910"/>
                </a:lnTo>
                <a:lnTo>
                  <a:pt x="7805" y="34670"/>
                </a:lnTo>
                <a:lnTo>
                  <a:pt x="27062" y="34670"/>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bg object 30"/>
          <p:cNvSpPr/>
          <p:nvPr/>
        </p:nvSpPr>
        <p:spPr>
          <a:xfrm>
            <a:off x="5109184" y="1397367"/>
            <a:ext cx="34925" cy="34925"/>
          </a:xfrm>
          <a:custGeom>
            <a:avLst/>
            <a:gdLst/>
            <a:ahLst/>
            <a:cxnLst/>
            <a:rect l="l" t="t" r="r" b="b"/>
            <a:pathLst>
              <a:path w="34925" h="34925">
                <a:moveTo>
                  <a:pt x="27062" y="0"/>
                </a:moveTo>
                <a:lnTo>
                  <a:pt x="17434" y="0"/>
                </a:lnTo>
                <a:lnTo>
                  <a:pt x="7805" y="0"/>
                </a:lnTo>
                <a:lnTo>
                  <a:pt x="0" y="7759"/>
                </a:lnTo>
                <a:lnTo>
                  <a:pt x="0" y="26910"/>
                </a:lnTo>
                <a:lnTo>
                  <a:pt x="7805" y="34670"/>
                </a:lnTo>
                <a:lnTo>
                  <a:pt x="27062" y="34670"/>
                </a:lnTo>
                <a:lnTo>
                  <a:pt x="34867" y="26910"/>
                </a:lnTo>
                <a:lnTo>
                  <a:pt x="34867" y="7759"/>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bg object 31"/>
          <p:cNvSpPr/>
          <p:nvPr/>
        </p:nvSpPr>
        <p:spPr>
          <a:xfrm>
            <a:off x="6654957" y="1368474"/>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bg object 32"/>
          <p:cNvSpPr/>
          <p:nvPr/>
        </p:nvSpPr>
        <p:spPr>
          <a:xfrm>
            <a:off x="6544544" y="1339581"/>
            <a:ext cx="34925" cy="34925"/>
          </a:xfrm>
          <a:custGeom>
            <a:avLst/>
            <a:gdLst/>
            <a:ahLst/>
            <a:cxnLst/>
            <a:rect l="l" t="t" r="r" b="b"/>
            <a:pathLst>
              <a:path w="34925" h="34925">
                <a:moveTo>
                  <a:pt x="27062" y="0"/>
                </a:moveTo>
                <a:lnTo>
                  <a:pt x="17433" y="0"/>
                </a:lnTo>
                <a:lnTo>
                  <a:pt x="7804" y="0"/>
                </a:lnTo>
                <a:lnTo>
                  <a:pt x="0" y="7759"/>
                </a:lnTo>
                <a:lnTo>
                  <a:pt x="0" y="26910"/>
                </a:lnTo>
                <a:lnTo>
                  <a:pt x="7804" y="34671"/>
                </a:lnTo>
                <a:lnTo>
                  <a:pt x="27062" y="34671"/>
                </a:lnTo>
                <a:lnTo>
                  <a:pt x="34867" y="26910"/>
                </a:lnTo>
                <a:lnTo>
                  <a:pt x="34867" y="7759"/>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bg object 33"/>
          <p:cNvSpPr/>
          <p:nvPr/>
        </p:nvSpPr>
        <p:spPr>
          <a:xfrm>
            <a:off x="6765369" y="1310688"/>
            <a:ext cx="34925" cy="34925"/>
          </a:xfrm>
          <a:custGeom>
            <a:avLst/>
            <a:gdLst/>
            <a:ahLst/>
            <a:cxnLst/>
            <a:rect l="l" t="t" r="r" b="b"/>
            <a:pathLst>
              <a:path w="34925" h="34925">
                <a:moveTo>
                  <a:pt x="27061" y="0"/>
                </a:moveTo>
                <a:lnTo>
                  <a:pt x="17433" y="0"/>
                </a:lnTo>
                <a:lnTo>
                  <a:pt x="7805" y="0"/>
                </a:lnTo>
                <a:lnTo>
                  <a:pt x="0" y="7760"/>
                </a:lnTo>
                <a:lnTo>
                  <a:pt x="0" y="26910"/>
                </a:lnTo>
                <a:lnTo>
                  <a:pt x="7805" y="34672"/>
                </a:lnTo>
                <a:lnTo>
                  <a:pt x="27061" y="34672"/>
                </a:lnTo>
                <a:lnTo>
                  <a:pt x="34866" y="26910"/>
                </a:lnTo>
                <a:lnTo>
                  <a:pt x="34866" y="7760"/>
                </a:lnTo>
                <a:lnTo>
                  <a:pt x="27061"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bg object 34"/>
          <p:cNvSpPr/>
          <p:nvPr/>
        </p:nvSpPr>
        <p:spPr>
          <a:xfrm>
            <a:off x="6445755" y="1293354"/>
            <a:ext cx="34925" cy="34925"/>
          </a:xfrm>
          <a:custGeom>
            <a:avLst/>
            <a:gdLst/>
            <a:ahLst/>
            <a:cxnLst/>
            <a:rect l="l" t="t" r="r" b="b"/>
            <a:pathLst>
              <a:path w="34925" h="34925">
                <a:moveTo>
                  <a:pt x="27062" y="0"/>
                </a:moveTo>
                <a:lnTo>
                  <a:pt x="17433" y="0"/>
                </a:lnTo>
                <a:lnTo>
                  <a:pt x="7805" y="0"/>
                </a:lnTo>
                <a:lnTo>
                  <a:pt x="0" y="7760"/>
                </a:lnTo>
                <a:lnTo>
                  <a:pt x="0" y="26908"/>
                </a:lnTo>
                <a:lnTo>
                  <a:pt x="7805" y="34670"/>
                </a:lnTo>
                <a:lnTo>
                  <a:pt x="27062" y="34670"/>
                </a:lnTo>
                <a:lnTo>
                  <a:pt x="34867" y="26908"/>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bg object 35"/>
          <p:cNvSpPr/>
          <p:nvPr/>
        </p:nvSpPr>
        <p:spPr>
          <a:xfrm>
            <a:off x="6341154" y="1276017"/>
            <a:ext cx="34925" cy="34925"/>
          </a:xfrm>
          <a:custGeom>
            <a:avLst/>
            <a:gdLst/>
            <a:ahLst/>
            <a:cxnLst/>
            <a:rect l="l" t="t" r="r" b="b"/>
            <a:pathLst>
              <a:path w="34925" h="34925">
                <a:moveTo>
                  <a:pt x="27061" y="0"/>
                </a:moveTo>
                <a:lnTo>
                  <a:pt x="17432" y="0"/>
                </a:lnTo>
                <a:lnTo>
                  <a:pt x="7804" y="0"/>
                </a:lnTo>
                <a:lnTo>
                  <a:pt x="0" y="7762"/>
                </a:lnTo>
                <a:lnTo>
                  <a:pt x="0" y="26910"/>
                </a:lnTo>
                <a:lnTo>
                  <a:pt x="7804" y="34671"/>
                </a:lnTo>
                <a:lnTo>
                  <a:pt x="27061" y="34671"/>
                </a:lnTo>
                <a:lnTo>
                  <a:pt x="34866" y="26910"/>
                </a:lnTo>
                <a:lnTo>
                  <a:pt x="34866" y="7762"/>
                </a:lnTo>
                <a:lnTo>
                  <a:pt x="27061"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bg object 36"/>
          <p:cNvSpPr/>
          <p:nvPr/>
        </p:nvSpPr>
        <p:spPr>
          <a:xfrm>
            <a:off x="6596846" y="1241346"/>
            <a:ext cx="34925" cy="34925"/>
          </a:xfrm>
          <a:custGeom>
            <a:avLst/>
            <a:gdLst/>
            <a:ahLst/>
            <a:cxnLst/>
            <a:rect l="l" t="t" r="r" b="b"/>
            <a:pathLst>
              <a:path w="34925" h="34925">
                <a:moveTo>
                  <a:pt x="27061" y="0"/>
                </a:moveTo>
                <a:lnTo>
                  <a:pt x="17433" y="0"/>
                </a:lnTo>
                <a:lnTo>
                  <a:pt x="7804" y="0"/>
                </a:lnTo>
                <a:lnTo>
                  <a:pt x="0" y="7762"/>
                </a:lnTo>
                <a:lnTo>
                  <a:pt x="0" y="26910"/>
                </a:lnTo>
                <a:lnTo>
                  <a:pt x="7804" y="34672"/>
                </a:lnTo>
                <a:lnTo>
                  <a:pt x="27061" y="34672"/>
                </a:lnTo>
                <a:lnTo>
                  <a:pt x="34866" y="26910"/>
                </a:lnTo>
                <a:lnTo>
                  <a:pt x="34866" y="7762"/>
                </a:lnTo>
                <a:lnTo>
                  <a:pt x="27061"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bg object 37"/>
          <p:cNvSpPr/>
          <p:nvPr/>
        </p:nvSpPr>
        <p:spPr>
          <a:xfrm>
            <a:off x="6724690" y="1218232"/>
            <a:ext cx="34925" cy="34925"/>
          </a:xfrm>
          <a:custGeom>
            <a:avLst/>
            <a:gdLst/>
            <a:ahLst/>
            <a:cxnLst/>
            <a:rect l="l" t="t" r="r" b="b"/>
            <a:pathLst>
              <a:path w="34925" h="34925">
                <a:moveTo>
                  <a:pt x="27062" y="0"/>
                </a:moveTo>
                <a:lnTo>
                  <a:pt x="17434" y="0"/>
                </a:lnTo>
                <a:lnTo>
                  <a:pt x="7805" y="0"/>
                </a:lnTo>
                <a:lnTo>
                  <a:pt x="0" y="7762"/>
                </a:lnTo>
                <a:lnTo>
                  <a:pt x="0" y="26910"/>
                </a:lnTo>
                <a:lnTo>
                  <a:pt x="7805" y="34670"/>
                </a:lnTo>
                <a:lnTo>
                  <a:pt x="27062" y="34670"/>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bg object 38"/>
          <p:cNvSpPr/>
          <p:nvPr/>
        </p:nvSpPr>
        <p:spPr>
          <a:xfrm>
            <a:off x="6445755" y="1183561"/>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bg object 39"/>
          <p:cNvSpPr/>
          <p:nvPr/>
        </p:nvSpPr>
        <p:spPr>
          <a:xfrm>
            <a:off x="6312098" y="1148888"/>
            <a:ext cx="34925" cy="34925"/>
          </a:xfrm>
          <a:custGeom>
            <a:avLst/>
            <a:gdLst/>
            <a:ahLst/>
            <a:cxnLst/>
            <a:rect l="l" t="t" r="r" b="b"/>
            <a:pathLst>
              <a:path w="34925" h="34925">
                <a:moveTo>
                  <a:pt x="27062" y="0"/>
                </a:moveTo>
                <a:lnTo>
                  <a:pt x="17433" y="0"/>
                </a:lnTo>
                <a:lnTo>
                  <a:pt x="7805" y="0"/>
                </a:lnTo>
                <a:lnTo>
                  <a:pt x="0" y="7762"/>
                </a:lnTo>
                <a:lnTo>
                  <a:pt x="0" y="26910"/>
                </a:lnTo>
                <a:lnTo>
                  <a:pt x="7805" y="34672"/>
                </a:lnTo>
                <a:lnTo>
                  <a:pt x="27062" y="34672"/>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bg object 40"/>
          <p:cNvSpPr/>
          <p:nvPr/>
        </p:nvSpPr>
        <p:spPr>
          <a:xfrm>
            <a:off x="6573601" y="1143110"/>
            <a:ext cx="34925" cy="34925"/>
          </a:xfrm>
          <a:custGeom>
            <a:avLst/>
            <a:gdLst/>
            <a:ahLst/>
            <a:cxnLst/>
            <a:rect l="l" t="t" r="r" b="b"/>
            <a:pathLst>
              <a:path w="34925" h="34925">
                <a:moveTo>
                  <a:pt x="27062" y="0"/>
                </a:moveTo>
                <a:lnTo>
                  <a:pt x="17433" y="0"/>
                </a:lnTo>
                <a:lnTo>
                  <a:pt x="7804" y="0"/>
                </a:lnTo>
                <a:lnTo>
                  <a:pt x="0" y="7762"/>
                </a:lnTo>
                <a:lnTo>
                  <a:pt x="0" y="26910"/>
                </a:lnTo>
                <a:lnTo>
                  <a:pt x="7804" y="34672"/>
                </a:lnTo>
                <a:lnTo>
                  <a:pt x="27062" y="34672"/>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bg object 41"/>
          <p:cNvSpPr/>
          <p:nvPr/>
        </p:nvSpPr>
        <p:spPr>
          <a:xfrm>
            <a:off x="6416699" y="1073769"/>
            <a:ext cx="34925" cy="34925"/>
          </a:xfrm>
          <a:custGeom>
            <a:avLst/>
            <a:gdLst/>
            <a:ahLst/>
            <a:cxnLst/>
            <a:rect l="l" t="t" r="r" b="b"/>
            <a:pathLst>
              <a:path w="34925" h="34925">
                <a:moveTo>
                  <a:pt x="27062" y="0"/>
                </a:moveTo>
                <a:lnTo>
                  <a:pt x="17433" y="0"/>
                </a:lnTo>
                <a:lnTo>
                  <a:pt x="7805" y="0"/>
                </a:lnTo>
                <a:lnTo>
                  <a:pt x="0" y="7760"/>
                </a:lnTo>
                <a:lnTo>
                  <a:pt x="0" y="26908"/>
                </a:lnTo>
                <a:lnTo>
                  <a:pt x="7805" y="34670"/>
                </a:lnTo>
                <a:lnTo>
                  <a:pt x="27062" y="34670"/>
                </a:lnTo>
                <a:lnTo>
                  <a:pt x="34867" y="26908"/>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bg object 42"/>
          <p:cNvSpPr/>
          <p:nvPr/>
        </p:nvSpPr>
        <p:spPr>
          <a:xfrm>
            <a:off x="6521300" y="1044875"/>
            <a:ext cx="34925" cy="34925"/>
          </a:xfrm>
          <a:custGeom>
            <a:avLst/>
            <a:gdLst/>
            <a:ahLst/>
            <a:cxnLst/>
            <a:rect l="l" t="t" r="r" b="b"/>
            <a:pathLst>
              <a:path w="34925" h="34925">
                <a:moveTo>
                  <a:pt x="27062" y="0"/>
                </a:moveTo>
                <a:lnTo>
                  <a:pt x="17434" y="0"/>
                </a:lnTo>
                <a:lnTo>
                  <a:pt x="7805" y="0"/>
                </a:lnTo>
                <a:lnTo>
                  <a:pt x="0" y="7762"/>
                </a:lnTo>
                <a:lnTo>
                  <a:pt x="0" y="26910"/>
                </a:lnTo>
                <a:lnTo>
                  <a:pt x="7805" y="34672"/>
                </a:lnTo>
                <a:lnTo>
                  <a:pt x="27062" y="34672"/>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bg object 43"/>
          <p:cNvSpPr/>
          <p:nvPr/>
        </p:nvSpPr>
        <p:spPr>
          <a:xfrm>
            <a:off x="9362967" y="836848"/>
            <a:ext cx="34925" cy="34925"/>
          </a:xfrm>
          <a:custGeom>
            <a:avLst/>
            <a:gdLst/>
            <a:ahLst/>
            <a:cxnLst/>
            <a:rect l="l" t="t" r="r" b="b"/>
            <a:pathLst>
              <a:path w="34925" h="34925">
                <a:moveTo>
                  <a:pt x="27061" y="0"/>
                </a:moveTo>
                <a:lnTo>
                  <a:pt x="17433" y="0"/>
                </a:lnTo>
                <a:lnTo>
                  <a:pt x="7804" y="0"/>
                </a:lnTo>
                <a:lnTo>
                  <a:pt x="0" y="7762"/>
                </a:lnTo>
                <a:lnTo>
                  <a:pt x="0" y="26910"/>
                </a:lnTo>
                <a:lnTo>
                  <a:pt x="7804" y="34672"/>
                </a:lnTo>
                <a:lnTo>
                  <a:pt x="27061" y="34672"/>
                </a:lnTo>
                <a:lnTo>
                  <a:pt x="34866" y="26910"/>
                </a:lnTo>
                <a:lnTo>
                  <a:pt x="34866" y="7762"/>
                </a:lnTo>
                <a:lnTo>
                  <a:pt x="27061"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bg object 44"/>
          <p:cNvSpPr/>
          <p:nvPr/>
        </p:nvSpPr>
        <p:spPr>
          <a:xfrm>
            <a:off x="9473378" y="807956"/>
            <a:ext cx="34925" cy="34925"/>
          </a:xfrm>
          <a:custGeom>
            <a:avLst/>
            <a:gdLst/>
            <a:ahLst/>
            <a:cxnLst/>
            <a:rect l="l" t="t" r="r" b="b"/>
            <a:pathLst>
              <a:path w="34925" h="34925">
                <a:moveTo>
                  <a:pt x="27062" y="0"/>
                </a:moveTo>
                <a:lnTo>
                  <a:pt x="17433" y="0"/>
                </a:lnTo>
                <a:lnTo>
                  <a:pt x="7804" y="0"/>
                </a:lnTo>
                <a:lnTo>
                  <a:pt x="0" y="7760"/>
                </a:lnTo>
                <a:lnTo>
                  <a:pt x="0" y="26910"/>
                </a:lnTo>
                <a:lnTo>
                  <a:pt x="7804" y="34670"/>
                </a:lnTo>
                <a:lnTo>
                  <a:pt x="27062" y="34670"/>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bg object 45"/>
          <p:cNvSpPr/>
          <p:nvPr/>
        </p:nvSpPr>
        <p:spPr>
          <a:xfrm>
            <a:off x="9240931" y="802177"/>
            <a:ext cx="34925" cy="34925"/>
          </a:xfrm>
          <a:custGeom>
            <a:avLst/>
            <a:gdLst/>
            <a:ahLst/>
            <a:cxnLst/>
            <a:rect l="l" t="t" r="r" b="b"/>
            <a:pathLst>
              <a:path w="34925" h="34925">
                <a:moveTo>
                  <a:pt x="27062" y="0"/>
                </a:moveTo>
                <a:lnTo>
                  <a:pt x="17433" y="0"/>
                </a:lnTo>
                <a:lnTo>
                  <a:pt x="7805" y="0"/>
                </a:lnTo>
                <a:lnTo>
                  <a:pt x="0" y="7760"/>
                </a:lnTo>
                <a:lnTo>
                  <a:pt x="0" y="26910"/>
                </a:lnTo>
                <a:lnTo>
                  <a:pt x="7805" y="34671"/>
                </a:lnTo>
                <a:lnTo>
                  <a:pt x="27062" y="34671"/>
                </a:lnTo>
                <a:lnTo>
                  <a:pt x="34867" y="26910"/>
                </a:lnTo>
                <a:lnTo>
                  <a:pt x="34867"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bg object 46"/>
          <p:cNvSpPr/>
          <p:nvPr/>
        </p:nvSpPr>
        <p:spPr>
          <a:xfrm>
            <a:off x="9130518" y="727057"/>
            <a:ext cx="34925" cy="34925"/>
          </a:xfrm>
          <a:custGeom>
            <a:avLst/>
            <a:gdLst/>
            <a:ahLst/>
            <a:cxnLst/>
            <a:rect l="l" t="t" r="r" b="b"/>
            <a:pathLst>
              <a:path w="34925" h="34925">
                <a:moveTo>
                  <a:pt x="27062" y="0"/>
                </a:moveTo>
                <a:lnTo>
                  <a:pt x="17433" y="0"/>
                </a:lnTo>
                <a:lnTo>
                  <a:pt x="7804" y="0"/>
                </a:lnTo>
                <a:lnTo>
                  <a:pt x="0" y="7762"/>
                </a:lnTo>
                <a:lnTo>
                  <a:pt x="0" y="26910"/>
                </a:lnTo>
                <a:lnTo>
                  <a:pt x="7804" y="34670"/>
                </a:lnTo>
                <a:lnTo>
                  <a:pt x="27062" y="34670"/>
                </a:lnTo>
                <a:lnTo>
                  <a:pt x="34867" y="26910"/>
                </a:lnTo>
                <a:lnTo>
                  <a:pt x="34867" y="7762"/>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bg object 47"/>
          <p:cNvSpPr/>
          <p:nvPr/>
        </p:nvSpPr>
        <p:spPr>
          <a:xfrm>
            <a:off x="9374589" y="709721"/>
            <a:ext cx="34925" cy="34925"/>
          </a:xfrm>
          <a:custGeom>
            <a:avLst/>
            <a:gdLst/>
            <a:ahLst/>
            <a:cxnLst/>
            <a:rect l="l" t="t" r="r" b="b"/>
            <a:pathLst>
              <a:path w="34925" h="34925">
                <a:moveTo>
                  <a:pt x="27062" y="0"/>
                </a:moveTo>
                <a:lnTo>
                  <a:pt x="17433" y="0"/>
                </a:lnTo>
                <a:lnTo>
                  <a:pt x="7805" y="0"/>
                </a:lnTo>
                <a:lnTo>
                  <a:pt x="0" y="7760"/>
                </a:lnTo>
                <a:lnTo>
                  <a:pt x="0" y="26908"/>
                </a:lnTo>
                <a:lnTo>
                  <a:pt x="7805" y="34671"/>
                </a:lnTo>
                <a:lnTo>
                  <a:pt x="27062" y="34671"/>
                </a:lnTo>
                <a:lnTo>
                  <a:pt x="34866" y="26908"/>
                </a:lnTo>
                <a:lnTo>
                  <a:pt x="34866" y="7760"/>
                </a:lnTo>
                <a:lnTo>
                  <a:pt x="27062"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bg object 48"/>
          <p:cNvSpPr/>
          <p:nvPr/>
        </p:nvSpPr>
        <p:spPr>
          <a:xfrm>
            <a:off x="8700490" y="478580"/>
            <a:ext cx="34925" cy="34925"/>
          </a:xfrm>
          <a:custGeom>
            <a:avLst/>
            <a:gdLst/>
            <a:ahLst/>
            <a:cxnLst/>
            <a:rect l="l" t="t" r="r" b="b"/>
            <a:pathLst>
              <a:path w="34925" h="34925">
                <a:moveTo>
                  <a:pt x="27063" y="0"/>
                </a:moveTo>
                <a:lnTo>
                  <a:pt x="17434" y="0"/>
                </a:lnTo>
                <a:lnTo>
                  <a:pt x="7805" y="0"/>
                </a:lnTo>
                <a:lnTo>
                  <a:pt x="0" y="7760"/>
                </a:lnTo>
                <a:lnTo>
                  <a:pt x="0" y="26910"/>
                </a:lnTo>
                <a:lnTo>
                  <a:pt x="7805" y="34671"/>
                </a:lnTo>
                <a:lnTo>
                  <a:pt x="27063" y="34671"/>
                </a:lnTo>
                <a:lnTo>
                  <a:pt x="34869" y="26910"/>
                </a:lnTo>
                <a:lnTo>
                  <a:pt x="34869" y="7760"/>
                </a:lnTo>
                <a:lnTo>
                  <a:pt x="27063" y="0"/>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9" name="bg object 49"/>
          <p:cNvPicPr/>
          <p:nvPr/>
        </p:nvPicPr>
        <p:blipFill>
          <a:blip r:embed="rId2" cstate="print"/>
          <a:stretch>
            <a:fillRect/>
          </a:stretch>
        </p:blipFill>
        <p:spPr>
          <a:xfrm>
            <a:off x="3476244" y="0"/>
            <a:ext cx="6177281" cy="1778750"/>
          </a:xfrm>
          <a:prstGeom prst="rect">
            <a:avLst/>
          </a:prstGeom>
        </p:spPr>
      </p:pic>
      <p:sp>
        <p:nvSpPr>
          <p:cNvPr id="50" name="bg object 50"/>
          <p:cNvSpPr/>
          <p:nvPr/>
        </p:nvSpPr>
        <p:spPr>
          <a:xfrm>
            <a:off x="1523" y="2390522"/>
            <a:ext cx="610870" cy="1421765"/>
          </a:xfrm>
          <a:custGeom>
            <a:avLst/>
            <a:gdLst/>
            <a:ahLst/>
            <a:cxnLst/>
            <a:rect l="l" t="t" r="r" b="b"/>
            <a:pathLst>
              <a:path w="610870" h="1421764">
                <a:moveTo>
                  <a:pt x="0" y="0"/>
                </a:moveTo>
                <a:lnTo>
                  <a:pt x="0" y="1421483"/>
                </a:lnTo>
                <a:lnTo>
                  <a:pt x="7729" y="1419560"/>
                </a:lnTo>
                <a:lnTo>
                  <a:pt x="57593" y="1399618"/>
                </a:lnTo>
                <a:lnTo>
                  <a:pt x="105458" y="1374878"/>
                </a:lnTo>
                <a:lnTo>
                  <a:pt x="150677" y="1345798"/>
                </a:lnTo>
                <a:lnTo>
                  <a:pt x="192603" y="1312838"/>
                </a:lnTo>
                <a:lnTo>
                  <a:pt x="230589" y="1276457"/>
                </a:lnTo>
                <a:lnTo>
                  <a:pt x="262524" y="1240281"/>
                </a:lnTo>
                <a:lnTo>
                  <a:pt x="291655" y="1202145"/>
                </a:lnTo>
                <a:lnTo>
                  <a:pt x="318022" y="1162211"/>
                </a:lnTo>
                <a:lnTo>
                  <a:pt x="341667" y="1120641"/>
                </a:lnTo>
                <a:lnTo>
                  <a:pt x="362631" y="1077596"/>
                </a:lnTo>
                <a:lnTo>
                  <a:pt x="380953" y="1033238"/>
                </a:lnTo>
                <a:lnTo>
                  <a:pt x="399778" y="978381"/>
                </a:lnTo>
                <a:lnTo>
                  <a:pt x="407127" y="950771"/>
                </a:lnTo>
                <a:lnTo>
                  <a:pt x="415403" y="921970"/>
                </a:lnTo>
                <a:lnTo>
                  <a:pt x="426292" y="894469"/>
                </a:lnTo>
                <a:lnTo>
                  <a:pt x="439793" y="868266"/>
                </a:lnTo>
                <a:lnTo>
                  <a:pt x="455909" y="843363"/>
                </a:lnTo>
                <a:lnTo>
                  <a:pt x="457069" y="843363"/>
                </a:lnTo>
                <a:lnTo>
                  <a:pt x="457069" y="842209"/>
                </a:lnTo>
                <a:lnTo>
                  <a:pt x="520906" y="759312"/>
                </a:lnTo>
                <a:lnTo>
                  <a:pt x="552162" y="715457"/>
                </a:lnTo>
                <a:lnTo>
                  <a:pt x="579451" y="669870"/>
                </a:lnTo>
                <a:lnTo>
                  <a:pt x="599835" y="622743"/>
                </a:lnTo>
                <a:lnTo>
                  <a:pt x="610380" y="574269"/>
                </a:lnTo>
                <a:lnTo>
                  <a:pt x="610261" y="523747"/>
                </a:lnTo>
                <a:lnTo>
                  <a:pt x="601303" y="473450"/>
                </a:lnTo>
                <a:lnTo>
                  <a:pt x="584537" y="424564"/>
                </a:lnTo>
                <a:lnTo>
                  <a:pt x="560997" y="378276"/>
                </a:lnTo>
                <a:lnTo>
                  <a:pt x="531713" y="335774"/>
                </a:lnTo>
                <a:lnTo>
                  <a:pt x="497719" y="298244"/>
                </a:lnTo>
                <a:lnTo>
                  <a:pt x="460156" y="267441"/>
                </a:lnTo>
                <a:lnTo>
                  <a:pt x="419817" y="242381"/>
                </a:lnTo>
                <a:lnTo>
                  <a:pt x="377221" y="221876"/>
                </a:lnTo>
                <a:lnTo>
                  <a:pt x="332882" y="204739"/>
                </a:lnTo>
                <a:lnTo>
                  <a:pt x="287317" y="189784"/>
                </a:lnTo>
                <a:lnTo>
                  <a:pt x="241042" y="175823"/>
                </a:lnTo>
                <a:lnTo>
                  <a:pt x="210890" y="139235"/>
                </a:lnTo>
                <a:lnTo>
                  <a:pt x="177938" y="104821"/>
                </a:lnTo>
                <a:lnTo>
                  <a:pt x="142211" y="73354"/>
                </a:lnTo>
                <a:lnTo>
                  <a:pt x="103733" y="45605"/>
                </a:lnTo>
                <a:lnTo>
                  <a:pt x="62525" y="22346"/>
                </a:lnTo>
                <a:lnTo>
                  <a:pt x="0" y="0"/>
                </a:lnTo>
                <a:close/>
              </a:path>
            </a:pathLst>
          </a:custGeom>
          <a:solidFill>
            <a:srgbClr val="FFFFFF">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bg object 51"/>
          <p:cNvSpPr/>
          <p:nvPr/>
        </p:nvSpPr>
        <p:spPr>
          <a:xfrm>
            <a:off x="10948399" y="0"/>
            <a:ext cx="1242695" cy="2621280"/>
          </a:xfrm>
          <a:custGeom>
            <a:avLst/>
            <a:gdLst/>
            <a:ahLst/>
            <a:cxnLst/>
            <a:rect l="l" t="t" r="r" b="b"/>
            <a:pathLst>
              <a:path w="1242695" h="2621280">
                <a:moveTo>
                  <a:pt x="1242076" y="0"/>
                </a:moveTo>
                <a:lnTo>
                  <a:pt x="48063" y="0"/>
                </a:lnTo>
                <a:lnTo>
                  <a:pt x="44704" y="16333"/>
                </a:lnTo>
                <a:lnTo>
                  <a:pt x="44321" y="70170"/>
                </a:lnTo>
                <a:lnTo>
                  <a:pt x="53843" y="119366"/>
                </a:lnTo>
                <a:lnTo>
                  <a:pt x="70132" y="166062"/>
                </a:lnTo>
                <a:lnTo>
                  <a:pt x="110468" y="260518"/>
                </a:lnTo>
                <a:lnTo>
                  <a:pt x="128242" y="312560"/>
                </a:lnTo>
                <a:lnTo>
                  <a:pt x="137477" y="361279"/>
                </a:lnTo>
                <a:lnTo>
                  <a:pt x="140912" y="413819"/>
                </a:lnTo>
                <a:lnTo>
                  <a:pt x="139875" y="468583"/>
                </a:lnTo>
                <a:lnTo>
                  <a:pt x="135694" y="523973"/>
                </a:lnTo>
                <a:lnTo>
                  <a:pt x="129696" y="578390"/>
                </a:lnTo>
                <a:lnTo>
                  <a:pt x="123210" y="630236"/>
                </a:lnTo>
                <a:lnTo>
                  <a:pt x="115361" y="683025"/>
                </a:lnTo>
                <a:lnTo>
                  <a:pt x="106909" y="736174"/>
                </a:lnTo>
                <a:lnTo>
                  <a:pt x="97853" y="789443"/>
                </a:lnTo>
                <a:lnTo>
                  <a:pt x="88194" y="842592"/>
                </a:lnTo>
                <a:lnTo>
                  <a:pt x="77931" y="895380"/>
                </a:lnTo>
                <a:lnTo>
                  <a:pt x="68892" y="940438"/>
                </a:lnTo>
                <a:lnTo>
                  <a:pt x="60115" y="985987"/>
                </a:lnTo>
                <a:lnTo>
                  <a:pt x="51668" y="1031980"/>
                </a:lnTo>
                <a:lnTo>
                  <a:pt x="43619" y="1078371"/>
                </a:lnTo>
                <a:lnTo>
                  <a:pt x="36037" y="1125111"/>
                </a:lnTo>
                <a:lnTo>
                  <a:pt x="28989" y="1172155"/>
                </a:lnTo>
                <a:lnTo>
                  <a:pt x="22543" y="1219456"/>
                </a:lnTo>
                <a:lnTo>
                  <a:pt x="16767" y="1266968"/>
                </a:lnTo>
                <a:lnTo>
                  <a:pt x="11730" y="1314642"/>
                </a:lnTo>
                <a:lnTo>
                  <a:pt x="7499" y="1362433"/>
                </a:lnTo>
                <a:lnTo>
                  <a:pt x="4142" y="1410294"/>
                </a:lnTo>
                <a:lnTo>
                  <a:pt x="1728" y="1458177"/>
                </a:lnTo>
                <a:lnTo>
                  <a:pt x="325" y="1506037"/>
                </a:lnTo>
                <a:lnTo>
                  <a:pt x="0" y="1553826"/>
                </a:lnTo>
                <a:lnTo>
                  <a:pt x="821" y="1601498"/>
                </a:lnTo>
                <a:lnTo>
                  <a:pt x="2857" y="1649006"/>
                </a:lnTo>
                <a:lnTo>
                  <a:pt x="6176" y="1696303"/>
                </a:lnTo>
                <a:lnTo>
                  <a:pt x="10845" y="1743342"/>
                </a:lnTo>
                <a:lnTo>
                  <a:pt x="16933" y="1790077"/>
                </a:lnTo>
                <a:lnTo>
                  <a:pt x="24508" y="1836460"/>
                </a:lnTo>
                <a:lnTo>
                  <a:pt x="33638" y="1882446"/>
                </a:lnTo>
                <a:lnTo>
                  <a:pt x="44390" y="1927987"/>
                </a:lnTo>
                <a:lnTo>
                  <a:pt x="56834" y="1973036"/>
                </a:lnTo>
                <a:lnTo>
                  <a:pt x="71036" y="2017547"/>
                </a:lnTo>
                <a:lnTo>
                  <a:pt x="87065" y="2061473"/>
                </a:lnTo>
                <a:lnTo>
                  <a:pt x="104990" y="2104767"/>
                </a:lnTo>
                <a:lnTo>
                  <a:pt x="124877" y="2147382"/>
                </a:lnTo>
                <a:lnTo>
                  <a:pt x="146795" y="2189272"/>
                </a:lnTo>
                <a:lnTo>
                  <a:pt x="170812" y="2230389"/>
                </a:lnTo>
                <a:lnTo>
                  <a:pt x="196997" y="2270688"/>
                </a:lnTo>
                <a:lnTo>
                  <a:pt x="225416" y="2310121"/>
                </a:lnTo>
                <a:lnTo>
                  <a:pt x="256139" y="2348641"/>
                </a:lnTo>
                <a:lnTo>
                  <a:pt x="289233" y="2386203"/>
                </a:lnTo>
                <a:lnTo>
                  <a:pt x="325586" y="2422731"/>
                </a:lnTo>
                <a:lnTo>
                  <a:pt x="363355" y="2455917"/>
                </a:lnTo>
                <a:lnTo>
                  <a:pt x="402439" y="2485831"/>
                </a:lnTo>
                <a:lnTo>
                  <a:pt x="442738" y="2512546"/>
                </a:lnTo>
                <a:lnTo>
                  <a:pt x="484150" y="2536134"/>
                </a:lnTo>
                <a:lnTo>
                  <a:pt x="526573" y="2556666"/>
                </a:lnTo>
                <a:lnTo>
                  <a:pt x="569906" y="2574215"/>
                </a:lnTo>
                <a:lnTo>
                  <a:pt x="614048" y="2588853"/>
                </a:lnTo>
                <a:lnTo>
                  <a:pt x="658898" y="2600650"/>
                </a:lnTo>
                <a:lnTo>
                  <a:pt x="704354" y="2609680"/>
                </a:lnTo>
                <a:lnTo>
                  <a:pt x="750314" y="2616014"/>
                </a:lnTo>
                <a:lnTo>
                  <a:pt x="796678" y="2619724"/>
                </a:lnTo>
                <a:lnTo>
                  <a:pt x="843345" y="2620882"/>
                </a:lnTo>
                <a:lnTo>
                  <a:pt x="890212" y="2619560"/>
                </a:lnTo>
                <a:lnTo>
                  <a:pt x="937178" y="2615830"/>
                </a:lnTo>
                <a:lnTo>
                  <a:pt x="984143" y="2609763"/>
                </a:lnTo>
                <a:lnTo>
                  <a:pt x="1031004" y="2601432"/>
                </a:lnTo>
                <a:lnTo>
                  <a:pt x="1077661" y="2590908"/>
                </a:lnTo>
                <a:lnTo>
                  <a:pt x="1124013" y="2578264"/>
                </a:lnTo>
                <a:lnTo>
                  <a:pt x="1169957" y="2563571"/>
                </a:lnTo>
                <a:lnTo>
                  <a:pt x="1242076" y="2531982"/>
                </a:lnTo>
                <a:lnTo>
                  <a:pt x="1242076" y="0"/>
                </a:lnTo>
                <a:close/>
              </a:path>
            </a:pathLst>
          </a:custGeom>
          <a:solidFill>
            <a:srgbClr val="FFFFFF">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2" name="bg object 52"/>
          <p:cNvPicPr/>
          <p:nvPr/>
        </p:nvPicPr>
        <p:blipFill>
          <a:blip r:embed="rId3" cstate="print"/>
          <a:stretch>
            <a:fillRect/>
          </a:stretch>
        </p:blipFill>
        <p:spPr>
          <a:xfrm>
            <a:off x="1523" y="0"/>
            <a:ext cx="1577675" cy="980068"/>
          </a:xfrm>
          <a:prstGeom prst="rect">
            <a:avLst/>
          </a:prstGeom>
        </p:spPr>
      </p:pic>
      <p:sp>
        <p:nvSpPr>
          <p:cNvPr id="2" name="Holder 2"/>
          <p:cNvSpPr>
            <a:spLocks noGrp="1"/>
          </p:cNvSpPr>
          <p:nvPr>
            <p:ph type="title"/>
          </p:nvPr>
        </p:nvSpPr>
        <p:spPr/>
        <p:txBody>
          <a:bodyPr lIns="0" tIns="0" rIns="0" bIns="0"/>
          <a:lstStyle>
            <a:lvl1pPr>
              <a:defRPr sz="2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10/19/2021</a:t>
            </a:fld>
            <a:endParaRPr kumimoji="0" lang="en-US" sz="1800" b="0" i="0" u="none" strike="noStrike" kern="0" cap="none" spc="0" normalizeH="0" baseline="0" noProof="0">
              <a:ln>
                <a:noFill/>
              </a:ln>
              <a:solidFill>
                <a:prstClr val="black">
                  <a:tint val="75000"/>
                </a:prstClr>
              </a:solidFill>
              <a:effectLst/>
              <a:uLnTx/>
              <a:uFillTx/>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17871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10/19/2021</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526955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10272" y="926559"/>
            <a:ext cx="7759790" cy="4930700"/>
          </a:xfrm>
          <a:prstGeom prst="rect">
            <a:avLst/>
          </a:prstGeom>
        </p:spPr>
      </p:pic>
      <p:pic>
        <p:nvPicPr>
          <p:cNvPr id="17" name="bg object 17"/>
          <p:cNvPicPr/>
          <p:nvPr/>
        </p:nvPicPr>
        <p:blipFill>
          <a:blip r:embed="rId3" cstate="print"/>
          <a:stretch>
            <a:fillRect/>
          </a:stretch>
        </p:blipFill>
        <p:spPr>
          <a:xfrm>
            <a:off x="6639929" y="3315986"/>
            <a:ext cx="5552070" cy="3298511"/>
          </a:xfrm>
          <a:prstGeom prst="rect">
            <a:avLst/>
          </a:prstGeom>
        </p:spPr>
      </p:pic>
      <p:pic>
        <p:nvPicPr>
          <p:cNvPr id="18" name="bg object 18"/>
          <p:cNvPicPr/>
          <p:nvPr/>
        </p:nvPicPr>
        <p:blipFill>
          <a:blip r:embed="rId4" cstate="print"/>
          <a:stretch>
            <a:fillRect/>
          </a:stretch>
        </p:blipFill>
        <p:spPr>
          <a:xfrm>
            <a:off x="6586728" y="3462527"/>
            <a:ext cx="1484376" cy="1792224"/>
          </a:xfrm>
          <a:prstGeom prst="rect">
            <a:avLst/>
          </a:prstGeom>
        </p:spPr>
      </p:pic>
      <p:pic>
        <p:nvPicPr>
          <p:cNvPr id="19" name="bg object 19"/>
          <p:cNvPicPr/>
          <p:nvPr/>
        </p:nvPicPr>
        <p:blipFill>
          <a:blip r:embed="rId5" cstate="print"/>
          <a:stretch>
            <a:fillRect/>
          </a:stretch>
        </p:blipFill>
        <p:spPr>
          <a:xfrm>
            <a:off x="6620552" y="3495692"/>
            <a:ext cx="1417825" cy="1725611"/>
          </a:xfrm>
          <a:prstGeom prst="rect">
            <a:avLst/>
          </a:prstGeom>
        </p:spPr>
      </p:pic>
      <p:sp>
        <p:nvSpPr>
          <p:cNvPr id="2" name="Holder 2"/>
          <p:cNvSpPr>
            <a:spLocks noGrp="1"/>
          </p:cNvSpPr>
          <p:nvPr>
            <p:ph type="title"/>
          </p:nvPr>
        </p:nvSpPr>
        <p:spPr/>
        <p:txBody>
          <a:bodyPr lIns="0" tIns="0" rIns="0" bIns="0"/>
          <a:lstStyle>
            <a:lvl1pPr>
              <a:defRPr sz="2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10/19/2021</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5132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nl-NL" kern="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kern="0" smtClean="0">
                <a:solidFill>
                  <a:prstClr val="black">
                    <a:tint val="75000"/>
                  </a:prstClr>
                </a:solidFill>
              </a:rPr>
              <a:pPr/>
              <a:t>10/19/2021</a:t>
            </a:fld>
            <a:endParaRPr lang="en-US" ker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nl-NL" kern="0" smtClean="0">
                <a:solidFill>
                  <a:prstClr val="black">
                    <a:tint val="75000"/>
                  </a:prstClr>
                </a:solidFill>
              </a:rPr>
              <a:pPr/>
              <a:t>‹#›</a:t>
            </a:fld>
            <a:endParaRPr lang="nl-NL" kern="0">
              <a:solidFill>
                <a:prstClr val="black">
                  <a:tint val="75000"/>
                </a:prstClr>
              </a:solidFill>
            </a:endParaRPr>
          </a:p>
        </p:txBody>
      </p:sp>
    </p:spTree>
    <p:extLst>
      <p:ext uri="{BB962C8B-B14F-4D97-AF65-F5344CB8AC3E}">
        <p14:creationId xmlns:p14="http://schemas.microsoft.com/office/powerpoint/2010/main" val="3113239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nl-NL" kern="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kern="0" smtClean="0">
                <a:solidFill>
                  <a:prstClr val="black">
                    <a:tint val="75000"/>
                  </a:prstClr>
                </a:solidFill>
              </a:rPr>
              <a:pPr/>
              <a:t>10/19/2021</a:t>
            </a:fld>
            <a:endParaRPr lang="en-US" kern="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nl-NL" kern="0" smtClean="0">
                <a:solidFill>
                  <a:prstClr val="black">
                    <a:tint val="75000"/>
                  </a:prstClr>
                </a:solidFill>
              </a:rPr>
              <a:pPr/>
              <a:t>‹#›</a:t>
            </a:fld>
            <a:endParaRPr lang="nl-NL" kern="0">
              <a:solidFill>
                <a:prstClr val="black">
                  <a:tint val="75000"/>
                </a:prstClr>
              </a:solidFill>
            </a:endParaRPr>
          </a:p>
        </p:txBody>
      </p:sp>
    </p:spTree>
    <p:extLst>
      <p:ext uri="{BB962C8B-B14F-4D97-AF65-F5344CB8AC3E}">
        <p14:creationId xmlns:p14="http://schemas.microsoft.com/office/powerpoint/2010/main" val="292183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19-10-2021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19-10-2021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19-10-2021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713" y="177188"/>
            <a:ext cx="11043450" cy="607284"/>
          </a:xfrm>
          <a:prstGeom prst="rect">
            <a:avLst/>
          </a:prstGeom>
        </p:spPr>
        <p:txBody>
          <a:bodyPr vert="horz" lIns="91440" tIns="45720" rIns="91440" bIns="45720" rtlCol="0" anchor="t" anchorCtr="0">
            <a:noAutofit/>
          </a:bodyPr>
          <a:lstStyle/>
          <a:p>
            <a:r>
              <a:rPr lang="nl-BE" noProof="0" dirty="0"/>
              <a:t>Klik om de stijl te bewerken</a:t>
            </a:r>
          </a:p>
        </p:txBody>
      </p:sp>
      <p:sp>
        <p:nvSpPr>
          <p:cNvPr id="3" name="Text Placeholder 2"/>
          <p:cNvSpPr>
            <a:spLocks noGrp="1"/>
          </p:cNvSpPr>
          <p:nvPr>
            <p:ph type="body" idx="1"/>
          </p:nvPr>
        </p:nvSpPr>
        <p:spPr>
          <a:xfrm>
            <a:off x="587726" y="839787"/>
            <a:ext cx="11039437" cy="4708125"/>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2863577" y="6292057"/>
            <a:ext cx="16158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70D1A-A3AB-4E9F-892E-C45B5A80FDBF}" type="datetime1">
              <a:rPr lang="nl-BE" noProof="0" smtClean="0"/>
              <a:t>19/10/2021</a:t>
            </a:fld>
            <a:endParaRPr lang="nl-BE" noProof="0" dirty="0"/>
          </a:p>
        </p:txBody>
      </p:sp>
      <p:sp>
        <p:nvSpPr>
          <p:cNvPr id="5" name="Footer Placeholder 4"/>
          <p:cNvSpPr>
            <a:spLocks noGrp="1"/>
          </p:cNvSpPr>
          <p:nvPr>
            <p:ph type="ftr" sz="quarter" idx="3"/>
          </p:nvPr>
        </p:nvSpPr>
        <p:spPr>
          <a:xfrm>
            <a:off x="4788740" y="6324204"/>
            <a:ext cx="5873958" cy="30792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dirty="0"/>
          </a:p>
        </p:txBody>
      </p:sp>
      <p:sp>
        <p:nvSpPr>
          <p:cNvPr id="7" name="Title positioning box" hidden="1"/>
          <p:cNvSpPr/>
          <p:nvPr/>
        </p:nvSpPr>
        <p:spPr>
          <a:xfrm>
            <a:off x="652023" y="258187"/>
            <a:ext cx="10885039" cy="32599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8" name="Text positoning box" hidden="1"/>
          <p:cNvSpPr/>
          <p:nvPr/>
        </p:nvSpPr>
        <p:spPr>
          <a:xfrm>
            <a:off x="652023" y="1113750"/>
            <a:ext cx="5786791" cy="44296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9" name="Logo positioning box" hidden="1"/>
          <p:cNvSpPr/>
          <p:nvPr/>
        </p:nvSpPr>
        <p:spPr>
          <a:xfrm flipV="1">
            <a:off x="653103" y="5539811"/>
            <a:ext cx="10883960" cy="99587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064" y="5559019"/>
            <a:ext cx="1623178" cy="1298981"/>
          </a:xfrm>
          <a:prstGeom prst="rect">
            <a:avLst/>
          </a:prstGeom>
        </p:spPr>
      </p:pic>
      <p:sp>
        <p:nvSpPr>
          <p:cNvPr id="12" name="Text positoning box" hidden="1"/>
          <p:cNvSpPr/>
          <p:nvPr/>
        </p:nvSpPr>
        <p:spPr>
          <a:xfrm>
            <a:off x="6449530" y="1113750"/>
            <a:ext cx="642977" cy="44296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3" name="Text positoning box" hidden="1"/>
          <p:cNvSpPr/>
          <p:nvPr/>
        </p:nvSpPr>
        <p:spPr>
          <a:xfrm>
            <a:off x="7101553" y="953691"/>
            <a:ext cx="4435509" cy="458974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Tree>
    <p:extLst>
      <p:ext uri="{BB962C8B-B14F-4D97-AF65-F5344CB8AC3E}">
        <p14:creationId xmlns:p14="http://schemas.microsoft.com/office/powerpoint/2010/main" val="2863973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289" rtl="0" eaLnBrk="1" latinLnBrk="0" hangingPunct="1">
        <a:lnSpc>
          <a:spcPct val="90000"/>
        </a:lnSpc>
        <a:spcBef>
          <a:spcPct val="0"/>
        </a:spcBef>
        <a:buNone/>
        <a:defRPr sz="3797" u="sng" kern="1200" cap="all" baseline="0">
          <a:solidFill>
            <a:srgbClr val="1E64C8"/>
          </a:solidFill>
          <a:uFill>
            <a:solidFill>
              <a:srgbClr val="1E64C8"/>
            </a:solidFill>
          </a:uFill>
          <a:latin typeface="+mj-lt"/>
          <a:ea typeface="+mj-ea"/>
          <a:cs typeface="+mj-cs"/>
        </a:defRPr>
      </a:lvl1pPr>
    </p:titleStyle>
    <p:bodyStyle>
      <a:lvl1pPr marL="377266" indent="-316993" algn="l" defTabSz="914289" rtl="0" eaLnBrk="1" latinLnBrk="0" hangingPunct="1">
        <a:lnSpc>
          <a:spcPct val="120000"/>
        </a:lnSpc>
        <a:spcBef>
          <a:spcPts val="0"/>
        </a:spcBef>
        <a:buFont typeface="Arial" panose="020B0604020202020204" pitchFamily="34" charset="0"/>
        <a:buChar char="̶"/>
        <a:defRPr sz="3375" kern="1200">
          <a:solidFill>
            <a:schemeClr val="tx1"/>
          </a:solidFill>
          <a:latin typeface="+mn-lt"/>
          <a:ea typeface="+mn-ea"/>
          <a:cs typeface="+mn-cs"/>
        </a:defRPr>
      </a:lvl1pPr>
      <a:lvl2pPr marL="822619" indent="-316993" algn="l" defTabSz="321457" rtl="0" eaLnBrk="1" latinLnBrk="0" hangingPunct="1">
        <a:lnSpc>
          <a:spcPct val="120000"/>
        </a:lnSpc>
        <a:spcBef>
          <a:spcPts val="0"/>
        </a:spcBef>
        <a:buFont typeface="Arial" panose="020B0604020202020204" pitchFamily="34" charset="0"/>
        <a:buChar char="̶"/>
        <a:tabLst/>
        <a:defRPr sz="3375" kern="1200">
          <a:solidFill>
            <a:schemeClr val="tx1"/>
          </a:solidFill>
          <a:latin typeface="+mn-lt"/>
          <a:ea typeface="+mn-ea"/>
          <a:cs typeface="+mn-cs"/>
        </a:defRPr>
      </a:lvl2pPr>
      <a:lvl3pPr marL="1234485" indent="-316395" algn="l" defTabSz="914289" rtl="0" eaLnBrk="1" latinLnBrk="0" hangingPunct="1">
        <a:lnSpc>
          <a:spcPct val="120000"/>
        </a:lnSpc>
        <a:spcBef>
          <a:spcPts val="0"/>
        </a:spcBef>
        <a:buFont typeface="Arial" panose="020B0604020202020204" pitchFamily="34" charset="0"/>
        <a:buChar char="‒"/>
        <a:defRPr sz="3375" kern="1200">
          <a:solidFill>
            <a:schemeClr val="tx1"/>
          </a:solidFill>
          <a:latin typeface="+mn-lt"/>
          <a:ea typeface="+mn-ea"/>
          <a:cs typeface="+mn-cs"/>
        </a:defRPr>
      </a:lvl3pPr>
      <a:lvl4pPr marL="1013483" indent="-387312" algn="l" defTabSz="914289" rtl="0" eaLnBrk="1" latinLnBrk="0" hangingPunct="1">
        <a:lnSpc>
          <a:spcPct val="120000"/>
        </a:lnSpc>
        <a:spcBef>
          <a:spcPts val="0"/>
        </a:spcBef>
        <a:buFont typeface="Arial" panose="020B0604020202020204" pitchFamily="34" charset="0"/>
        <a:buChar char="–"/>
        <a:defRPr sz="3375" kern="1200">
          <a:solidFill>
            <a:schemeClr val="tx1"/>
          </a:solidFill>
          <a:latin typeface="+mn-lt"/>
          <a:ea typeface="+mn-ea"/>
          <a:cs typeface="+mn-cs"/>
        </a:defRPr>
      </a:lvl4pPr>
      <a:lvl5pPr marL="1828289" indent="-814805" algn="l" defTabSz="914289" rtl="0" eaLnBrk="1" latinLnBrk="0" hangingPunct="1">
        <a:lnSpc>
          <a:spcPct val="120000"/>
        </a:lnSpc>
        <a:spcBef>
          <a:spcPts val="0"/>
        </a:spcBef>
        <a:buFont typeface="Arial" panose="020B0604020202020204" pitchFamily="34" charset="0"/>
        <a:buNone/>
        <a:defRPr sz="3375" kern="1200">
          <a:solidFill>
            <a:schemeClr val="tx1"/>
          </a:solidFill>
          <a:latin typeface="+mn-lt"/>
          <a:ea typeface="+mn-ea"/>
          <a:cs typeface="+mn-cs"/>
        </a:defRPr>
      </a:lvl5pPr>
      <a:lvl6pPr marL="2514295"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9"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83"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28"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1226" y="377444"/>
            <a:ext cx="10369547" cy="720725"/>
          </a:xfrm>
          <a:prstGeom prst="rect">
            <a:avLst/>
          </a:prstGeom>
        </p:spPr>
        <p:txBody>
          <a:bodyPr wrap="square" lIns="0" tIns="0" rIns="0" bIns="0">
            <a:spAutoFit/>
          </a:bodyPr>
          <a:lstStyle>
            <a:lvl1pPr>
              <a:defRPr sz="2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486512" y="1397508"/>
            <a:ext cx="8104505" cy="2360295"/>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348879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4" cstate="print"/>
          <a:stretch>
            <a:fillRect/>
          </a:stretch>
        </p:blipFill>
        <p:spPr>
          <a:xfrm>
            <a:off x="609600" y="167640"/>
            <a:ext cx="10972800" cy="553211"/>
          </a:xfrm>
          <a:prstGeom prst="rect">
            <a:avLst/>
          </a:prstGeom>
        </p:spPr>
      </p:pic>
      <p:pic>
        <p:nvPicPr>
          <p:cNvPr id="17" name="bg object 17"/>
          <p:cNvPicPr/>
          <p:nvPr/>
        </p:nvPicPr>
        <p:blipFill>
          <a:blip r:embed="rId5" cstate="print"/>
          <a:stretch>
            <a:fillRect/>
          </a:stretch>
        </p:blipFill>
        <p:spPr>
          <a:xfrm>
            <a:off x="577076" y="6206939"/>
            <a:ext cx="11186185" cy="70652"/>
          </a:xfrm>
          <a:prstGeom prst="rect">
            <a:avLst/>
          </a:prstGeom>
        </p:spPr>
      </p:pic>
      <p:sp>
        <p:nvSpPr>
          <p:cNvPr id="18" name="bg object 18"/>
          <p:cNvSpPr/>
          <p:nvPr/>
        </p:nvSpPr>
        <p:spPr>
          <a:xfrm>
            <a:off x="609600" y="6224017"/>
            <a:ext cx="11124353" cy="1905"/>
          </a:xfrm>
          <a:custGeom>
            <a:avLst/>
            <a:gdLst/>
            <a:ahLst/>
            <a:cxnLst/>
            <a:rect l="l" t="t" r="r" b="b"/>
            <a:pathLst>
              <a:path w="8343265" h="1904">
                <a:moveTo>
                  <a:pt x="0" y="0"/>
                </a:moveTo>
                <a:lnTo>
                  <a:pt x="8342883" y="1587"/>
                </a:lnTo>
              </a:path>
            </a:pathLst>
          </a:custGeom>
          <a:ln w="6096">
            <a:solidFill>
              <a:srgbClr val="4F012B"/>
            </a:solidFill>
          </a:ln>
        </p:spPr>
        <p:txBody>
          <a:bodyPr wrap="square" lIns="0" tIns="0" rIns="0" bIns="0" rtlCol="0"/>
          <a:lstStyle/>
          <a:p>
            <a:endParaRPr sz="1800"/>
          </a:p>
        </p:txBody>
      </p:sp>
      <p:pic>
        <p:nvPicPr>
          <p:cNvPr id="19" name="bg object 19"/>
          <p:cNvPicPr/>
          <p:nvPr/>
        </p:nvPicPr>
        <p:blipFill>
          <a:blip r:embed="rId6" cstate="print"/>
          <a:stretch>
            <a:fillRect/>
          </a:stretch>
        </p:blipFill>
        <p:spPr>
          <a:xfrm>
            <a:off x="552703" y="6198109"/>
            <a:ext cx="11234928" cy="88315"/>
          </a:xfrm>
          <a:prstGeom prst="rect">
            <a:avLst/>
          </a:prstGeom>
        </p:spPr>
      </p:pic>
      <p:sp>
        <p:nvSpPr>
          <p:cNvPr id="20" name="bg object 20"/>
          <p:cNvSpPr/>
          <p:nvPr/>
        </p:nvSpPr>
        <p:spPr>
          <a:xfrm>
            <a:off x="609600" y="6224017"/>
            <a:ext cx="11124353" cy="1905"/>
          </a:xfrm>
          <a:custGeom>
            <a:avLst/>
            <a:gdLst/>
            <a:ahLst/>
            <a:cxnLst/>
            <a:rect l="l" t="t" r="r" b="b"/>
            <a:pathLst>
              <a:path w="8343265" h="1904">
                <a:moveTo>
                  <a:pt x="0" y="0"/>
                </a:moveTo>
                <a:lnTo>
                  <a:pt x="8342883" y="1587"/>
                </a:lnTo>
              </a:path>
            </a:pathLst>
          </a:custGeom>
          <a:ln w="6096">
            <a:solidFill>
              <a:srgbClr val="4F012B"/>
            </a:solidFill>
          </a:ln>
        </p:spPr>
        <p:txBody>
          <a:bodyPr wrap="square" lIns="0" tIns="0" rIns="0" bIns="0" rtlCol="0"/>
          <a:lstStyle/>
          <a:p>
            <a:endParaRPr sz="1800"/>
          </a:p>
        </p:txBody>
      </p:sp>
      <p:sp>
        <p:nvSpPr>
          <p:cNvPr id="2" name="Holder 2"/>
          <p:cNvSpPr>
            <a:spLocks noGrp="1"/>
          </p:cNvSpPr>
          <p:nvPr>
            <p:ph type="title"/>
          </p:nvPr>
        </p:nvSpPr>
        <p:spPr>
          <a:xfrm>
            <a:off x="5639986" y="132079"/>
            <a:ext cx="912028" cy="430887"/>
          </a:xfrm>
          <a:prstGeom prst="rect">
            <a:avLst/>
          </a:prstGeom>
        </p:spPr>
        <p:txBody>
          <a:bodyPr wrap="square" lIns="0" tIns="0" rIns="0" bIns="0">
            <a:spAutoFit/>
          </a:bodyPr>
          <a:lstStyle>
            <a:lvl1pPr>
              <a:defRPr sz="2800" b="1" i="0">
                <a:solidFill>
                  <a:srgbClr val="FF0000"/>
                </a:solidFill>
                <a:latin typeface="Calibri"/>
                <a:cs typeface="Calibri"/>
              </a:defRPr>
            </a:lvl1pPr>
          </a:lstStyle>
          <a:p>
            <a:endParaRPr/>
          </a:p>
        </p:txBody>
      </p:sp>
      <p:sp>
        <p:nvSpPr>
          <p:cNvPr id="3" name="Holder 3"/>
          <p:cNvSpPr>
            <a:spLocks noGrp="1"/>
          </p:cNvSpPr>
          <p:nvPr>
            <p:ph type="body" idx="1"/>
          </p:nvPr>
        </p:nvSpPr>
        <p:spPr>
          <a:xfrm>
            <a:off x="592040" y="3367279"/>
            <a:ext cx="1116584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10617757"/>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hyperlink" Target="https://twitter.com/Crime_UGent" TargetMode="External"/><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ugent.be/crime/en" TargetMode="External"/><Relationship Id="rId9" Type="http://schemas.openxmlformats.org/officeDocument/2006/relationships/hyperlink" Target="https://crimeatugent.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mailto:aurelija.povilaike@lmt.lt"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9.jp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3.jp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53.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52.jpg"/><Relationship Id="rId1" Type="http://schemas.openxmlformats.org/officeDocument/2006/relationships/slideLayout" Target="../slideLayouts/slideLayout1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hyperlink" Target="mailto:aurelija.povilaike@lmt.lt" TargetMode="External"/><Relationship Id="rId7"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2.jpg"/><Relationship Id="rId5" Type="http://schemas.openxmlformats.org/officeDocument/2006/relationships/image" Target="../media/image88.jp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s://www.youtube.com/watch?v=Y1DJwrYLOmg" TargetMode="External"/><Relationship Id="rId1" Type="http://schemas.openxmlformats.org/officeDocument/2006/relationships/slideLayout" Target="../slideLayouts/slideLayout20.xml"/><Relationship Id="rId4" Type="http://schemas.openxmlformats.org/officeDocument/2006/relationships/hyperlink" Target="mailto:lorenzo.compagnucci@unimc.i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1.xml"/><Relationship Id="rId4" Type="http://schemas.openxmlformats.org/officeDocument/2006/relationships/hyperlink" Target="mailto:lorenzo.compagnucci@unimc.i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0.xml"/><Relationship Id="rId4" Type="http://schemas.openxmlformats.org/officeDocument/2006/relationships/hyperlink" Target="mailto:lorenzo.compagnucci@unimc.i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hyperlink" Target="mailto:lorenzo.compagnucci@unimc.it"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mailto:lorenzo.compagnucci@unimc.it" TargetMode="External"/><Relationship Id="rId2" Type="http://schemas.openxmlformats.org/officeDocument/2006/relationships/image" Target="../media/image94.png"/><Relationship Id="rId1" Type="http://schemas.openxmlformats.org/officeDocument/2006/relationships/slideLayout" Target="../slideLayouts/slideLayout2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0.xml"/><Relationship Id="rId5" Type="http://schemas.openxmlformats.org/officeDocument/2006/relationships/hyperlink" Target="mailto:lorenzo.compagnucci@unimc.it" TargetMode="Externa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99.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hyperlink" Target="mailto:lorenzo.compagnucci@unimc.it" TargetMode="Externa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0.xml"/><Relationship Id="rId5" Type="http://schemas.openxmlformats.org/officeDocument/2006/relationships/hyperlink" Target="mailto:lorenzo.compagnucci@unimc.it" TargetMode="Externa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100.jp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101.jp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mailto:lorenzo.compagnucci@unimc.it" TargetMode="External"/><Relationship Id="rId2" Type="http://schemas.openxmlformats.org/officeDocument/2006/relationships/image" Target="../media/image102.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docenti.unimc.it/l.compagnucci7" TargetMode="External"/><Relationship Id="rId2" Type="http://schemas.openxmlformats.org/officeDocument/2006/relationships/hyperlink" Target="mailto:lorenzo.compagnucci@unimc.it" TargetMode="External"/><Relationship Id="rId1" Type="http://schemas.openxmlformats.org/officeDocument/2006/relationships/slideLayout" Target="../slideLayouts/slideLayout20.xml"/><Relationship Id="rId5" Type="http://schemas.openxmlformats.org/officeDocument/2006/relationships/hyperlink" Target="https://scholar.google.com/citations?user=U-jZ654AAAAJ&amp;hl=it" TargetMode="External"/><Relationship Id="rId4" Type="http://schemas.openxmlformats.org/officeDocument/2006/relationships/hyperlink" Target="https://www.researchgate.net/profile/Lorenzo-Compagnucc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ugent.be/en/ghentuniv/principles/research-strategy.htm"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hyperlink" Target="https://www.ugent.be/en/research/science-society/idc/overview.htm" TargetMode="Externa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Social</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Sciences,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Humanities</a:t>
            </a:r>
            <a:r>
              <a:rPr lang="nl-NL" sz="3600" i="1" dirty="0">
                <a:solidFill>
                  <a:prstClr val="black">
                    <a:lumMod val="50000"/>
                  </a:prstClr>
                </a:solidFill>
                <a:latin typeface="Garamond" panose="02020404030301010803" pitchFamily="18" charset="0"/>
              </a:rPr>
              <a:t> </a:t>
            </a:r>
            <a:r>
              <a:rPr lang="nl-NL" sz="3600" i="1" dirty="0" err="1">
                <a:solidFill>
                  <a:prstClr val="black">
                    <a:lumMod val="50000"/>
                  </a:prstClr>
                </a:solidFill>
                <a:latin typeface="Garamond" panose="02020404030301010803" pitchFamily="18" charset="0"/>
              </a:rPr>
              <a:t>and</a:t>
            </a:r>
            <a:r>
              <a:rPr lang="nl-NL" sz="3600" i="1" dirty="0">
                <a:solidFill>
                  <a:prstClr val="black">
                    <a:lumMod val="50000"/>
                  </a:prstClr>
                </a:solidFill>
                <a:latin typeface="Garamond" panose="02020404030301010803" pitchFamily="18" charset="0"/>
              </a:rPr>
              <a:t> Arts Conference </a:t>
            </a:r>
          </a:p>
          <a:p>
            <a:pPr lvl="0" algn="ctr"/>
            <a:r>
              <a:rPr lang="nl-NL" sz="3600" i="1" dirty="0">
                <a:solidFill>
                  <a:prstClr val="black">
                    <a:lumMod val="50000"/>
                  </a:prstClr>
                </a:solidFill>
                <a:latin typeface="Garamond" panose="02020404030301010803" pitchFamily="18" charset="0"/>
              </a:rPr>
              <a:t>The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Institutional Strategies for Impact</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a:solidFill>
                  <a:prstClr val="black"/>
                </a:solidFill>
                <a:latin typeface="Garamond" panose="02020404030301010803" pitchFamily="18" charset="0"/>
              </a:rPr>
              <a:t>15 </a:t>
            </a:r>
            <a:r>
              <a:rPr lang="en-US" sz="2400" b="1" dirty="0">
                <a:solidFill>
                  <a:prstClr val="black"/>
                </a:solidFill>
                <a:latin typeface="Garamond" panose="02020404030301010803" pitchFamily="18" charset="0"/>
              </a:rPr>
              <a:t>October,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Some</a:t>
            </a:r>
            <a:r>
              <a:rPr lang="nl-BE" dirty="0"/>
              <a:t> </a:t>
            </a:r>
            <a:r>
              <a:rPr lang="nl-BE" dirty="0" err="1"/>
              <a:t>Characteristics</a:t>
            </a:r>
            <a:r>
              <a:rPr lang="nl-BE" dirty="0"/>
              <a:t> </a:t>
            </a:r>
          </a:p>
        </p:txBody>
      </p:sp>
      <p:sp>
        <p:nvSpPr>
          <p:cNvPr id="3" name="Tijdelijke aanduiding voor inhoud 2"/>
          <p:cNvSpPr>
            <a:spLocks noGrp="1"/>
          </p:cNvSpPr>
          <p:nvPr>
            <p:ph idx="1"/>
          </p:nvPr>
        </p:nvSpPr>
        <p:spPr/>
        <p:txBody>
          <a:bodyPr>
            <a:normAutofit fontScale="70000" lnSpcReduction="20000"/>
          </a:bodyPr>
          <a:lstStyle/>
          <a:p>
            <a:r>
              <a:rPr lang="nl-BE" dirty="0"/>
              <a:t>SSH-led IDC consortia in </a:t>
            </a:r>
            <a:r>
              <a:rPr lang="nl-BE" dirty="0" err="1"/>
              <a:t>majority</a:t>
            </a:r>
            <a:r>
              <a:rPr lang="nl-BE" dirty="0"/>
              <a:t> as </a:t>
            </a:r>
            <a:r>
              <a:rPr lang="nl-BE" dirty="0" err="1"/>
              <a:t>conterpart</a:t>
            </a:r>
            <a:r>
              <a:rPr lang="nl-BE" dirty="0"/>
              <a:t> </a:t>
            </a:r>
            <a:r>
              <a:rPr lang="nl-BE" dirty="0" err="1"/>
              <a:t>to</a:t>
            </a:r>
            <a:r>
              <a:rPr lang="nl-BE" dirty="0"/>
              <a:t> </a:t>
            </a:r>
            <a:r>
              <a:rPr lang="nl-BE" dirty="0" err="1"/>
              <a:t>TechTrans</a:t>
            </a:r>
            <a:r>
              <a:rPr lang="nl-BE" dirty="0"/>
              <a:t> Business Development Centers (</a:t>
            </a:r>
            <a:r>
              <a:rPr lang="nl-BE" dirty="0" err="1"/>
              <a:t>diversity</a:t>
            </a:r>
            <a:r>
              <a:rPr lang="nl-BE" dirty="0"/>
              <a:t> and </a:t>
            </a:r>
            <a:r>
              <a:rPr lang="nl-BE" dirty="0" err="1"/>
              <a:t>complementarity</a:t>
            </a:r>
            <a:r>
              <a:rPr lang="nl-BE" dirty="0"/>
              <a:t>)</a:t>
            </a:r>
          </a:p>
          <a:p>
            <a:r>
              <a:rPr lang="en-US" dirty="0"/>
              <a:t>Close cooperation with EU team and Research Department (network)</a:t>
            </a:r>
            <a:endParaRPr lang="nl-BE" dirty="0"/>
          </a:p>
          <a:p>
            <a:r>
              <a:rPr lang="en-US" dirty="0"/>
              <a:t>Seize between 20 and 60+ professors from different disciplines (critical mass)</a:t>
            </a:r>
          </a:p>
          <a:p>
            <a:r>
              <a:rPr lang="nl-BE" dirty="0"/>
              <a:t>Different </a:t>
            </a:r>
            <a:r>
              <a:rPr lang="nl-BE" dirty="0" err="1"/>
              <a:t>thematic</a:t>
            </a:r>
            <a:r>
              <a:rPr lang="nl-BE" dirty="0"/>
              <a:t> focus (</a:t>
            </a:r>
            <a:r>
              <a:rPr lang="nl-BE" dirty="0" err="1"/>
              <a:t>societal</a:t>
            </a:r>
            <a:r>
              <a:rPr lang="nl-BE" dirty="0"/>
              <a:t> </a:t>
            </a:r>
            <a:r>
              <a:rPr lang="nl-BE" dirty="0" err="1"/>
              <a:t>challenges</a:t>
            </a:r>
            <a:r>
              <a:rPr lang="nl-BE" dirty="0"/>
              <a:t>)</a:t>
            </a:r>
          </a:p>
          <a:p>
            <a:r>
              <a:rPr lang="nl-BE" dirty="0"/>
              <a:t>Independent in approach and </a:t>
            </a:r>
            <a:r>
              <a:rPr lang="nl-BE" dirty="0" err="1"/>
              <a:t>main</a:t>
            </a:r>
            <a:r>
              <a:rPr lang="nl-BE" dirty="0"/>
              <a:t> </a:t>
            </a:r>
            <a:r>
              <a:rPr lang="nl-BE" dirty="0" err="1"/>
              <a:t>priorities</a:t>
            </a:r>
            <a:r>
              <a:rPr lang="nl-BE" dirty="0"/>
              <a:t> (</a:t>
            </a:r>
            <a:r>
              <a:rPr lang="nl-BE" dirty="0" err="1"/>
              <a:t>autonomy</a:t>
            </a:r>
            <a:r>
              <a:rPr lang="nl-BE" dirty="0"/>
              <a:t>)   </a:t>
            </a:r>
          </a:p>
          <a:p>
            <a:r>
              <a:rPr lang="nl-BE" dirty="0" err="1"/>
              <a:t>Indefinite</a:t>
            </a:r>
            <a:r>
              <a:rPr lang="nl-BE" dirty="0"/>
              <a:t> in time (long term </a:t>
            </a:r>
            <a:r>
              <a:rPr lang="nl-BE" dirty="0" err="1"/>
              <a:t>strategy</a:t>
            </a:r>
            <a:r>
              <a:rPr lang="nl-BE" dirty="0"/>
              <a:t>)</a:t>
            </a:r>
          </a:p>
          <a:p>
            <a:r>
              <a:rPr lang="nl-BE" dirty="0" err="1"/>
              <a:t>Fixed</a:t>
            </a:r>
            <a:r>
              <a:rPr lang="nl-BE" dirty="0"/>
              <a:t> </a:t>
            </a:r>
            <a:r>
              <a:rPr lang="nl-BE" dirty="0" err="1"/>
              <a:t>annual</a:t>
            </a:r>
            <a:r>
              <a:rPr lang="nl-BE" dirty="0"/>
              <a:t> budget (</a:t>
            </a:r>
            <a:r>
              <a:rPr lang="nl-BE" dirty="0" err="1"/>
              <a:t>autonomy</a:t>
            </a:r>
            <a:r>
              <a:rPr lang="nl-BE" dirty="0"/>
              <a:t>)</a:t>
            </a:r>
          </a:p>
          <a:p>
            <a:r>
              <a:rPr lang="nl-BE" dirty="0"/>
              <a:t>Cooperation </a:t>
            </a:r>
            <a:r>
              <a:rPr lang="nl-BE" dirty="0" err="1"/>
              <a:t>between</a:t>
            </a:r>
            <a:r>
              <a:rPr lang="nl-BE" dirty="0"/>
              <a:t> 10 consortia and </a:t>
            </a:r>
            <a:r>
              <a:rPr lang="nl-BE" dirty="0" err="1"/>
              <a:t>coordinators</a:t>
            </a:r>
            <a:r>
              <a:rPr lang="nl-BE" dirty="0"/>
              <a:t> (peer exchange)</a:t>
            </a:r>
          </a:p>
          <a:p>
            <a:r>
              <a:rPr lang="nl-BE" dirty="0"/>
              <a:t>New </a:t>
            </a:r>
            <a:r>
              <a:rPr lang="nl-BE" dirty="0" err="1"/>
              <a:t>specific</a:t>
            </a:r>
            <a:r>
              <a:rPr lang="nl-BE" dirty="0"/>
              <a:t> </a:t>
            </a:r>
            <a:r>
              <a:rPr lang="nl-BE" dirty="0" err="1"/>
              <a:t>career</a:t>
            </a:r>
            <a:r>
              <a:rPr lang="nl-BE" dirty="0"/>
              <a:t> model </a:t>
            </a:r>
            <a:r>
              <a:rPr lang="nl-BE" dirty="0" err="1"/>
              <a:t>for</a:t>
            </a:r>
            <a:r>
              <a:rPr lang="nl-BE" dirty="0"/>
              <a:t> IDC </a:t>
            </a:r>
            <a:r>
              <a:rPr lang="nl-BE" dirty="0" err="1"/>
              <a:t>coordinator</a:t>
            </a:r>
            <a:r>
              <a:rPr lang="nl-BE" dirty="0"/>
              <a:t> (</a:t>
            </a:r>
            <a:r>
              <a:rPr lang="nl-BE" dirty="0" err="1"/>
              <a:t>adequacy</a:t>
            </a:r>
            <a:r>
              <a:rPr lang="nl-BE" dirty="0"/>
              <a:t>)</a:t>
            </a:r>
          </a:p>
          <a:p>
            <a:r>
              <a:rPr lang="en-US" dirty="0"/>
              <a:t>Support of interdisciplinary bottom-up cooperation</a:t>
            </a:r>
          </a:p>
          <a:p>
            <a:endParaRPr lang="nl-BE" dirty="0"/>
          </a:p>
        </p:txBody>
      </p:sp>
      <p:sp>
        <p:nvSpPr>
          <p:cNvPr id="4" name="Tijdelijke aanduiding voor dianummer 3"/>
          <p:cNvSpPr>
            <a:spLocks noGrp="1"/>
          </p:cNvSpPr>
          <p:nvPr>
            <p:ph type="sldNum" sz="quarter" idx="12"/>
          </p:nvPr>
        </p:nvSpPr>
        <p:spPr/>
        <p:txBody>
          <a:bodyPr/>
          <a:lstStyle/>
          <a:p>
            <a:pPr defTabSz="914289"/>
            <a:fld id="{7AE184E0-0BD4-4705-A12B-9B71DDE63301}" type="slidenum">
              <a:rPr lang="nl-BE">
                <a:latin typeface="Arial"/>
              </a:rPr>
              <a:pPr defTabSz="914289"/>
              <a:t>10</a:t>
            </a:fld>
            <a:endParaRPr lang="nl-BE" dirty="0">
              <a:latin typeface="Arial"/>
            </a:endParaRPr>
          </a:p>
        </p:txBody>
      </p:sp>
      <p:pic>
        <p:nvPicPr>
          <p:cNvPr id="10" name="Afbeelding 9"/>
          <p:cNvPicPr>
            <a:picLocks noChangeAspect="1"/>
          </p:cNvPicPr>
          <p:nvPr/>
        </p:nvPicPr>
        <p:blipFill>
          <a:blip r:embed="rId3"/>
          <a:stretch>
            <a:fillRect/>
          </a:stretch>
        </p:blipFill>
        <p:spPr>
          <a:xfrm>
            <a:off x="8945461" y="4651612"/>
            <a:ext cx="3069089" cy="2046059"/>
          </a:xfrm>
          <a:prstGeom prst="rect">
            <a:avLst/>
          </a:prstGeom>
        </p:spPr>
      </p:pic>
    </p:spTree>
    <p:extLst>
      <p:ext uri="{BB962C8B-B14F-4D97-AF65-F5344CB8AC3E}">
        <p14:creationId xmlns:p14="http://schemas.microsoft.com/office/powerpoint/2010/main" val="3246849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Embedding-Challenges</a:t>
            </a:r>
            <a:endParaRPr lang="nl-BE" dirty="0"/>
          </a:p>
        </p:txBody>
      </p:sp>
      <p:sp>
        <p:nvSpPr>
          <p:cNvPr id="3" name="Tijdelijke aanduiding voor inhoud 2"/>
          <p:cNvSpPr>
            <a:spLocks noGrp="1"/>
          </p:cNvSpPr>
          <p:nvPr>
            <p:ph idx="1"/>
          </p:nvPr>
        </p:nvSpPr>
        <p:spPr/>
        <p:txBody>
          <a:bodyPr>
            <a:normAutofit fontScale="70000" lnSpcReduction="20000"/>
          </a:bodyPr>
          <a:lstStyle/>
          <a:p>
            <a:r>
              <a:rPr lang="nl-BE" dirty="0" err="1"/>
              <a:t>Seize</a:t>
            </a:r>
            <a:r>
              <a:rPr lang="nl-BE" dirty="0"/>
              <a:t> of consortia</a:t>
            </a:r>
          </a:p>
          <a:p>
            <a:r>
              <a:rPr lang="nl-BE" dirty="0" err="1"/>
              <a:t>Additional</a:t>
            </a:r>
            <a:r>
              <a:rPr lang="nl-BE" dirty="0"/>
              <a:t> </a:t>
            </a:r>
            <a:r>
              <a:rPr lang="nl-BE" dirty="0" err="1"/>
              <a:t>burden</a:t>
            </a:r>
            <a:r>
              <a:rPr lang="nl-BE" dirty="0"/>
              <a:t> </a:t>
            </a:r>
            <a:r>
              <a:rPr lang="nl-BE" dirty="0" err="1"/>
              <a:t>for</a:t>
            </a:r>
            <a:r>
              <a:rPr lang="nl-BE" dirty="0"/>
              <a:t> </a:t>
            </a:r>
            <a:r>
              <a:rPr lang="nl-BE" dirty="0" err="1"/>
              <a:t>researchers</a:t>
            </a:r>
            <a:r>
              <a:rPr lang="nl-BE" dirty="0"/>
              <a:t> (</a:t>
            </a:r>
            <a:r>
              <a:rPr lang="nl-BE" dirty="0" err="1"/>
              <a:t>funding</a:t>
            </a:r>
            <a:r>
              <a:rPr lang="nl-BE" dirty="0"/>
              <a:t> and </a:t>
            </a:r>
            <a:r>
              <a:rPr lang="nl-BE" dirty="0" err="1"/>
              <a:t>value</a:t>
            </a:r>
            <a:r>
              <a:rPr lang="nl-BE" dirty="0"/>
              <a:t> </a:t>
            </a:r>
            <a:r>
              <a:rPr lang="nl-BE" dirty="0" err="1"/>
              <a:t>creation</a:t>
            </a:r>
            <a:r>
              <a:rPr lang="nl-BE" dirty="0"/>
              <a:t>)</a:t>
            </a:r>
          </a:p>
          <a:p>
            <a:r>
              <a:rPr lang="nl-BE" dirty="0"/>
              <a:t>Extra </a:t>
            </a:r>
            <a:r>
              <a:rPr lang="nl-BE" dirty="0" err="1"/>
              <a:t>added</a:t>
            </a:r>
            <a:r>
              <a:rPr lang="nl-BE" dirty="0"/>
              <a:t> </a:t>
            </a:r>
            <a:r>
              <a:rPr lang="nl-BE" dirty="0" err="1"/>
              <a:t>value</a:t>
            </a:r>
            <a:r>
              <a:rPr lang="nl-BE" dirty="0"/>
              <a:t> and </a:t>
            </a:r>
            <a:r>
              <a:rPr lang="nl-BE" dirty="0" err="1"/>
              <a:t>individual</a:t>
            </a:r>
            <a:r>
              <a:rPr lang="nl-BE" dirty="0"/>
              <a:t> researcher </a:t>
            </a:r>
            <a:r>
              <a:rPr lang="nl-BE" dirty="0" err="1"/>
              <a:t>needs</a:t>
            </a:r>
            <a:endParaRPr lang="nl-BE" dirty="0"/>
          </a:p>
          <a:p>
            <a:r>
              <a:rPr lang="nl-BE" dirty="0" err="1"/>
              <a:t>Unlimited</a:t>
            </a:r>
            <a:r>
              <a:rPr lang="nl-BE" dirty="0"/>
              <a:t> </a:t>
            </a:r>
            <a:r>
              <a:rPr lang="nl-BE" dirty="0" err="1"/>
              <a:t>amount</a:t>
            </a:r>
            <a:r>
              <a:rPr lang="nl-BE" dirty="0"/>
              <a:t> of </a:t>
            </a:r>
            <a:r>
              <a:rPr lang="nl-BE" dirty="0" err="1"/>
              <a:t>opportunities</a:t>
            </a:r>
            <a:r>
              <a:rPr lang="nl-BE" dirty="0"/>
              <a:t> </a:t>
            </a:r>
            <a:r>
              <a:rPr lang="nl-BE" dirty="0" err="1"/>
              <a:t>with</a:t>
            </a:r>
            <a:r>
              <a:rPr lang="nl-BE" dirty="0"/>
              <a:t> </a:t>
            </a:r>
            <a:r>
              <a:rPr lang="nl-BE" dirty="0" err="1"/>
              <a:t>regard</a:t>
            </a:r>
            <a:r>
              <a:rPr lang="nl-BE" dirty="0"/>
              <a:t> </a:t>
            </a:r>
            <a:r>
              <a:rPr lang="nl-BE" dirty="0" err="1"/>
              <a:t>to</a:t>
            </a:r>
            <a:r>
              <a:rPr lang="nl-BE" dirty="0"/>
              <a:t> </a:t>
            </a:r>
            <a:r>
              <a:rPr lang="nl-BE" dirty="0" err="1"/>
              <a:t>societal</a:t>
            </a:r>
            <a:r>
              <a:rPr lang="nl-BE" dirty="0"/>
              <a:t> </a:t>
            </a:r>
            <a:r>
              <a:rPr lang="nl-BE" dirty="0" err="1"/>
              <a:t>challenges</a:t>
            </a:r>
            <a:r>
              <a:rPr lang="nl-BE" dirty="0"/>
              <a:t> (focus/time)</a:t>
            </a:r>
          </a:p>
          <a:p>
            <a:r>
              <a:rPr lang="nl-BE" dirty="0" err="1"/>
              <a:t>Work</a:t>
            </a:r>
            <a:r>
              <a:rPr lang="nl-BE" dirty="0"/>
              <a:t> on </a:t>
            </a:r>
            <a:r>
              <a:rPr lang="nl-BE" dirty="0" err="1"/>
              <a:t>many</a:t>
            </a:r>
            <a:r>
              <a:rPr lang="nl-BE" dirty="0"/>
              <a:t> levels at </a:t>
            </a:r>
            <a:r>
              <a:rPr lang="nl-BE" dirty="0" err="1"/>
              <a:t>the</a:t>
            </a:r>
            <a:r>
              <a:rPr lang="nl-BE" dirty="0"/>
              <a:t> </a:t>
            </a:r>
            <a:r>
              <a:rPr lang="nl-BE" dirty="0" err="1"/>
              <a:t>same</a:t>
            </a:r>
            <a:r>
              <a:rPr lang="nl-BE" dirty="0"/>
              <a:t> time (</a:t>
            </a:r>
            <a:r>
              <a:rPr lang="nl-BE" dirty="0" err="1"/>
              <a:t>challenge</a:t>
            </a:r>
            <a:r>
              <a:rPr lang="nl-BE" dirty="0"/>
              <a:t> and advantage)</a:t>
            </a:r>
          </a:p>
          <a:p>
            <a:r>
              <a:rPr lang="nl-BE" dirty="0" err="1"/>
              <a:t>Hybrid</a:t>
            </a:r>
            <a:r>
              <a:rPr lang="nl-BE" dirty="0"/>
              <a:t> and </a:t>
            </a:r>
            <a:r>
              <a:rPr lang="nl-BE" dirty="0" err="1"/>
              <a:t>transversal</a:t>
            </a:r>
            <a:r>
              <a:rPr lang="nl-BE" dirty="0"/>
              <a:t> </a:t>
            </a:r>
            <a:r>
              <a:rPr lang="nl-BE" dirty="0" err="1"/>
              <a:t>structure</a:t>
            </a:r>
            <a:r>
              <a:rPr lang="nl-BE" dirty="0"/>
              <a:t> in top-down </a:t>
            </a:r>
            <a:r>
              <a:rPr lang="nl-BE" dirty="0" err="1"/>
              <a:t>university</a:t>
            </a:r>
            <a:r>
              <a:rPr lang="nl-BE" dirty="0"/>
              <a:t> </a:t>
            </a:r>
            <a:r>
              <a:rPr lang="nl-BE" dirty="0" err="1"/>
              <a:t>administration</a:t>
            </a:r>
            <a:r>
              <a:rPr lang="nl-BE" dirty="0"/>
              <a:t> (</a:t>
            </a:r>
            <a:r>
              <a:rPr lang="nl-BE" dirty="0" err="1"/>
              <a:t>complementarity</a:t>
            </a:r>
            <a:r>
              <a:rPr lang="nl-BE" dirty="0"/>
              <a:t>)</a:t>
            </a:r>
          </a:p>
          <a:p>
            <a:r>
              <a:rPr lang="nl-BE" dirty="0" err="1"/>
              <a:t>Labelling</a:t>
            </a:r>
            <a:r>
              <a:rPr lang="nl-BE" dirty="0"/>
              <a:t> and </a:t>
            </a:r>
            <a:r>
              <a:rPr lang="nl-BE" dirty="0" err="1"/>
              <a:t>external</a:t>
            </a:r>
            <a:r>
              <a:rPr lang="nl-BE" dirty="0"/>
              <a:t> marketing</a:t>
            </a:r>
          </a:p>
          <a:p>
            <a:r>
              <a:rPr lang="en-GB" dirty="0"/>
              <a:t>Building trust, dedication and commitment among all members as well as mutual recognition and understanding between coordinators, researchers and central university research (policy) departments takes time</a:t>
            </a:r>
            <a:r>
              <a:rPr lang="nl-BE" dirty="0"/>
              <a:t> </a:t>
            </a:r>
          </a:p>
          <a:p>
            <a:pPr marL="60273" indent="0">
              <a:buNone/>
            </a:pPr>
            <a:endParaRPr lang="nl-BE" dirty="0"/>
          </a:p>
        </p:txBody>
      </p:sp>
      <p:sp>
        <p:nvSpPr>
          <p:cNvPr id="4" name="Tijdelijke aanduiding voor dianummer 3"/>
          <p:cNvSpPr>
            <a:spLocks noGrp="1"/>
          </p:cNvSpPr>
          <p:nvPr>
            <p:ph type="sldNum" sz="quarter" idx="12"/>
          </p:nvPr>
        </p:nvSpPr>
        <p:spPr/>
        <p:txBody>
          <a:bodyPr/>
          <a:lstStyle/>
          <a:p>
            <a:pPr defTabSz="914289"/>
            <a:fld id="{7AE184E0-0BD4-4705-A12B-9B71DDE63301}" type="slidenum">
              <a:rPr lang="nl-BE">
                <a:latin typeface="Arial"/>
              </a:rPr>
              <a:pPr defTabSz="914289"/>
              <a:t>11</a:t>
            </a:fld>
            <a:endParaRPr lang="nl-BE" dirty="0">
              <a:latin typeface="Arial"/>
            </a:endParaRPr>
          </a:p>
        </p:txBody>
      </p:sp>
      <p:pic>
        <p:nvPicPr>
          <p:cNvPr id="5" name="Afbeelding 4"/>
          <p:cNvPicPr>
            <a:picLocks noChangeAspect="1"/>
          </p:cNvPicPr>
          <p:nvPr/>
        </p:nvPicPr>
        <p:blipFill>
          <a:blip r:embed="rId2"/>
          <a:stretch>
            <a:fillRect/>
          </a:stretch>
        </p:blipFill>
        <p:spPr>
          <a:xfrm>
            <a:off x="3456413" y="5547912"/>
            <a:ext cx="4017857" cy="1654018"/>
          </a:xfrm>
          <a:prstGeom prst="rect">
            <a:avLst/>
          </a:prstGeom>
        </p:spPr>
      </p:pic>
      <p:pic>
        <p:nvPicPr>
          <p:cNvPr id="7" name="Afbeelding 6"/>
          <p:cNvPicPr>
            <a:picLocks noChangeAspect="1"/>
          </p:cNvPicPr>
          <p:nvPr/>
        </p:nvPicPr>
        <p:blipFill>
          <a:blip r:embed="rId3"/>
          <a:stretch>
            <a:fillRect/>
          </a:stretch>
        </p:blipFill>
        <p:spPr>
          <a:xfrm>
            <a:off x="9801048" y="95643"/>
            <a:ext cx="2390581" cy="1887301"/>
          </a:xfrm>
          <a:prstGeom prst="rect">
            <a:avLst/>
          </a:prstGeom>
        </p:spPr>
      </p:pic>
    </p:spTree>
    <p:extLst>
      <p:ext uri="{BB962C8B-B14F-4D97-AF65-F5344CB8AC3E}">
        <p14:creationId xmlns:p14="http://schemas.microsoft.com/office/powerpoint/2010/main" val="44513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more </a:t>
            </a:r>
            <a:r>
              <a:rPr lang="nl-BE" dirty="0" err="1"/>
              <a:t>potential</a:t>
            </a:r>
            <a:endParaRPr lang="nl-BE" dirty="0"/>
          </a:p>
        </p:txBody>
      </p:sp>
      <p:sp>
        <p:nvSpPr>
          <p:cNvPr id="3" name="Tijdelijke aanduiding voor inhoud 2"/>
          <p:cNvSpPr>
            <a:spLocks noGrp="1"/>
          </p:cNvSpPr>
          <p:nvPr>
            <p:ph idx="1"/>
          </p:nvPr>
        </p:nvSpPr>
        <p:spPr/>
        <p:txBody>
          <a:bodyPr>
            <a:normAutofit fontScale="92500"/>
          </a:bodyPr>
          <a:lstStyle/>
          <a:p>
            <a:r>
              <a:rPr lang="nl-BE" dirty="0" err="1"/>
              <a:t>Structural</a:t>
            </a:r>
            <a:r>
              <a:rPr lang="nl-BE" dirty="0"/>
              <a:t> data </a:t>
            </a:r>
            <a:r>
              <a:rPr lang="nl-BE" dirty="0" err="1"/>
              <a:t>sharing</a:t>
            </a:r>
            <a:r>
              <a:rPr lang="nl-BE" dirty="0"/>
              <a:t> </a:t>
            </a:r>
            <a:r>
              <a:rPr lang="nl-BE" dirty="0" err="1"/>
              <a:t>across</a:t>
            </a:r>
            <a:r>
              <a:rPr lang="nl-BE" dirty="0"/>
              <a:t> disciplines (open </a:t>
            </a:r>
            <a:r>
              <a:rPr lang="nl-BE" dirty="0" err="1"/>
              <a:t>science</a:t>
            </a:r>
            <a:r>
              <a:rPr lang="nl-BE" dirty="0"/>
              <a:t>)</a:t>
            </a:r>
          </a:p>
          <a:p>
            <a:r>
              <a:rPr lang="nl-BE" dirty="0" err="1"/>
              <a:t>Structural</a:t>
            </a:r>
            <a:r>
              <a:rPr lang="nl-BE" dirty="0"/>
              <a:t> resource </a:t>
            </a:r>
            <a:r>
              <a:rPr lang="nl-BE" dirty="0" err="1"/>
              <a:t>sharing</a:t>
            </a:r>
            <a:r>
              <a:rPr lang="nl-BE" dirty="0"/>
              <a:t> (</a:t>
            </a:r>
            <a:r>
              <a:rPr lang="nl-BE" dirty="0" err="1"/>
              <a:t>communication</a:t>
            </a:r>
            <a:r>
              <a:rPr lang="nl-BE" dirty="0"/>
              <a:t>)</a:t>
            </a:r>
          </a:p>
          <a:p>
            <a:r>
              <a:rPr lang="nl-BE" dirty="0" err="1"/>
              <a:t>Structural</a:t>
            </a:r>
            <a:r>
              <a:rPr lang="nl-BE" dirty="0"/>
              <a:t> impact </a:t>
            </a:r>
            <a:r>
              <a:rPr lang="nl-BE" dirty="0" err="1"/>
              <a:t>literacy</a:t>
            </a:r>
            <a:r>
              <a:rPr lang="nl-BE" dirty="0"/>
              <a:t> development (training)</a:t>
            </a:r>
          </a:p>
          <a:p>
            <a:r>
              <a:rPr lang="nl-BE" dirty="0"/>
              <a:t>Extension of service </a:t>
            </a:r>
            <a:r>
              <a:rPr lang="nl-BE" dirty="0" err="1"/>
              <a:t>through</a:t>
            </a:r>
            <a:r>
              <a:rPr lang="nl-BE" dirty="0"/>
              <a:t> extra </a:t>
            </a:r>
            <a:r>
              <a:rPr lang="nl-BE" dirty="0" err="1"/>
              <a:t>supporting</a:t>
            </a:r>
            <a:r>
              <a:rPr lang="nl-BE" dirty="0"/>
              <a:t> </a:t>
            </a:r>
            <a:r>
              <a:rPr lang="nl-BE" dirty="0" err="1"/>
              <a:t>staff</a:t>
            </a:r>
            <a:endParaRPr lang="nl-BE" dirty="0"/>
          </a:p>
          <a:p>
            <a:r>
              <a:rPr lang="en-US" dirty="0"/>
              <a:t>Co-create policy and infrastructure</a:t>
            </a:r>
          </a:p>
          <a:p>
            <a:r>
              <a:rPr lang="en-US" dirty="0"/>
              <a:t>Group effort vs individual research culture </a:t>
            </a:r>
          </a:p>
          <a:p>
            <a:r>
              <a:rPr lang="en-US" dirty="0"/>
              <a:t>Long-term relationship of trust with stakeholders</a:t>
            </a:r>
          </a:p>
          <a:p>
            <a:r>
              <a:rPr lang="en-US" dirty="0"/>
              <a:t>More joined forces to feed big changes</a:t>
            </a:r>
          </a:p>
          <a:p>
            <a:endParaRPr lang="nl-BE" dirty="0"/>
          </a:p>
        </p:txBody>
      </p:sp>
      <p:sp>
        <p:nvSpPr>
          <p:cNvPr id="4" name="Tijdelijke aanduiding voor dianummer 3"/>
          <p:cNvSpPr>
            <a:spLocks noGrp="1"/>
          </p:cNvSpPr>
          <p:nvPr>
            <p:ph type="sldNum" sz="quarter" idx="12"/>
          </p:nvPr>
        </p:nvSpPr>
        <p:spPr/>
        <p:txBody>
          <a:bodyPr/>
          <a:lstStyle/>
          <a:p>
            <a:pPr defTabSz="914289"/>
            <a:fld id="{7AE184E0-0BD4-4705-A12B-9B71DDE63301}" type="slidenum">
              <a:rPr lang="nl-BE">
                <a:latin typeface="Arial"/>
              </a:rPr>
              <a:pPr defTabSz="914289"/>
              <a:t>12</a:t>
            </a:fld>
            <a:endParaRPr lang="nl-BE" dirty="0">
              <a:latin typeface="Arial"/>
            </a:endParaRPr>
          </a:p>
        </p:txBody>
      </p:sp>
      <p:pic>
        <p:nvPicPr>
          <p:cNvPr id="7" name="Tijdelijke aanduiding voor afbeelding 5"/>
          <p:cNvPicPr>
            <a:picLocks noChangeAspect="1"/>
          </p:cNvPicPr>
          <p:nvPr/>
        </p:nvPicPr>
        <p:blipFill rotWithShape="1">
          <a:blip r:embed="rId2" cstate="print">
            <a:extLst>
              <a:ext uri="{28A0092B-C50C-407E-A947-70E740481C1C}">
                <a14:useLocalDpi xmlns:a14="http://schemas.microsoft.com/office/drawing/2010/main" val="0"/>
              </a:ext>
            </a:extLst>
          </a:blip>
          <a:srcRect l="42632" t="5" b="5"/>
          <a:stretch/>
        </p:blipFill>
        <p:spPr>
          <a:xfrm>
            <a:off x="9518711" y="4236795"/>
            <a:ext cx="2672917" cy="2621206"/>
          </a:xfrm>
          <a:prstGeom prst="rect">
            <a:avLst/>
          </a:prstGeom>
        </p:spPr>
      </p:pic>
    </p:spTree>
    <p:extLst>
      <p:ext uri="{BB962C8B-B14F-4D97-AF65-F5344CB8AC3E}">
        <p14:creationId xmlns:p14="http://schemas.microsoft.com/office/powerpoint/2010/main" val="237900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defTabSz="914289">
              <a:defRPr/>
            </a:pPr>
            <a:fld id="{7AE184E0-0BD4-4705-A12B-9B71DDE63301}" type="slidenum">
              <a:rPr lang="nl-BE">
                <a:latin typeface="Arial"/>
              </a:rPr>
              <a:pPr defTabSz="914289">
                <a:defRPr/>
              </a:pPr>
              <a:t>13</a:t>
            </a:fld>
            <a:endParaRPr lang="nl-BE" dirty="0">
              <a:latin typeface="Arial"/>
            </a:endParaRPr>
          </a:p>
        </p:txBody>
      </p:sp>
      <p:pic>
        <p:nvPicPr>
          <p:cNvPr id="7" name="Tijdelijke aanduiding voor inhoud 6"/>
          <p:cNvPicPr>
            <a:picLocks noGrp="1" noChangeAspect="1"/>
          </p:cNvPicPr>
          <p:nvPr>
            <p:ph idx="1"/>
          </p:nvPr>
        </p:nvPicPr>
        <p:blipFill>
          <a:blip r:embed="rId3"/>
          <a:stretch>
            <a:fillRect/>
          </a:stretch>
        </p:blipFill>
        <p:spPr>
          <a:xfrm>
            <a:off x="6531035" y="153707"/>
            <a:ext cx="5588682" cy="6503475"/>
          </a:xfrm>
          <a:prstGeom prst="rect">
            <a:avLst/>
          </a:prstGeom>
        </p:spPr>
      </p:pic>
      <p:sp>
        <p:nvSpPr>
          <p:cNvPr id="3" name="Rechthoek 2"/>
          <p:cNvSpPr/>
          <p:nvPr/>
        </p:nvSpPr>
        <p:spPr>
          <a:xfrm>
            <a:off x="2592313" y="5660230"/>
            <a:ext cx="2817310" cy="395365"/>
          </a:xfrm>
          <a:prstGeom prst="rect">
            <a:avLst/>
          </a:prstGeom>
        </p:spPr>
        <p:txBody>
          <a:bodyPr wrap="none">
            <a:spAutoFit/>
          </a:bodyPr>
          <a:lstStyle/>
          <a:p>
            <a:pPr defTabSz="914289">
              <a:defRPr/>
            </a:pPr>
            <a:r>
              <a:rPr lang="nl-BE" sz="1969" dirty="0">
                <a:solidFill>
                  <a:prstClr val="black"/>
                </a:solidFill>
                <a:latin typeface="Arial"/>
                <a:hlinkClick r:id="rId4"/>
              </a:rPr>
              <a:t>www.ugent.be/crime/en</a:t>
            </a:r>
            <a:endParaRPr lang="nl-BE" sz="1969" dirty="0">
              <a:solidFill>
                <a:prstClr val="black"/>
              </a:solidFill>
              <a:latin typeface="Arial"/>
            </a:endParaRPr>
          </a:p>
        </p:txBody>
      </p:sp>
      <p:pic>
        <p:nvPicPr>
          <p:cNvPr id="8" name="Tijdelijke aanduiding voor inhoud 4"/>
          <p:cNvPicPr>
            <a:picLocks noChangeAspect="1"/>
          </p:cNvPicPr>
          <p:nvPr/>
        </p:nvPicPr>
        <p:blipFill>
          <a:blip r:embed="rId5"/>
          <a:stretch>
            <a:fillRect/>
          </a:stretch>
        </p:blipFill>
        <p:spPr>
          <a:xfrm>
            <a:off x="438348" y="569152"/>
            <a:ext cx="5809316" cy="4708178"/>
          </a:xfrm>
          <a:prstGeom prst="rect">
            <a:avLst/>
          </a:prstGeom>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0492" y="561196"/>
            <a:ext cx="3313618" cy="1056216"/>
          </a:xfrm>
          <a:prstGeom prst="rect">
            <a:avLst/>
          </a:prstGeom>
        </p:spPr>
      </p:pic>
      <p:pic>
        <p:nvPicPr>
          <p:cNvPr id="10" name="Afbeelding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2640" y="6044783"/>
            <a:ext cx="340268" cy="340268"/>
          </a:xfrm>
          <a:prstGeom prst="rect">
            <a:avLst/>
          </a:prstGeom>
        </p:spPr>
      </p:pic>
      <p:sp>
        <p:nvSpPr>
          <p:cNvPr id="11" name="Rechthoek 10"/>
          <p:cNvSpPr/>
          <p:nvPr/>
        </p:nvSpPr>
        <p:spPr>
          <a:xfrm>
            <a:off x="3063240" y="6038097"/>
            <a:ext cx="1988045" cy="395365"/>
          </a:xfrm>
          <a:prstGeom prst="rect">
            <a:avLst/>
          </a:prstGeom>
        </p:spPr>
        <p:txBody>
          <a:bodyPr wrap="none">
            <a:spAutoFit/>
          </a:bodyPr>
          <a:lstStyle/>
          <a:p>
            <a:pPr defTabSz="914289">
              <a:defRPr/>
            </a:pPr>
            <a:r>
              <a:rPr lang="nl-BE" sz="1969" dirty="0">
                <a:solidFill>
                  <a:prstClr val="black"/>
                </a:solidFill>
                <a:latin typeface="Arial"/>
                <a:hlinkClick r:id="rId8"/>
              </a:rPr>
              <a:t>@</a:t>
            </a:r>
            <a:r>
              <a:rPr lang="nl-BE" sz="1969" dirty="0" err="1">
                <a:solidFill>
                  <a:prstClr val="black"/>
                </a:solidFill>
                <a:latin typeface="Arial"/>
                <a:hlinkClick r:id="rId8"/>
              </a:rPr>
              <a:t>UGent_Crime</a:t>
            </a:r>
            <a:endParaRPr lang="nl-BE" sz="1969" dirty="0">
              <a:solidFill>
                <a:prstClr val="black"/>
              </a:solidFill>
              <a:latin typeface="Arial"/>
            </a:endParaRPr>
          </a:p>
        </p:txBody>
      </p:sp>
      <p:sp>
        <p:nvSpPr>
          <p:cNvPr id="12" name="Rechthoek 11"/>
          <p:cNvSpPr/>
          <p:nvPr/>
        </p:nvSpPr>
        <p:spPr>
          <a:xfrm>
            <a:off x="2619100" y="6433287"/>
            <a:ext cx="3098925" cy="395365"/>
          </a:xfrm>
          <a:prstGeom prst="rect">
            <a:avLst/>
          </a:prstGeom>
        </p:spPr>
        <p:txBody>
          <a:bodyPr wrap="none">
            <a:spAutoFit/>
          </a:bodyPr>
          <a:lstStyle/>
          <a:p>
            <a:pPr defTabSz="914289"/>
            <a:r>
              <a:rPr lang="nl-BE" sz="1969" dirty="0">
                <a:solidFill>
                  <a:prstClr val="black"/>
                </a:solidFill>
                <a:latin typeface="Arial"/>
                <a:hlinkClick r:id="rId9"/>
              </a:rPr>
              <a:t>https://crimeatugent.com/</a:t>
            </a:r>
            <a:r>
              <a:rPr lang="nl-BE" sz="1969" dirty="0">
                <a:solidFill>
                  <a:prstClr val="black"/>
                </a:solidFill>
                <a:latin typeface="Arial"/>
              </a:rPr>
              <a:t> </a:t>
            </a:r>
          </a:p>
        </p:txBody>
      </p:sp>
    </p:spTree>
    <p:extLst>
      <p:ext uri="{BB962C8B-B14F-4D97-AF65-F5344CB8AC3E}">
        <p14:creationId xmlns:p14="http://schemas.microsoft.com/office/powerpoint/2010/main" val="3932373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p:txBody>
          <a:bodyPr>
            <a:normAutofit/>
          </a:bodyPr>
          <a:lstStyle/>
          <a:p>
            <a:pPr marL="60273"/>
            <a:r>
              <a:rPr lang="nl-NL" dirty="0"/>
              <a:t>Universiteit Gent</a:t>
            </a:r>
            <a:br>
              <a:rPr lang="nl-NL" dirty="0"/>
            </a:br>
            <a:r>
              <a:rPr lang="nl-NL" dirty="0"/>
              <a:t>@</a:t>
            </a:r>
            <a:r>
              <a:rPr lang="nl-NL" dirty="0" err="1"/>
              <a:t>Crime_UGent</a:t>
            </a:r>
            <a:br>
              <a:rPr lang="nl-NL" dirty="0"/>
            </a:br>
            <a:r>
              <a:rPr lang="nl-NL" dirty="0"/>
              <a:t>IDC Crime, Criminology &amp; Criminal Policy</a:t>
            </a:r>
          </a:p>
          <a:p>
            <a:endParaRPr lang="nl-NL" dirty="0"/>
          </a:p>
        </p:txBody>
      </p:sp>
      <p:sp>
        <p:nvSpPr>
          <p:cNvPr id="2" name="Title 1"/>
          <p:cNvSpPr>
            <a:spLocks noGrp="1"/>
          </p:cNvSpPr>
          <p:nvPr>
            <p:ph type="ctrTitle"/>
          </p:nvPr>
        </p:nvSpPr>
        <p:spPr>
          <a:xfrm>
            <a:off x="908159" y="1225716"/>
            <a:ext cx="7352175" cy="4056750"/>
          </a:xfrm>
        </p:spPr>
        <p:txBody>
          <a:bodyPr/>
          <a:lstStyle/>
          <a:p>
            <a:r>
              <a:rPr lang="nl-BE" dirty="0"/>
              <a:t>Dr Noël Klima</a:t>
            </a:r>
            <a:br>
              <a:rPr lang="nl-BE" dirty="0"/>
            </a:br>
            <a:r>
              <a:rPr lang="nl-BE" dirty="0"/>
              <a:t>IDC Crime, Criminology &amp; Criminal Policy</a:t>
            </a:r>
            <a:br>
              <a:rPr lang="nl-BE" dirty="0"/>
            </a:br>
            <a:br>
              <a:rPr lang="nl-BE" dirty="0"/>
            </a:br>
            <a:br>
              <a:rPr lang="nl-BE" dirty="0"/>
            </a:br>
            <a:r>
              <a:rPr lang="nl-BE" dirty="0"/>
              <a:t>noel.klima@ugent.be</a:t>
            </a:r>
            <a:br>
              <a:rPr lang="nl-BE" dirty="0"/>
            </a:br>
            <a:r>
              <a:rPr lang="nl-BE" dirty="0"/>
              <a:t>+32 9 264 67 32</a:t>
            </a:r>
            <a:br>
              <a:rPr lang="nl-BE" dirty="0"/>
            </a:br>
            <a:br>
              <a:rPr lang="nl-BE" dirty="0"/>
            </a:br>
            <a:br>
              <a:rPr lang="nl-BE" dirty="0"/>
            </a:br>
            <a:r>
              <a:rPr lang="nl-BE" dirty="0"/>
              <a:t> https://www.ugent.be/crime/en </a:t>
            </a:r>
            <a:br>
              <a:rPr lang="nl-BE" dirty="0"/>
            </a:br>
            <a:r>
              <a:rPr lang="nl-BE" dirty="0"/>
              <a:t> https://crimeatugent.com/ </a:t>
            </a:r>
            <a:br>
              <a:rPr lang="nl-BE" dirty="0"/>
            </a:br>
            <a:br>
              <a:rPr lang="nl-BE" dirty="0"/>
            </a:br>
            <a:br>
              <a:rPr lang="nl-BE" dirty="0"/>
            </a:br>
            <a:endParaRPr lang="nl-BE"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5027" y="2232745"/>
            <a:ext cx="197168" cy="235744"/>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026" y="2526035"/>
            <a:ext cx="197168" cy="250746"/>
          </a:xfrm>
          <a:prstGeom prst="rect">
            <a:avLst/>
          </a:prstGeom>
        </p:spPr>
      </p:pic>
      <p:pic>
        <p:nvPicPr>
          <p:cNvPr id="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027" y="2894971"/>
            <a:ext cx="197168" cy="197168"/>
          </a:xfrm>
          <a:prstGeom prst="rect">
            <a:avLst/>
          </a:prstGeom>
        </p:spPr>
      </p:pic>
    </p:spTree>
    <p:extLst>
      <p:ext uri="{BB962C8B-B14F-4D97-AF65-F5344CB8AC3E}">
        <p14:creationId xmlns:p14="http://schemas.microsoft.com/office/powerpoint/2010/main" val="30706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Aurelija </a:t>
            </a:r>
            <a:r>
              <a:rPr lang="nl-NL" sz="3300" b="1" dirty="0" err="1">
                <a:solidFill>
                  <a:srgbClr val="820000"/>
                </a:solidFill>
                <a:latin typeface="Garamond" panose="02020404030301010803" pitchFamily="18" charset="0"/>
              </a:rPr>
              <a:t>Povilaike</a:t>
            </a:r>
            <a:endParaRPr lang="nl-NL" sz="3300" b="1" dirty="0">
              <a:solidFill>
                <a:srgbClr val="820000"/>
              </a:solidFill>
              <a:latin typeface="Garamond" panose="02020404030301010803" pitchFamily="18" charset="0"/>
            </a:endParaRPr>
          </a:p>
          <a:p>
            <a:pPr algn="ctr">
              <a:spcAft>
                <a:spcPts val="1800"/>
              </a:spcAft>
            </a:pPr>
            <a:r>
              <a:rPr lang="en-US" sz="2500" i="1" dirty="0">
                <a:latin typeface="Garamond" panose="02020404030301010803" pitchFamily="18" charset="0"/>
              </a:rPr>
              <a:t>National Contact Point at the Research Council of Lithuania</a:t>
            </a: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422163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9600" y="1275778"/>
            <a:ext cx="2832735" cy="503555"/>
          </a:xfrm>
          <a:prstGeom prst="rect">
            <a:avLst/>
          </a:prstGeom>
        </p:spPr>
        <p:txBody>
          <a:bodyPr vert="horz" wrap="square" lIns="0" tIns="17145" rIns="0" bIns="0" rtlCol="0">
            <a:spAutoFit/>
          </a:bodyPr>
          <a:lstStyle/>
          <a:p>
            <a:pPr marL="12700">
              <a:lnSpc>
                <a:spcPct val="100000"/>
              </a:lnSpc>
              <a:spcBef>
                <a:spcPts val="135"/>
              </a:spcBef>
            </a:pPr>
            <a:r>
              <a:rPr sz="3100" spc="35" dirty="0"/>
              <a:t>AESIS</a:t>
            </a:r>
            <a:r>
              <a:rPr sz="3100" spc="-40" dirty="0"/>
              <a:t> </a:t>
            </a:r>
            <a:r>
              <a:rPr sz="3100" spc="25" dirty="0"/>
              <a:t>conference</a:t>
            </a:r>
            <a:endParaRPr sz="3100"/>
          </a:p>
        </p:txBody>
      </p:sp>
      <p:sp>
        <p:nvSpPr>
          <p:cNvPr id="3" name="object 3"/>
          <p:cNvSpPr txBox="1"/>
          <p:nvPr/>
        </p:nvSpPr>
        <p:spPr>
          <a:xfrm>
            <a:off x="1921033" y="2150364"/>
            <a:ext cx="8349615" cy="1388110"/>
          </a:xfrm>
          <a:prstGeom prst="rect">
            <a:avLst/>
          </a:prstGeom>
        </p:spPr>
        <p:txBody>
          <a:bodyPr vert="horz" wrap="square" lIns="0" tIns="62865" rIns="0" bIns="0" rtlCol="0">
            <a:spAutoFit/>
          </a:bodyPr>
          <a:lstStyle/>
          <a:p>
            <a:pPr marL="12700" marR="5080" lvl="0" indent="1905" algn="ctr" defTabSz="914400" eaLnBrk="1" fontAlgn="auto" latinLnBrk="0" hangingPunct="1">
              <a:lnSpc>
                <a:spcPct val="89700"/>
              </a:lnSpc>
              <a:spcBef>
                <a:spcPts val="495"/>
              </a:spcBef>
              <a:spcAft>
                <a:spcPts val="0"/>
              </a:spcAft>
              <a:buClrTx/>
              <a:buSzTx/>
              <a:buFontTx/>
              <a:buNone/>
              <a:tabLst/>
              <a:defRPr/>
            </a:pPr>
            <a:r>
              <a:rPr kumimoji="0" sz="3200" b="0" i="0" u="none" strike="noStrike" kern="0" cap="none" spc="-10" normalizeH="0" baseline="0" noProof="0" dirty="0">
                <a:ln>
                  <a:noFill/>
                </a:ln>
                <a:solidFill>
                  <a:sysClr val="windowText" lastClr="000000"/>
                </a:solidFill>
                <a:effectLst/>
                <a:uLnTx/>
                <a:uFillTx/>
                <a:latin typeface="Calibri Light"/>
                <a:cs typeface="Calibri Light"/>
              </a:rPr>
              <a:t>(</a:t>
            </a:r>
            <a:r>
              <a:rPr kumimoji="0" sz="3200" b="0" i="1" u="none" strike="noStrike" kern="0" cap="none" spc="-10" normalizeH="0" baseline="0" noProof="0" dirty="0">
                <a:ln>
                  <a:noFill/>
                </a:ln>
                <a:solidFill>
                  <a:sysClr val="windowText" lastClr="000000"/>
                </a:solidFill>
                <a:effectLst/>
                <a:uLnTx/>
                <a:uFillTx/>
                <a:latin typeface="Calibri Light"/>
                <a:cs typeface="Calibri Light"/>
              </a:rPr>
              <a:t>Inter</a:t>
            </a:r>
            <a:r>
              <a:rPr kumimoji="0" sz="3200" b="0" i="0" u="none" strike="noStrike" kern="0" cap="none" spc="-10" normalizeH="0" baseline="0" noProof="0" dirty="0">
                <a:ln>
                  <a:noFill/>
                </a:ln>
                <a:solidFill>
                  <a:sysClr val="windowText" lastClr="000000"/>
                </a:solidFill>
                <a:effectLst/>
                <a:uLnTx/>
                <a:uFillTx/>
                <a:latin typeface="Calibri Light"/>
                <a:cs typeface="Calibri Light"/>
              </a:rPr>
              <a:t>)</a:t>
            </a:r>
            <a:r>
              <a:rPr kumimoji="0" sz="3200" b="0" i="0" u="none" strike="noStrike" kern="0" cap="none" spc="0" normalizeH="0" baseline="0" noProof="0" dirty="0">
                <a:ln>
                  <a:noFill/>
                </a:ln>
                <a:solidFill>
                  <a:sysClr val="windowText" lastClr="000000"/>
                </a:solidFill>
                <a:effectLst/>
                <a:uLnTx/>
                <a:uFillTx/>
                <a:latin typeface="Calibri Light"/>
                <a:cs typeface="Calibri Light"/>
              </a:rPr>
              <a:t> </a:t>
            </a:r>
            <a:r>
              <a:rPr kumimoji="0" sz="3200" b="0" i="0" u="none" strike="noStrike" kern="0" cap="none" spc="-5" normalizeH="0" baseline="0" noProof="0" dirty="0">
                <a:ln>
                  <a:noFill/>
                </a:ln>
                <a:solidFill>
                  <a:sysClr val="windowText" lastClr="000000"/>
                </a:solidFill>
                <a:effectLst/>
                <a:uLnTx/>
                <a:uFillTx/>
                <a:latin typeface="Calibri Light"/>
                <a:cs typeface="Calibri Light"/>
              </a:rPr>
              <a:t>National</a:t>
            </a:r>
            <a:r>
              <a:rPr kumimoji="0" sz="3200" b="0" i="0" u="none" strike="noStrike" kern="0" cap="none" spc="10" normalizeH="0" baseline="0" noProof="0" dirty="0">
                <a:ln>
                  <a:noFill/>
                </a:ln>
                <a:solidFill>
                  <a:sysClr val="windowText" lastClr="000000"/>
                </a:solidFill>
                <a:effectLst/>
                <a:uLnTx/>
                <a:uFillTx/>
                <a:latin typeface="Calibri Light"/>
                <a:cs typeface="Calibri Light"/>
              </a:rPr>
              <a:t> </a:t>
            </a:r>
            <a:r>
              <a:rPr kumimoji="0" sz="3200" b="0" i="0" u="none" strike="noStrike" kern="0" cap="none" spc="0" normalizeH="0" baseline="0" noProof="0" dirty="0">
                <a:ln>
                  <a:noFill/>
                </a:ln>
                <a:solidFill>
                  <a:sysClr val="windowText" lastClr="000000"/>
                </a:solidFill>
                <a:effectLst/>
                <a:uLnTx/>
                <a:uFillTx/>
                <a:latin typeface="Calibri Light"/>
                <a:cs typeface="Calibri Light"/>
              </a:rPr>
              <a:t>and </a:t>
            </a:r>
            <a:r>
              <a:rPr kumimoji="0" sz="3200" b="0" i="0" u="none" strike="noStrike" kern="0" cap="none" spc="-5" normalizeH="0" baseline="0" noProof="0" dirty="0">
                <a:ln>
                  <a:noFill/>
                </a:ln>
                <a:solidFill>
                  <a:sysClr val="windowText" lastClr="000000"/>
                </a:solidFill>
                <a:effectLst/>
                <a:uLnTx/>
                <a:uFillTx/>
                <a:latin typeface="Calibri Light"/>
                <a:cs typeface="Calibri Light"/>
              </a:rPr>
              <a:t>Instutional</a:t>
            </a:r>
            <a:r>
              <a:rPr kumimoji="0" sz="3200" b="0" i="0" u="none" strike="noStrike" kern="0" cap="none" spc="10" normalizeH="0" baseline="0" noProof="0" dirty="0">
                <a:ln>
                  <a:noFill/>
                </a:ln>
                <a:solidFill>
                  <a:sysClr val="windowText" lastClr="000000"/>
                </a:solidFill>
                <a:effectLst/>
                <a:uLnTx/>
                <a:uFillTx/>
                <a:latin typeface="Calibri Light"/>
                <a:cs typeface="Calibri Light"/>
              </a:rPr>
              <a:t> </a:t>
            </a:r>
            <a:r>
              <a:rPr kumimoji="0" sz="3200" b="0" i="0" u="none" strike="noStrike" kern="0" cap="none" spc="-20" normalizeH="0" baseline="0" noProof="0" dirty="0">
                <a:ln>
                  <a:noFill/>
                </a:ln>
                <a:solidFill>
                  <a:sysClr val="windowText" lastClr="000000"/>
                </a:solidFill>
                <a:effectLst/>
                <a:uLnTx/>
                <a:uFillTx/>
                <a:latin typeface="Calibri Light"/>
                <a:cs typeface="Calibri Light"/>
              </a:rPr>
              <a:t>transformative </a:t>
            </a:r>
            <a:r>
              <a:rPr kumimoji="0" sz="3200" b="0" i="0" u="none" strike="noStrike" kern="0" cap="none" spc="-15" normalizeH="0" baseline="0" noProof="0" dirty="0">
                <a:ln>
                  <a:noFill/>
                </a:ln>
                <a:solidFill>
                  <a:sysClr val="windowText" lastClr="000000"/>
                </a:solidFill>
                <a:effectLst/>
                <a:uLnTx/>
                <a:uFillTx/>
                <a:latin typeface="Calibri Light"/>
                <a:cs typeface="Calibri Light"/>
              </a:rPr>
              <a:t> </a:t>
            </a:r>
            <a:r>
              <a:rPr kumimoji="0" sz="3200" b="0" i="0" u="none" strike="noStrike" kern="0" cap="none" spc="-5" normalizeH="0" baseline="0" noProof="0" dirty="0">
                <a:ln>
                  <a:noFill/>
                </a:ln>
                <a:solidFill>
                  <a:sysClr val="windowText" lastClr="000000"/>
                </a:solidFill>
                <a:effectLst/>
                <a:uLnTx/>
                <a:uFillTx/>
                <a:latin typeface="Calibri Light"/>
                <a:cs typeface="Calibri Light"/>
              </a:rPr>
              <a:t>approaches </a:t>
            </a:r>
            <a:r>
              <a:rPr kumimoji="0" sz="3200" b="0" i="0" u="none" strike="noStrike" kern="0" cap="none" spc="0" normalizeH="0" baseline="0" noProof="0" dirty="0">
                <a:ln>
                  <a:noFill/>
                </a:ln>
                <a:solidFill>
                  <a:sysClr val="windowText" lastClr="000000"/>
                </a:solidFill>
                <a:effectLst/>
                <a:uLnTx/>
                <a:uFillTx/>
                <a:latin typeface="Calibri Light"/>
                <a:cs typeface="Calibri Light"/>
              </a:rPr>
              <a:t>enabling </a:t>
            </a:r>
            <a:r>
              <a:rPr kumimoji="0" sz="3200" b="0" i="0" u="none" strike="noStrike" kern="0" cap="none" spc="-15" normalizeH="0" baseline="0" noProof="0" dirty="0">
                <a:ln>
                  <a:noFill/>
                </a:ln>
                <a:solidFill>
                  <a:sysClr val="windowText" lastClr="000000"/>
                </a:solidFill>
                <a:effectLst/>
                <a:uLnTx/>
                <a:uFillTx/>
                <a:latin typeface="Calibri Light"/>
                <a:cs typeface="Calibri Light"/>
              </a:rPr>
              <a:t>integration </a:t>
            </a:r>
            <a:r>
              <a:rPr kumimoji="0" sz="3200" b="0" i="0" u="none" strike="noStrike" kern="0" cap="none" spc="0" normalizeH="0" baseline="0" noProof="0" dirty="0">
                <a:ln>
                  <a:noFill/>
                </a:ln>
                <a:solidFill>
                  <a:sysClr val="windowText" lastClr="000000"/>
                </a:solidFill>
                <a:effectLst/>
                <a:uLnTx/>
                <a:uFillTx/>
                <a:latin typeface="Calibri Light"/>
                <a:cs typeface="Calibri Light"/>
              </a:rPr>
              <a:t>and </a:t>
            </a:r>
            <a:r>
              <a:rPr kumimoji="0" sz="3200" b="0" i="0" u="none" strike="noStrike" kern="0" cap="none" spc="-5" normalizeH="0" baseline="0" noProof="0" dirty="0">
                <a:ln>
                  <a:noFill/>
                </a:ln>
                <a:solidFill>
                  <a:sysClr val="windowText" lastClr="000000"/>
                </a:solidFill>
                <a:effectLst/>
                <a:uLnTx/>
                <a:uFillTx/>
                <a:latin typeface="Calibri Light"/>
                <a:cs typeface="Calibri Light"/>
              </a:rPr>
              <a:t>stimulation </a:t>
            </a:r>
            <a:r>
              <a:rPr kumimoji="0" sz="3200" b="0" i="0" u="none" strike="noStrike" kern="0" cap="none" spc="0" normalizeH="0" baseline="0" noProof="0" dirty="0">
                <a:ln>
                  <a:noFill/>
                </a:ln>
                <a:solidFill>
                  <a:sysClr val="windowText" lastClr="000000"/>
                </a:solidFill>
                <a:effectLst/>
                <a:uLnTx/>
                <a:uFillTx/>
                <a:latin typeface="Calibri Light"/>
                <a:cs typeface="Calibri Light"/>
              </a:rPr>
              <a:t>of </a:t>
            </a:r>
            <a:r>
              <a:rPr kumimoji="0" sz="3200" b="0" i="0" u="none" strike="noStrike" kern="0" cap="none" spc="-710" normalizeH="0" baseline="0" noProof="0" dirty="0">
                <a:ln>
                  <a:noFill/>
                </a:ln>
                <a:solidFill>
                  <a:sysClr val="windowText" lastClr="000000"/>
                </a:solidFill>
                <a:effectLst/>
                <a:uLnTx/>
                <a:uFillTx/>
                <a:latin typeface="Calibri Light"/>
                <a:cs typeface="Calibri Light"/>
              </a:rPr>
              <a:t> </a:t>
            </a:r>
            <a:r>
              <a:rPr kumimoji="0" sz="3200" b="0" i="0" u="none" strike="noStrike" kern="0" cap="none" spc="-10" normalizeH="0" baseline="0" noProof="0" dirty="0">
                <a:ln>
                  <a:noFill/>
                </a:ln>
                <a:solidFill>
                  <a:sysClr val="windowText" lastClr="000000"/>
                </a:solidFill>
                <a:effectLst/>
                <a:uLnTx/>
                <a:uFillTx/>
                <a:latin typeface="Calibri Light"/>
                <a:cs typeface="Calibri Light"/>
              </a:rPr>
              <a:t>societal</a:t>
            </a:r>
            <a:r>
              <a:rPr kumimoji="0" sz="3200" b="0" i="0" u="none" strike="noStrike" kern="0" cap="none" spc="0" normalizeH="0" baseline="0" noProof="0" dirty="0">
                <a:ln>
                  <a:noFill/>
                </a:ln>
                <a:solidFill>
                  <a:sysClr val="windowText" lastClr="000000"/>
                </a:solidFill>
                <a:effectLst/>
                <a:uLnTx/>
                <a:uFillTx/>
                <a:latin typeface="Calibri Light"/>
                <a:cs typeface="Calibri Light"/>
              </a:rPr>
              <a:t> impact:</a:t>
            </a:r>
            <a:r>
              <a:rPr kumimoji="0" sz="3200" b="0" i="0" u="none" strike="noStrike" kern="0" cap="none" spc="-5" normalizeH="0" baseline="0" noProof="0" dirty="0">
                <a:ln>
                  <a:noFill/>
                </a:ln>
                <a:solidFill>
                  <a:sysClr val="windowText" lastClr="000000"/>
                </a:solidFill>
                <a:effectLst/>
                <a:uLnTx/>
                <a:uFillTx/>
                <a:latin typeface="Calibri Light"/>
                <a:cs typeface="Calibri Light"/>
              </a:rPr>
              <a:t> </a:t>
            </a:r>
            <a:r>
              <a:rPr kumimoji="0" sz="3200" b="0" i="0" u="none" strike="noStrike" kern="0" cap="none" spc="0" normalizeH="0" baseline="0" noProof="0" dirty="0">
                <a:ln>
                  <a:noFill/>
                </a:ln>
                <a:solidFill>
                  <a:sysClr val="windowText" lastClr="000000"/>
                </a:solidFill>
                <a:effectLst/>
                <a:uLnTx/>
                <a:uFillTx/>
                <a:latin typeface="Calibri Light"/>
                <a:cs typeface="Calibri Light"/>
              </a:rPr>
              <a:t>UK</a:t>
            </a:r>
            <a:r>
              <a:rPr kumimoji="0" sz="3200" b="0" i="0" u="none" strike="noStrike" kern="0" cap="none" spc="-5" normalizeH="0" baseline="0" noProof="0" dirty="0">
                <a:ln>
                  <a:noFill/>
                </a:ln>
                <a:solidFill>
                  <a:sysClr val="windowText" lastClr="000000"/>
                </a:solidFill>
                <a:effectLst/>
                <a:uLnTx/>
                <a:uFillTx/>
                <a:latin typeface="Calibri Light"/>
                <a:cs typeface="Calibri Light"/>
              </a:rPr>
              <a:t> </a:t>
            </a:r>
            <a:r>
              <a:rPr kumimoji="0" sz="3200" b="0" i="0" u="none" strike="noStrike" kern="0" cap="none" spc="0" normalizeH="0" baseline="0" noProof="0" dirty="0">
                <a:ln>
                  <a:noFill/>
                </a:ln>
                <a:solidFill>
                  <a:sysClr val="windowText" lastClr="000000"/>
                </a:solidFill>
                <a:effectLst/>
                <a:uLnTx/>
                <a:uFillTx/>
                <a:latin typeface="Calibri Light"/>
                <a:cs typeface="Calibri Light"/>
              </a:rPr>
              <a:t>and</a:t>
            </a:r>
            <a:r>
              <a:rPr kumimoji="0" sz="3200" b="0" i="0" u="none" strike="noStrike" kern="0" cap="none" spc="-5" normalizeH="0" baseline="0" noProof="0" dirty="0">
                <a:ln>
                  <a:noFill/>
                </a:ln>
                <a:solidFill>
                  <a:sysClr val="windowText" lastClr="000000"/>
                </a:solidFill>
                <a:effectLst/>
                <a:uLnTx/>
                <a:uFillTx/>
                <a:latin typeface="Calibri Light"/>
                <a:cs typeface="Calibri Light"/>
              </a:rPr>
              <a:t> </a:t>
            </a:r>
            <a:r>
              <a:rPr kumimoji="0" sz="3200" b="0" i="0" u="none" strike="noStrike" kern="0" cap="none" spc="0" normalizeH="0" baseline="0" noProof="0" dirty="0">
                <a:ln>
                  <a:noFill/>
                </a:ln>
                <a:solidFill>
                  <a:sysClr val="windowText" lastClr="000000"/>
                </a:solidFill>
                <a:effectLst/>
                <a:uLnTx/>
                <a:uFillTx/>
                <a:latin typeface="Calibri Light"/>
                <a:cs typeface="Calibri Light"/>
              </a:rPr>
              <a:t>Lithuania</a:t>
            </a:r>
            <a:endParaRPr kumimoji="0" sz="3200" b="0" i="0" u="none" strike="noStrike" kern="0" cap="none" spc="0" normalizeH="0" baseline="0" noProof="0">
              <a:ln>
                <a:noFill/>
              </a:ln>
              <a:solidFill>
                <a:sysClr val="windowText" lastClr="000000"/>
              </a:solidFill>
              <a:effectLst/>
              <a:uLnTx/>
              <a:uFillTx/>
              <a:latin typeface="Calibri Light"/>
              <a:cs typeface="Calibri Light"/>
            </a:endParaRPr>
          </a:p>
        </p:txBody>
      </p:sp>
      <p:sp>
        <p:nvSpPr>
          <p:cNvPr id="4" name="object 4"/>
          <p:cNvSpPr txBox="1"/>
          <p:nvPr/>
        </p:nvSpPr>
        <p:spPr>
          <a:xfrm>
            <a:off x="6395211" y="4327144"/>
            <a:ext cx="4954905" cy="1818005"/>
          </a:xfrm>
          <a:prstGeom prst="rect">
            <a:avLst/>
          </a:prstGeom>
        </p:spPr>
        <p:txBody>
          <a:bodyPr vert="horz" wrap="square" lIns="0" tIns="79375" rIns="0" bIns="0" rtlCol="0">
            <a:spAutoFit/>
          </a:bodyPr>
          <a:lstStyle/>
          <a:p>
            <a:pPr marL="0" marR="5080" lvl="0" indent="0" algn="r" defTabSz="914400" eaLnBrk="1" fontAlgn="auto" latinLnBrk="0" hangingPunct="1">
              <a:lnSpc>
                <a:spcPct val="100000"/>
              </a:lnSpc>
              <a:spcBef>
                <a:spcPts val="625"/>
              </a:spcBef>
              <a:spcAft>
                <a:spcPts val="0"/>
              </a:spcAft>
              <a:buClrTx/>
              <a:buSzTx/>
              <a:buFontTx/>
              <a:buNone/>
              <a:tabLst/>
              <a:defRPr/>
            </a:pPr>
            <a:r>
              <a:rPr kumimoji="0" sz="1900" b="0" i="0" u="none" strike="noStrike" kern="0" cap="none" spc="-5" normalizeH="0" baseline="0" noProof="0" dirty="0">
                <a:ln>
                  <a:noFill/>
                </a:ln>
                <a:solidFill>
                  <a:sysClr val="windowText" lastClr="000000"/>
                </a:solidFill>
                <a:effectLst/>
                <a:uLnTx/>
                <a:uFillTx/>
                <a:latin typeface="Calibri"/>
                <a:cs typeface="Calibri"/>
              </a:rPr>
              <a:t>Aurelija </a:t>
            </a:r>
            <a:r>
              <a:rPr kumimoji="0" sz="1900" b="0" i="0" u="none" strike="noStrike" kern="0" cap="none" spc="-15" normalizeH="0" baseline="0" noProof="0" dirty="0">
                <a:ln>
                  <a:noFill/>
                </a:ln>
                <a:solidFill>
                  <a:sysClr val="windowText" lastClr="000000"/>
                </a:solidFill>
                <a:effectLst/>
                <a:uLnTx/>
                <a:uFillTx/>
                <a:latin typeface="Calibri"/>
                <a:cs typeface="Calibri"/>
              </a:rPr>
              <a:t>Povilaike,</a:t>
            </a:r>
            <a:r>
              <a:rPr kumimoji="0" sz="1900" b="0" i="0" u="none" strike="noStrike" kern="0" cap="none" spc="-5" normalizeH="0" baseline="0" noProof="0" dirty="0">
                <a:ln>
                  <a:noFill/>
                </a:ln>
                <a:solidFill>
                  <a:sysClr val="windowText" lastClr="000000"/>
                </a:solidFill>
                <a:effectLst/>
                <a:uLnTx/>
                <a:uFillTx/>
                <a:latin typeface="Calibri"/>
                <a:cs typeface="Calibri"/>
              </a:rPr>
              <a:t> National</a:t>
            </a:r>
            <a:r>
              <a:rPr kumimoji="0" sz="1900" b="0" i="0" u="none" strike="noStrike" kern="0" cap="none" spc="0"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Contact</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15" normalizeH="0" baseline="0" noProof="0" dirty="0">
                <a:ln>
                  <a:noFill/>
                </a:ln>
                <a:solidFill>
                  <a:sysClr val="windowText" lastClr="000000"/>
                </a:solidFill>
                <a:effectLst/>
                <a:uLnTx/>
                <a:uFillTx/>
                <a:latin typeface="Calibri"/>
                <a:cs typeface="Calibri"/>
              </a:rPr>
              <a:t>Point</a:t>
            </a:r>
            <a:r>
              <a:rPr kumimoji="0" sz="1900" b="0" i="0" u="none" strike="noStrike" kern="0" cap="none" spc="-5" normalizeH="0" baseline="0" noProof="0" dirty="0">
                <a:ln>
                  <a:noFill/>
                </a:ln>
                <a:solidFill>
                  <a:sysClr val="windowText" lastClr="000000"/>
                </a:solidFill>
                <a:effectLst/>
                <a:uLnTx/>
                <a:uFillTx/>
                <a:latin typeface="Calibri"/>
                <a:cs typeface="Calibri"/>
              </a:rPr>
              <a:t> (NCP) </a:t>
            </a:r>
            <a:r>
              <a:rPr kumimoji="0" sz="1900" b="0" i="0" u="none" strike="noStrike" kern="0" cap="none" spc="-20" normalizeH="0" baseline="0" noProof="0" dirty="0">
                <a:ln>
                  <a:noFill/>
                </a:ln>
                <a:solidFill>
                  <a:sysClr val="windowText" lastClr="000000"/>
                </a:solidFill>
                <a:effectLst/>
                <a:uLnTx/>
                <a:uFillTx/>
                <a:latin typeface="Calibri"/>
                <a:cs typeface="Calibri"/>
              </a:rPr>
              <a:t>for</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1890395" marR="5715" lvl="0" indent="299720" algn="r" defTabSz="914400" eaLnBrk="1" fontAlgn="auto" latinLnBrk="0" hangingPunct="1">
              <a:lnSpc>
                <a:spcPts val="2900"/>
              </a:lnSpc>
              <a:spcBef>
                <a:spcPts val="110"/>
              </a:spcBef>
              <a:spcAft>
                <a:spcPts val="0"/>
              </a:spcAft>
              <a:buClrTx/>
              <a:buSzTx/>
              <a:buFontTx/>
              <a:buNone/>
              <a:tabLst/>
              <a:defRPr/>
            </a:pPr>
            <a:r>
              <a:rPr kumimoji="0" sz="1900" b="0" i="0" u="none" strike="noStrike" kern="0" cap="none" spc="-5" normalizeH="0" baseline="0" noProof="0" dirty="0">
                <a:ln>
                  <a:noFill/>
                </a:ln>
                <a:solidFill>
                  <a:sysClr val="windowText" lastClr="000000"/>
                </a:solidFill>
                <a:effectLst/>
                <a:uLnTx/>
                <a:uFillTx/>
                <a:latin typeface="Calibri"/>
                <a:cs typeface="Calibri"/>
              </a:rPr>
              <a:t>Lithuanian </a:t>
            </a:r>
            <a:r>
              <a:rPr kumimoji="0" sz="1900" b="0" i="0" u="none" strike="noStrike" kern="0" cap="none" spc="-10" normalizeH="0" baseline="0" noProof="0" dirty="0">
                <a:ln>
                  <a:noFill/>
                </a:ln>
                <a:solidFill>
                  <a:sysClr val="windowText" lastClr="000000"/>
                </a:solidFill>
                <a:effectLst/>
                <a:uLnTx/>
                <a:uFillTx/>
                <a:latin typeface="Calibri"/>
                <a:cs typeface="Calibri"/>
              </a:rPr>
              <a:t>Research </a:t>
            </a:r>
            <a:r>
              <a:rPr kumimoji="0" sz="1900" b="0" i="0" u="none" strike="noStrike" kern="0" cap="none" spc="-5" normalizeH="0" baseline="0" noProof="0" dirty="0">
                <a:ln>
                  <a:noFill/>
                </a:ln>
                <a:solidFill>
                  <a:sysClr val="windowText" lastClr="000000"/>
                </a:solidFill>
                <a:effectLst/>
                <a:uLnTx/>
                <a:uFillTx/>
                <a:latin typeface="Calibri"/>
                <a:cs typeface="Calibri"/>
              </a:rPr>
              <a:t>Council </a:t>
            </a:r>
            <a:r>
              <a:rPr kumimoji="0" sz="1900" b="0" i="0" u="none" strike="noStrike" kern="0" cap="none" spc="-415" normalizeH="0" baseline="0" noProof="0" dirty="0">
                <a:ln>
                  <a:noFill/>
                </a:ln>
                <a:solidFill>
                  <a:sysClr val="windowText" lastClr="000000"/>
                </a:solidFill>
                <a:effectLst/>
                <a:uLnTx/>
                <a:uFillTx/>
                <a:latin typeface="Calibri"/>
                <a:cs typeface="Calibri"/>
              </a:rPr>
              <a:t> </a:t>
            </a:r>
            <a:r>
              <a:rPr kumimoji="0" sz="1900" b="0" i="0" u="none" strike="noStrike" kern="0" cap="none" spc="-5" normalizeH="0" baseline="0" noProof="0" dirty="0">
                <a:ln>
                  <a:noFill/>
                </a:ln>
                <a:solidFill>
                  <a:sysClr val="windowText" lastClr="000000"/>
                </a:solidFill>
                <a:effectLst/>
                <a:uLnTx/>
                <a:uFillTx/>
                <a:latin typeface="Calibri"/>
                <a:cs typeface="Calibri"/>
              </a:rPr>
              <a:t>Email:</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sng" strike="noStrike" kern="0" cap="none" spc="-10" normalizeH="0" baseline="0" noProof="0" dirty="0">
                <a:ln>
                  <a:noFill/>
                </a:ln>
                <a:solidFill>
                  <a:srgbClr val="0563C1"/>
                </a:solidFill>
                <a:effectLst/>
                <a:uLnTx/>
                <a:uFill>
                  <a:solidFill>
                    <a:srgbClr val="0563C1"/>
                  </a:solidFill>
                </a:uFill>
                <a:latin typeface="Calibri"/>
                <a:cs typeface="Calibri"/>
                <a:hlinkClick r:id="rId2"/>
              </a:rPr>
              <a:t>aurelija.povilaike@lmt.lt</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0" marR="6350" lvl="0" indent="0" algn="r" defTabSz="914400" eaLnBrk="1" fontAlgn="auto" latinLnBrk="0" hangingPunct="1">
              <a:lnSpc>
                <a:spcPct val="100000"/>
              </a:lnSpc>
              <a:spcBef>
                <a:spcPts val="309"/>
              </a:spcBef>
              <a:spcAft>
                <a:spcPts val="0"/>
              </a:spcAft>
              <a:buClrTx/>
              <a:buSzTx/>
              <a:buFontTx/>
              <a:buNone/>
              <a:tabLst/>
              <a:defRPr/>
            </a:pPr>
            <a:r>
              <a:rPr kumimoji="0" sz="1900" b="0" i="0" u="sng" strike="noStrike" kern="0" cap="none" spc="-10" normalizeH="0" baseline="0" noProof="0" dirty="0">
                <a:ln>
                  <a:noFill/>
                </a:ln>
                <a:solidFill>
                  <a:srgbClr val="0563C1"/>
                </a:solidFill>
                <a:effectLst/>
                <a:uLnTx/>
                <a:uFill>
                  <a:solidFill>
                    <a:srgbClr val="0563C1"/>
                  </a:solidFill>
                </a:uFill>
                <a:latin typeface="Calibri"/>
                <a:cs typeface="Calibri"/>
              </a:rPr>
              <a:t>LinkedIn</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0" marR="5080" lvl="0" indent="0" algn="r" defTabSz="914400" eaLnBrk="1" fontAlgn="auto" latinLnBrk="0" hangingPunct="1">
              <a:lnSpc>
                <a:spcPct val="100000"/>
              </a:lnSpc>
              <a:spcBef>
                <a:spcPts val="525"/>
              </a:spcBef>
              <a:spcAft>
                <a:spcPts val="0"/>
              </a:spcAft>
              <a:buClrTx/>
              <a:buSzTx/>
              <a:buFontTx/>
              <a:buNone/>
              <a:tabLst/>
              <a:defRPr/>
            </a:pPr>
            <a:r>
              <a:rPr kumimoji="0" sz="1900" b="0" i="0" u="none" strike="noStrike" kern="0" cap="none" spc="-10" normalizeH="0" baseline="0" noProof="0" dirty="0">
                <a:ln>
                  <a:noFill/>
                </a:ln>
                <a:solidFill>
                  <a:sysClr val="windowText" lastClr="000000"/>
                </a:solidFill>
                <a:effectLst/>
                <a:uLnTx/>
                <a:uFillTx/>
                <a:latin typeface="Calibri"/>
                <a:cs typeface="Calibri"/>
              </a:rPr>
              <a:t>@povilaike</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9764314" y="5565377"/>
            <a:ext cx="283368" cy="283369"/>
          </a:xfrm>
          <a:prstGeom prst="rect">
            <a:avLst/>
          </a:prstGeom>
        </p:spPr>
      </p:pic>
      <p:pic>
        <p:nvPicPr>
          <p:cNvPr id="6" name="object 6"/>
          <p:cNvPicPr/>
          <p:nvPr/>
        </p:nvPicPr>
        <p:blipFill>
          <a:blip r:embed="rId4" cstate="print"/>
          <a:stretch>
            <a:fillRect/>
          </a:stretch>
        </p:blipFill>
        <p:spPr>
          <a:xfrm>
            <a:off x="9733778" y="5956168"/>
            <a:ext cx="306363" cy="264822"/>
          </a:xfrm>
          <a:prstGeom prst="rect">
            <a:avLst/>
          </a:prstGeom>
        </p:spPr>
      </p:pic>
      <p:pic>
        <p:nvPicPr>
          <p:cNvPr id="7" name="object 7"/>
          <p:cNvPicPr/>
          <p:nvPr/>
        </p:nvPicPr>
        <p:blipFill>
          <a:blip r:embed="rId5" cstate="print"/>
          <a:stretch>
            <a:fillRect/>
          </a:stretch>
        </p:blipFill>
        <p:spPr>
          <a:xfrm>
            <a:off x="7070297" y="5987781"/>
            <a:ext cx="1208403" cy="472802"/>
          </a:xfrm>
          <a:prstGeom prst="rect">
            <a:avLst/>
          </a:prstGeom>
        </p:spPr>
      </p:pic>
      <p:pic>
        <p:nvPicPr>
          <p:cNvPr id="8" name="object 8"/>
          <p:cNvPicPr/>
          <p:nvPr/>
        </p:nvPicPr>
        <p:blipFill>
          <a:blip r:embed="rId6" cstate="print"/>
          <a:stretch>
            <a:fillRect/>
          </a:stretch>
        </p:blipFill>
        <p:spPr>
          <a:xfrm>
            <a:off x="3983118" y="6017790"/>
            <a:ext cx="2790869" cy="454865"/>
          </a:xfrm>
          <a:prstGeom prst="rect">
            <a:avLst/>
          </a:prstGeom>
        </p:spPr>
      </p:pic>
    </p:spTree>
    <p:extLst>
      <p:ext uri="{BB962C8B-B14F-4D97-AF65-F5344CB8AC3E}">
        <p14:creationId xmlns:p14="http://schemas.microsoft.com/office/powerpoint/2010/main" val="2055782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1569" y="1207515"/>
            <a:ext cx="2555875" cy="635000"/>
          </a:xfrm>
          <a:prstGeom prst="rect">
            <a:avLst/>
          </a:prstGeom>
        </p:spPr>
        <p:txBody>
          <a:bodyPr vert="horz" wrap="square" lIns="0" tIns="12700" rIns="0" bIns="0" rtlCol="0">
            <a:spAutoFit/>
          </a:bodyPr>
          <a:lstStyle/>
          <a:p>
            <a:pPr marL="12700">
              <a:lnSpc>
                <a:spcPct val="100000"/>
              </a:lnSpc>
              <a:spcBef>
                <a:spcPts val="100"/>
              </a:spcBef>
            </a:pPr>
            <a:r>
              <a:rPr sz="4000" spc="-15" dirty="0"/>
              <a:t>Introduction</a:t>
            </a:r>
            <a:endParaRPr sz="4000"/>
          </a:p>
        </p:txBody>
      </p:sp>
      <p:sp>
        <p:nvSpPr>
          <p:cNvPr id="3" name="object 3"/>
          <p:cNvSpPr txBox="1"/>
          <p:nvPr/>
        </p:nvSpPr>
        <p:spPr>
          <a:xfrm>
            <a:off x="511554" y="2749803"/>
            <a:ext cx="4601845" cy="3015615"/>
          </a:xfrm>
          <a:prstGeom prst="rect">
            <a:avLst/>
          </a:prstGeom>
        </p:spPr>
        <p:txBody>
          <a:bodyPr vert="horz" wrap="square" lIns="0" tIns="82550" rIns="0" bIns="0" rtlCol="0">
            <a:spAutoFit/>
          </a:bodyPr>
          <a:lstStyle/>
          <a:p>
            <a:pPr marL="241300" marR="5080" lvl="0" indent="-228600" defTabSz="914400" eaLnBrk="1" fontAlgn="auto" latinLnBrk="0" hangingPunct="1">
              <a:lnSpc>
                <a:spcPct val="79100"/>
              </a:lnSpc>
              <a:spcBef>
                <a:spcPts val="650"/>
              </a:spcBef>
              <a:spcAft>
                <a:spcPts val="0"/>
              </a:spcAft>
              <a:buClrTx/>
              <a:buSzTx/>
              <a:buFontTx/>
              <a:buNone/>
              <a:tabLst/>
              <a:defRPr/>
            </a:pPr>
            <a:r>
              <a:rPr kumimoji="0" sz="2200" b="0" i="0" u="none" strike="noStrike" kern="0" cap="none" spc="35" normalizeH="0" baseline="0" noProof="0" dirty="0">
                <a:ln>
                  <a:noFill/>
                </a:ln>
                <a:solidFill>
                  <a:sysClr val="windowText" lastClr="000000"/>
                </a:solidFill>
                <a:effectLst/>
                <a:uLnTx/>
                <a:uFillTx/>
                <a:latin typeface="Arial"/>
                <a:cs typeface="Arial"/>
              </a:rPr>
              <a:t>Ø</a:t>
            </a:r>
            <a:r>
              <a:rPr kumimoji="0" sz="2200" b="0" i="0" u="none" strike="noStrike" kern="0" cap="none" spc="-75" normalizeH="0" baseline="0" noProof="0" dirty="0">
                <a:ln>
                  <a:noFill/>
                </a:ln>
                <a:solidFill>
                  <a:sysClr val="windowText" lastClr="000000"/>
                </a:solidFill>
                <a:effectLst/>
                <a:uLnTx/>
                <a:uFillTx/>
                <a:latin typeface="Arial"/>
                <a:cs typeface="Arial"/>
              </a:rPr>
              <a:t> </a:t>
            </a:r>
            <a:r>
              <a:rPr kumimoji="0" sz="2200" b="0" i="0" u="sng" strike="noStrike" kern="0" cap="none" spc="-10" normalizeH="0" baseline="0" noProof="0" dirty="0">
                <a:ln>
                  <a:noFill/>
                </a:ln>
                <a:solidFill>
                  <a:srgbClr val="0563C1"/>
                </a:solidFill>
                <a:effectLst/>
                <a:uLnTx/>
                <a:uFill>
                  <a:solidFill>
                    <a:srgbClr val="0563C1"/>
                  </a:solidFill>
                </a:uFill>
                <a:latin typeface="Calibri"/>
                <a:cs typeface="Calibri"/>
              </a:rPr>
              <a:t>Profesional</a:t>
            </a:r>
            <a:r>
              <a:rPr kumimoji="0" sz="2200" b="0" i="0" u="sng" strike="noStrike" kern="0" cap="none" spc="-15" normalizeH="0" baseline="0" noProof="0" dirty="0">
                <a:ln>
                  <a:noFill/>
                </a:ln>
                <a:solidFill>
                  <a:srgbClr val="0563C1"/>
                </a:solidFill>
                <a:effectLst/>
                <a:uLnTx/>
                <a:uFill>
                  <a:solidFill>
                    <a:srgbClr val="0563C1"/>
                  </a:solidFill>
                </a:uFill>
                <a:latin typeface="Calibri"/>
                <a:cs typeface="Calibri"/>
              </a:rPr>
              <a:t> at</a:t>
            </a:r>
            <a:r>
              <a:rPr kumimoji="0" sz="2200" b="0" i="0" u="sng" strike="noStrike" kern="0" cap="none" spc="-10" normalizeH="0" baseline="0" noProof="0" dirty="0">
                <a:ln>
                  <a:noFill/>
                </a:ln>
                <a:solidFill>
                  <a:srgbClr val="0563C1"/>
                </a:solidFill>
                <a:effectLst/>
                <a:uLnTx/>
                <a:uFill>
                  <a:solidFill>
                    <a:srgbClr val="0563C1"/>
                  </a:solidFill>
                </a:uFill>
                <a:latin typeface="Calibri"/>
                <a:cs typeface="Calibri"/>
              </a:rPr>
              <a:t> </a:t>
            </a:r>
            <a:r>
              <a:rPr kumimoji="0" sz="2200" b="0" i="0" u="sng" strike="noStrike" kern="0" cap="none" spc="-5" normalizeH="0" baseline="0" noProof="0" dirty="0">
                <a:ln>
                  <a:noFill/>
                </a:ln>
                <a:solidFill>
                  <a:srgbClr val="0563C1"/>
                </a:solidFill>
                <a:effectLst/>
                <a:uLnTx/>
                <a:uFill>
                  <a:solidFill>
                    <a:srgbClr val="0563C1"/>
                  </a:solidFill>
                </a:uFill>
                <a:latin typeface="Calibri"/>
                <a:cs typeface="Calibri"/>
              </a:rPr>
              <a:t>the </a:t>
            </a:r>
            <a:r>
              <a:rPr kumimoji="0" sz="2200" b="0" i="0" u="sng" strike="noStrike" kern="0" cap="none" spc="-15" normalizeH="0" baseline="0" noProof="0" dirty="0">
                <a:ln>
                  <a:noFill/>
                </a:ln>
                <a:solidFill>
                  <a:srgbClr val="0563C1"/>
                </a:solidFill>
                <a:effectLst/>
                <a:uLnTx/>
                <a:uFill>
                  <a:solidFill>
                    <a:srgbClr val="0563C1"/>
                  </a:solidFill>
                </a:uFill>
                <a:latin typeface="Calibri"/>
                <a:cs typeface="Calibri"/>
              </a:rPr>
              <a:t>Interface</a:t>
            </a:r>
            <a:r>
              <a:rPr kumimoji="0" sz="2200" b="0" i="0" u="sng" strike="noStrike" kern="0" cap="none" spc="-5" normalizeH="0" baseline="0" noProof="0" dirty="0">
                <a:ln>
                  <a:noFill/>
                </a:ln>
                <a:solidFill>
                  <a:srgbClr val="0563C1"/>
                </a:solidFill>
                <a:effectLst/>
                <a:uLnTx/>
                <a:uFill>
                  <a:solidFill>
                    <a:srgbClr val="0563C1"/>
                  </a:solidFill>
                </a:uFill>
                <a:latin typeface="Calibri"/>
                <a:cs typeface="Calibri"/>
              </a:rPr>
              <a:t> </a:t>
            </a:r>
            <a:r>
              <a:rPr kumimoji="0" sz="2200" b="0" i="0" u="sng" strike="noStrike" kern="0" cap="none" spc="0" normalizeH="0" baseline="0" noProof="0" dirty="0">
                <a:ln>
                  <a:noFill/>
                </a:ln>
                <a:solidFill>
                  <a:srgbClr val="0563C1"/>
                </a:solidFill>
                <a:effectLst/>
                <a:uLnTx/>
                <a:uFill>
                  <a:solidFill>
                    <a:srgbClr val="0563C1"/>
                  </a:solidFill>
                </a:uFill>
                <a:latin typeface="Calibri"/>
                <a:cs typeface="Calibri"/>
              </a:rPr>
              <a:t>of</a:t>
            </a:r>
            <a:r>
              <a:rPr kumimoji="0" sz="2200" b="0" i="0" u="sng" strike="noStrike" kern="0" cap="none" spc="-5" normalizeH="0" baseline="0" noProof="0" dirty="0">
                <a:ln>
                  <a:noFill/>
                </a:ln>
                <a:solidFill>
                  <a:srgbClr val="0563C1"/>
                </a:solidFill>
                <a:effectLst/>
                <a:uLnTx/>
                <a:uFill>
                  <a:solidFill>
                    <a:srgbClr val="0563C1"/>
                  </a:solidFill>
                </a:uFill>
                <a:latin typeface="Calibri"/>
                <a:cs typeface="Calibri"/>
              </a:rPr>
              <a:t> Science </a:t>
            </a:r>
            <a:r>
              <a:rPr kumimoji="0" sz="2200" b="0" i="0" u="none" strike="noStrike" kern="0" cap="none" spc="-480" normalizeH="0" baseline="0" noProof="0" dirty="0">
                <a:ln>
                  <a:noFill/>
                </a:ln>
                <a:solidFill>
                  <a:srgbClr val="0563C1"/>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(PIoS)</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0"/>
              </a:spcBef>
              <a:spcAft>
                <a:spcPts val="0"/>
              </a:spcAft>
              <a:buClrTx/>
              <a:buSzTx/>
              <a:buFontTx/>
              <a:buNone/>
              <a:tabLst/>
              <a:defRPr/>
            </a:pPr>
            <a:endParaRPr kumimoji="0" sz="3300" b="0" i="0" u="none" strike="noStrike" kern="0" cap="none" spc="0" normalizeH="0" baseline="0" noProof="0">
              <a:ln>
                <a:noFill/>
              </a:ln>
              <a:solidFill>
                <a:sysClr val="windowText" lastClr="000000"/>
              </a:solidFill>
              <a:effectLst/>
              <a:uLnTx/>
              <a:uFillTx/>
              <a:latin typeface="Calibri"/>
              <a:cs typeface="Calibri"/>
            </a:endParaRPr>
          </a:p>
          <a:p>
            <a:pPr marL="241300" marR="96520" lvl="0" indent="-228600" defTabSz="914400" eaLnBrk="1" fontAlgn="auto" latinLnBrk="0" hangingPunct="1">
              <a:lnSpc>
                <a:spcPct val="81400"/>
              </a:lnSpc>
              <a:spcBef>
                <a:spcPts val="0"/>
              </a:spcBef>
              <a:spcAft>
                <a:spcPts val="0"/>
              </a:spcAft>
              <a:buClrTx/>
              <a:buSzTx/>
              <a:buFontTx/>
              <a:buNone/>
              <a:tabLst/>
              <a:defRPr/>
            </a:pPr>
            <a:r>
              <a:rPr kumimoji="0" sz="2200" b="0" i="0" u="none" strike="noStrike" kern="0" cap="none" spc="35" normalizeH="0" baseline="0" noProof="0" dirty="0">
                <a:ln>
                  <a:noFill/>
                </a:ln>
                <a:solidFill>
                  <a:sysClr val="windowText" lastClr="000000"/>
                </a:solidFill>
                <a:effectLst/>
                <a:uLnTx/>
                <a:uFillTx/>
                <a:latin typeface="Arial"/>
                <a:cs typeface="Arial"/>
              </a:rPr>
              <a:t>Ø</a:t>
            </a:r>
            <a:r>
              <a:rPr kumimoji="0" sz="2200" b="0" i="0" u="none" strike="noStrike" kern="0" cap="none" spc="-70" normalizeH="0" baseline="0" noProof="0" dirty="0">
                <a:ln>
                  <a:noFill/>
                </a:ln>
                <a:solidFill>
                  <a:sysClr val="windowText" lastClr="000000"/>
                </a:solidFill>
                <a:effectLst/>
                <a:uLnTx/>
                <a:uFillTx/>
                <a:latin typeface="Arial"/>
                <a:cs typeface="Arial"/>
              </a:rPr>
              <a:t> </a:t>
            </a:r>
            <a:r>
              <a:rPr kumimoji="0" sz="2200" b="0" i="0" u="none" strike="noStrike" kern="0" cap="none" spc="-5" normalizeH="0" baseline="0" noProof="0" dirty="0">
                <a:ln>
                  <a:noFill/>
                </a:ln>
                <a:solidFill>
                  <a:sysClr val="windowText" lastClr="000000"/>
                </a:solidFill>
                <a:effectLst/>
                <a:uLnTx/>
                <a:uFillTx/>
                <a:latin typeface="Calibri"/>
                <a:cs typeface="Calibri"/>
              </a:rPr>
              <a:t>Experience in</a:t>
            </a:r>
            <a:r>
              <a:rPr kumimoji="0" sz="2200" b="0" i="0" u="none" strike="noStrike" kern="0" cap="none" spc="-10" normalizeH="0" baseline="0" noProof="0" dirty="0">
                <a:ln>
                  <a:noFill/>
                </a:ln>
                <a:solidFill>
                  <a:sysClr val="windowText" lastClr="000000"/>
                </a:solidFill>
                <a:effectLst/>
                <a:uLnTx/>
                <a:uFillTx/>
                <a:latin typeface="Calibri"/>
                <a:cs typeface="Calibri"/>
              </a:rPr>
              <a:t> research</a:t>
            </a:r>
            <a:r>
              <a:rPr kumimoji="0" sz="2200" b="0" i="0" u="none" strike="noStrike" kern="0" cap="none" spc="-1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development, </a:t>
            </a:r>
            <a:r>
              <a:rPr kumimoji="0" sz="2200" b="0" i="0" u="none" strike="noStrike" kern="0" cap="none" spc="-48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research </a:t>
            </a:r>
            <a:r>
              <a:rPr kumimoji="0" sz="2200" b="0" i="0" u="none" strike="noStrike" kern="0" cap="none" spc="-5" normalizeH="0" baseline="0" noProof="0" dirty="0">
                <a:ln>
                  <a:noFill/>
                </a:ln>
                <a:solidFill>
                  <a:sysClr val="windowText" lastClr="000000"/>
                </a:solidFill>
                <a:effectLst/>
                <a:uLnTx/>
                <a:uFillTx/>
                <a:latin typeface="Calibri"/>
                <a:cs typeface="Calibri"/>
              </a:rPr>
              <a:t>policy and impact (UK and </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Lithuania)</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3300" b="0" i="0" u="none" strike="noStrike" kern="0" cap="none" spc="0" normalizeH="0" baseline="0" noProof="0">
              <a:ln>
                <a:noFill/>
              </a:ln>
              <a:solidFill>
                <a:sysClr val="windowText" lastClr="000000"/>
              </a:solidFill>
              <a:effectLst/>
              <a:uLnTx/>
              <a:uFillTx/>
              <a:latin typeface="Calibri"/>
              <a:cs typeface="Calibri"/>
            </a:endParaRPr>
          </a:p>
          <a:p>
            <a:pPr marL="241300" marR="97790" lvl="0" indent="-228600" defTabSz="914400" eaLnBrk="1" fontAlgn="auto" latinLnBrk="0" hangingPunct="1">
              <a:lnSpc>
                <a:spcPct val="80000"/>
              </a:lnSpc>
              <a:spcBef>
                <a:spcPts val="0"/>
              </a:spcBef>
              <a:spcAft>
                <a:spcPts val="0"/>
              </a:spcAft>
              <a:buClrTx/>
              <a:buSzTx/>
              <a:buFontTx/>
              <a:buNone/>
              <a:tabLst/>
              <a:defRPr/>
            </a:pPr>
            <a:r>
              <a:rPr kumimoji="0" sz="2200" b="0" i="0" u="none" strike="noStrike" kern="0" cap="none" spc="35" normalizeH="0" baseline="0" noProof="0" dirty="0">
                <a:ln>
                  <a:noFill/>
                </a:ln>
                <a:solidFill>
                  <a:sysClr val="windowText" lastClr="000000"/>
                </a:solidFill>
                <a:effectLst/>
                <a:uLnTx/>
                <a:uFillTx/>
                <a:latin typeface="Arial"/>
                <a:cs typeface="Arial"/>
              </a:rPr>
              <a:t>Ø</a:t>
            </a:r>
            <a:r>
              <a:rPr kumimoji="0" sz="2200" b="0" i="0" u="none" strike="noStrike" kern="0" cap="none" spc="-75" normalizeH="0" baseline="0" noProof="0" dirty="0">
                <a:ln>
                  <a:noFill/>
                </a:ln>
                <a:solidFill>
                  <a:sysClr val="windowText" lastClr="000000"/>
                </a:solidFill>
                <a:effectLst/>
                <a:uLnTx/>
                <a:uFillTx/>
                <a:latin typeface="Arial"/>
                <a:cs typeface="Arial"/>
              </a:rPr>
              <a:t> </a:t>
            </a:r>
            <a:r>
              <a:rPr kumimoji="0" sz="2200" b="0" i="0" u="none" strike="noStrike" kern="0" cap="none" spc="-5" normalizeH="0" baseline="0" noProof="0" dirty="0">
                <a:ln>
                  <a:noFill/>
                </a:ln>
                <a:solidFill>
                  <a:sysClr val="windowText" lastClr="000000"/>
                </a:solidFill>
                <a:effectLst/>
                <a:uLnTx/>
                <a:uFillTx/>
                <a:latin typeface="Calibri"/>
                <a:cs typeface="Calibri"/>
              </a:rPr>
              <a:t>Experience</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with</a:t>
            </a:r>
            <a:r>
              <a:rPr kumimoji="0" sz="2200" b="0" i="0" u="none" strike="noStrike" kern="0" cap="none" spc="-2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SSHA</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disciplines</a:t>
            </a:r>
            <a:r>
              <a:rPr kumimoji="0" sz="2200" b="0" i="0" u="none" strike="noStrike" kern="0" cap="none" spc="-1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and </a:t>
            </a:r>
            <a:r>
              <a:rPr kumimoji="0" sz="2200" b="0" i="0" u="none" strike="noStrike" kern="0" cap="none" spc="-48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multidisciplinary</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teams</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5484502" y="789708"/>
            <a:ext cx="6275070" cy="5231130"/>
            <a:chOff x="5484502" y="789708"/>
            <a:chExt cx="6275070" cy="5231130"/>
          </a:xfrm>
        </p:grpSpPr>
        <p:pic>
          <p:nvPicPr>
            <p:cNvPr id="5" name="object 5"/>
            <p:cNvPicPr/>
            <p:nvPr/>
          </p:nvPicPr>
          <p:blipFill>
            <a:blip r:embed="rId2" cstate="print"/>
            <a:stretch>
              <a:fillRect/>
            </a:stretch>
          </p:blipFill>
          <p:spPr>
            <a:xfrm>
              <a:off x="6128227" y="789708"/>
              <a:ext cx="2397513" cy="2161236"/>
            </a:xfrm>
            <a:prstGeom prst="rect">
              <a:avLst/>
            </a:prstGeom>
          </p:spPr>
        </p:pic>
        <p:pic>
          <p:nvPicPr>
            <p:cNvPr id="6" name="object 6"/>
            <p:cNvPicPr/>
            <p:nvPr/>
          </p:nvPicPr>
          <p:blipFill>
            <a:blip r:embed="rId3" cstate="print"/>
            <a:stretch>
              <a:fillRect/>
            </a:stretch>
          </p:blipFill>
          <p:spPr>
            <a:xfrm>
              <a:off x="5484502" y="1423023"/>
              <a:ext cx="6274683" cy="4597737"/>
            </a:xfrm>
            <a:prstGeom prst="rect">
              <a:avLst/>
            </a:prstGeom>
          </p:spPr>
        </p:pic>
      </p:grpSp>
      <p:pic>
        <p:nvPicPr>
          <p:cNvPr id="7" name="object 7"/>
          <p:cNvPicPr/>
          <p:nvPr/>
        </p:nvPicPr>
        <p:blipFill>
          <a:blip r:embed="rId4" cstate="print"/>
          <a:stretch>
            <a:fillRect/>
          </a:stretch>
        </p:blipFill>
        <p:spPr>
          <a:xfrm>
            <a:off x="11343698" y="6465272"/>
            <a:ext cx="684766" cy="338483"/>
          </a:xfrm>
          <a:prstGeom prst="rect">
            <a:avLst/>
          </a:prstGeom>
        </p:spPr>
      </p:pic>
      <p:pic>
        <p:nvPicPr>
          <p:cNvPr id="8" name="object 8"/>
          <p:cNvPicPr/>
          <p:nvPr/>
        </p:nvPicPr>
        <p:blipFill>
          <a:blip r:embed="rId5" cstate="print"/>
          <a:stretch>
            <a:fillRect/>
          </a:stretch>
        </p:blipFill>
        <p:spPr>
          <a:xfrm>
            <a:off x="9182154" y="6465272"/>
            <a:ext cx="1998010" cy="325642"/>
          </a:xfrm>
          <a:prstGeom prst="rect">
            <a:avLst/>
          </a:prstGeom>
        </p:spPr>
      </p:pic>
    </p:spTree>
    <p:extLst>
      <p:ext uri="{BB962C8B-B14F-4D97-AF65-F5344CB8AC3E}">
        <p14:creationId xmlns:p14="http://schemas.microsoft.com/office/powerpoint/2010/main" val="399914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84276"/>
            <a:ext cx="6067425" cy="695960"/>
          </a:xfrm>
          <a:prstGeom prst="rect">
            <a:avLst/>
          </a:prstGeom>
        </p:spPr>
        <p:txBody>
          <a:bodyPr vert="horz" wrap="square" lIns="0" tIns="12700" rIns="0" bIns="0" rtlCol="0">
            <a:spAutoFit/>
          </a:bodyPr>
          <a:lstStyle/>
          <a:p>
            <a:pPr marL="12700">
              <a:lnSpc>
                <a:spcPct val="100000"/>
              </a:lnSpc>
              <a:spcBef>
                <a:spcPts val="100"/>
              </a:spcBef>
            </a:pPr>
            <a:r>
              <a:rPr sz="4400" spc="-15" dirty="0"/>
              <a:t>History </a:t>
            </a:r>
            <a:r>
              <a:rPr sz="4400" dirty="0"/>
              <a:t>of</a:t>
            </a:r>
            <a:r>
              <a:rPr sz="4400" spc="-10" dirty="0"/>
              <a:t> </a:t>
            </a:r>
            <a:r>
              <a:rPr sz="4400" spc="-5" dirty="0"/>
              <a:t>Impact</a:t>
            </a:r>
            <a:r>
              <a:rPr sz="4400" dirty="0"/>
              <a:t> in</a:t>
            </a:r>
            <a:r>
              <a:rPr sz="4400" spc="-10" dirty="0"/>
              <a:t> </a:t>
            </a:r>
            <a:r>
              <a:rPr sz="4400" dirty="0"/>
              <a:t>the UK</a:t>
            </a:r>
            <a:endParaRPr sz="4400"/>
          </a:p>
        </p:txBody>
      </p:sp>
      <p:grpSp>
        <p:nvGrpSpPr>
          <p:cNvPr id="3" name="object 3"/>
          <p:cNvGrpSpPr/>
          <p:nvPr/>
        </p:nvGrpSpPr>
        <p:grpSpPr>
          <a:xfrm>
            <a:off x="838200" y="1819805"/>
            <a:ext cx="10515600" cy="12700"/>
            <a:chOff x="838200" y="1819805"/>
            <a:chExt cx="10515600" cy="12700"/>
          </a:xfrm>
        </p:grpSpPr>
        <p:sp>
          <p:nvSpPr>
            <p:cNvPr id="4" name="object 4"/>
            <p:cNvSpPr/>
            <p:nvPr/>
          </p:nvSpPr>
          <p:spPr>
            <a:xfrm>
              <a:off x="838200" y="1826155"/>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838200" y="1826155"/>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object 6"/>
          <p:cNvGrpSpPr/>
          <p:nvPr/>
        </p:nvGrpSpPr>
        <p:grpSpPr>
          <a:xfrm>
            <a:off x="838200" y="2109824"/>
            <a:ext cx="10515600" cy="12700"/>
            <a:chOff x="838200" y="2109824"/>
            <a:chExt cx="10515600" cy="12700"/>
          </a:xfrm>
        </p:grpSpPr>
        <p:sp>
          <p:nvSpPr>
            <p:cNvPr id="7" name="object 7"/>
            <p:cNvSpPr/>
            <p:nvPr/>
          </p:nvSpPr>
          <p:spPr>
            <a:xfrm>
              <a:off x="838200" y="2116174"/>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838200" y="2116174"/>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object 9"/>
          <p:cNvGrpSpPr/>
          <p:nvPr/>
        </p:nvGrpSpPr>
        <p:grpSpPr>
          <a:xfrm>
            <a:off x="838200" y="2399841"/>
            <a:ext cx="10515600" cy="12700"/>
            <a:chOff x="838200" y="2399841"/>
            <a:chExt cx="10515600" cy="12700"/>
          </a:xfrm>
        </p:grpSpPr>
        <p:sp>
          <p:nvSpPr>
            <p:cNvPr id="10" name="object 10"/>
            <p:cNvSpPr/>
            <p:nvPr/>
          </p:nvSpPr>
          <p:spPr>
            <a:xfrm>
              <a:off x="838200" y="2406191"/>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838200" y="2406191"/>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object 12"/>
          <p:cNvGrpSpPr/>
          <p:nvPr/>
        </p:nvGrpSpPr>
        <p:grpSpPr>
          <a:xfrm>
            <a:off x="838200" y="2689861"/>
            <a:ext cx="10515600" cy="12700"/>
            <a:chOff x="838200" y="2689861"/>
            <a:chExt cx="10515600" cy="12700"/>
          </a:xfrm>
        </p:grpSpPr>
        <p:sp>
          <p:nvSpPr>
            <p:cNvPr id="13" name="object 13"/>
            <p:cNvSpPr/>
            <p:nvPr/>
          </p:nvSpPr>
          <p:spPr>
            <a:xfrm>
              <a:off x="838200" y="2696211"/>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838200" y="2696211"/>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object 15"/>
          <p:cNvGrpSpPr/>
          <p:nvPr/>
        </p:nvGrpSpPr>
        <p:grpSpPr>
          <a:xfrm>
            <a:off x="838200" y="2979878"/>
            <a:ext cx="10515600" cy="12700"/>
            <a:chOff x="838200" y="2979878"/>
            <a:chExt cx="10515600" cy="12700"/>
          </a:xfrm>
        </p:grpSpPr>
        <p:sp>
          <p:nvSpPr>
            <p:cNvPr id="16" name="object 16"/>
            <p:cNvSpPr/>
            <p:nvPr/>
          </p:nvSpPr>
          <p:spPr>
            <a:xfrm>
              <a:off x="838200" y="2986228"/>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838200" y="2986228"/>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object 18"/>
          <p:cNvGrpSpPr/>
          <p:nvPr/>
        </p:nvGrpSpPr>
        <p:grpSpPr>
          <a:xfrm>
            <a:off x="838200" y="3269898"/>
            <a:ext cx="10515600" cy="12700"/>
            <a:chOff x="838200" y="3269898"/>
            <a:chExt cx="10515600" cy="12700"/>
          </a:xfrm>
        </p:grpSpPr>
        <p:sp>
          <p:nvSpPr>
            <p:cNvPr id="19" name="object 19"/>
            <p:cNvSpPr/>
            <p:nvPr/>
          </p:nvSpPr>
          <p:spPr>
            <a:xfrm>
              <a:off x="838200" y="3276248"/>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838200" y="3276248"/>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object 21"/>
          <p:cNvGrpSpPr/>
          <p:nvPr/>
        </p:nvGrpSpPr>
        <p:grpSpPr>
          <a:xfrm>
            <a:off x="838200" y="3559915"/>
            <a:ext cx="10515600" cy="12700"/>
            <a:chOff x="838200" y="3559915"/>
            <a:chExt cx="10515600" cy="12700"/>
          </a:xfrm>
        </p:grpSpPr>
        <p:sp>
          <p:nvSpPr>
            <p:cNvPr id="22" name="object 22"/>
            <p:cNvSpPr/>
            <p:nvPr/>
          </p:nvSpPr>
          <p:spPr>
            <a:xfrm>
              <a:off x="838200" y="3566265"/>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838200" y="3566265"/>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 name="object 24"/>
          <p:cNvGrpSpPr/>
          <p:nvPr/>
        </p:nvGrpSpPr>
        <p:grpSpPr>
          <a:xfrm>
            <a:off x="838200" y="3849933"/>
            <a:ext cx="10515600" cy="12700"/>
            <a:chOff x="838200" y="3849933"/>
            <a:chExt cx="10515600" cy="12700"/>
          </a:xfrm>
        </p:grpSpPr>
        <p:sp>
          <p:nvSpPr>
            <p:cNvPr id="25" name="object 25"/>
            <p:cNvSpPr/>
            <p:nvPr/>
          </p:nvSpPr>
          <p:spPr>
            <a:xfrm>
              <a:off x="838200" y="3856283"/>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838200" y="3856283"/>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 name="object 27"/>
          <p:cNvGrpSpPr/>
          <p:nvPr/>
        </p:nvGrpSpPr>
        <p:grpSpPr>
          <a:xfrm>
            <a:off x="838200" y="4139952"/>
            <a:ext cx="10515600" cy="12700"/>
            <a:chOff x="838200" y="4139952"/>
            <a:chExt cx="10515600" cy="12700"/>
          </a:xfrm>
        </p:grpSpPr>
        <p:sp>
          <p:nvSpPr>
            <p:cNvPr id="28" name="object 28"/>
            <p:cNvSpPr/>
            <p:nvPr/>
          </p:nvSpPr>
          <p:spPr>
            <a:xfrm>
              <a:off x="838200" y="4146302"/>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838200" y="4146302"/>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object 30"/>
          <p:cNvGrpSpPr/>
          <p:nvPr/>
        </p:nvGrpSpPr>
        <p:grpSpPr>
          <a:xfrm>
            <a:off x="838200" y="4429970"/>
            <a:ext cx="10515600" cy="12700"/>
            <a:chOff x="838200" y="4429970"/>
            <a:chExt cx="10515600" cy="12700"/>
          </a:xfrm>
        </p:grpSpPr>
        <p:sp>
          <p:nvSpPr>
            <p:cNvPr id="31" name="object 31"/>
            <p:cNvSpPr/>
            <p:nvPr/>
          </p:nvSpPr>
          <p:spPr>
            <a:xfrm>
              <a:off x="838200" y="4436320"/>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838200" y="4436320"/>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 name="object 33"/>
          <p:cNvGrpSpPr/>
          <p:nvPr/>
        </p:nvGrpSpPr>
        <p:grpSpPr>
          <a:xfrm>
            <a:off x="838200" y="4719989"/>
            <a:ext cx="10515600" cy="12700"/>
            <a:chOff x="838200" y="4719989"/>
            <a:chExt cx="10515600" cy="12700"/>
          </a:xfrm>
        </p:grpSpPr>
        <p:sp>
          <p:nvSpPr>
            <p:cNvPr id="34" name="object 34"/>
            <p:cNvSpPr/>
            <p:nvPr/>
          </p:nvSpPr>
          <p:spPr>
            <a:xfrm>
              <a:off x="838200" y="4726339"/>
              <a:ext cx="10515600" cy="0"/>
            </a:xfrm>
            <a:custGeom>
              <a:avLst/>
              <a:gdLst/>
              <a:ahLst/>
              <a:cxnLst/>
              <a:rect l="l" t="t" r="r" b="b"/>
              <a:pathLst>
                <a:path w="10515600">
                  <a:moveTo>
                    <a:pt x="10515600" y="0"/>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838200" y="4726339"/>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object 36"/>
          <p:cNvGrpSpPr/>
          <p:nvPr/>
        </p:nvGrpSpPr>
        <p:grpSpPr>
          <a:xfrm>
            <a:off x="838200" y="5010007"/>
            <a:ext cx="10515600" cy="12700"/>
            <a:chOff x="838200" y="5010007"/>
            <a:chExt cx="10515600" cy="12700"/>
          </a:xfrm>
        </p:grpSpPr>
        <p:sp>
          <p:nvSpPr>
            <p:cNvPr id="37" name="object 37"/>
            <p:cNvSpPr/>
            <p:nvPr/>
          </p:nvSpPr>
          <p:spPr>
            <a:xfrm>
              <a:off x="838200" y="5016357"/>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838200" y="5016357"/>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object 39"/>
          <p:cNvGrpSpPr/>
          <p:nvPr/>
        </p:nvGrpSpPr>
        <p:grpSpPr>
          <a:xfrm>
            <a:off x="838200" y="5300026"/>
            <a:ext cx="10515600" cy="12700"/>
            <a:chOff x="838200" y="5300026"/>
            <a:chExt cx="10515600" cy="12700"/>
          </a:xfrm>
        </p:grpSpPr>
        <p:sp>
          <p:nvSpPr>
            <p:cNvPr id="40" name="object 40"/>
            <p:cNvSpPr/>
            <p:nvPr/>
          </p:nvSpPr>
          <p:spPr>
            <a:xfrm>
              <a:off x="838200" y="5306376"/>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838200" y="5306376"/>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object 42"/>
          <p:cNvGrpSpPr/>
          <p:nvPr/>
        </p:nvGrpSpPr>
        <p:grpSpPr>
          <a:xfrm>
            <a:off x="838200" y="5590045"/>
            <a:ext cx="10515600" cy="12700"/>
            <a:chOff x="838200" y="5590045"/>
            <a:chExt cx="10515600" cy="12700"/>
          </a:xfrm>
        </p:grpSpPr>
        <p:sp>
          <p:nvSpPr>
            <p:cNvPr id="43" name="object 43"/>
            <p:cNvSpPr/>
            <p:nvPr/>
          </p:nvSpPr>
          <p:spPr>
            <a:xfrm>
              <a:off x="838200" y="5596395"/>
              <a:ext cx="10515600" cy="0"/>
            </a:xfrm>
            <a:custGeom>
              <a:avLst/>
              <a:gdLst/>
              <a:ahLst/>
              <a:cxnLst/>
              <a:rect l="l" t="t" r="r" b="b"/>
              <a:pathLst>
                <a:path w="10515600">
                  <a:moveTo>
                    <a:pt x="10515600" y="0"/>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838200" y="5596395"/>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5" name="object 45"/>
          <p:cNvGrpSpPr/>
          <p:nvPr/>
        </p:nvGrpSpPr>
        <p:grpSpPr>
          <a:xfrm>
            <a:off x="838200" y="5880063"/>
            <a:ext cx="10515600" cy="12700"/>
            <a:chOff x="838200" y="5880063"/>
            <a:chExt cx="10515600" cy="12700"/>
          </a:xfrm>
        </p:grpSpPr>
        <p:sp>
          <p:nvSpPr>
            <p:cNvPr id="46" name="object 46"/>
            <p:cNvSpPr/>
            <p:nvPr/>
          </p:nvSpPr>
          <p:spPr>
            <a:xfrm>
              <a:off x="838200" y="5886413"/>
              <a:ext cx="10515600" cy="0"/>
            </a:xfrm>
            <a:custGeom>
              <a:avLst/>
              <a:gdLst/>
              <a:ahLst/>
              <a:cxnLst/>
              <a:rect l="l" t="t" r="r" b="b"/>
              <a:pathLst>
                <a:path w="10515600">
                  <a:moveTo>
                    <a:pt x="10515600" y="1"/>
                  </a:moveTo>
                  <a:lnTo>
                    <a:pt x="0" y="0"/>
                  </a:lnTo>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838200" y="5886413"/>
              <a:ext cx="10515600" cy="0"/>
            </a:xfrm>
            <a:custGeom>
              <a:avLst/>
              <a:gdLst/>
              <a:ahLst/>
              <a:cxnLst/>
              <a:rect l="l" t="t" r="r" b="b"/>
              <a:pathLst>
                <a:path w="10515600">
                  <a:moveTo>
                    <a:pt x="0" y="0"/>
                  </a:moveTo>
                  <a:lnTo>
                    <a:pt x="10515600" y="1"/>
                  </a:lnTo>
                </a:path>
              </a:pathLst>
            </a:custGeom>
            <a:ln w="1270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8" name="object 48"/>
          <p:cNvSpPr txBox="1"/>
          <p:nvPr/>
        </p:nvSpPr>
        <p:spPr>
          <a:xfrm>
            <a:off x="875030" y="1745488"/>
            <a:ext cx="6894830" cy="4375150"/>
          </a:xfrm>
          <a:prstGeom prst="rect">
            <a:avLst/>
          </a:prstGeom>
        </p:spPr>
        <p:txBody>
          <a:bodyPr vert="horz" wrap="square" lIns="0" tIns="104140" rIns="0" bIns="0" rtlCol="0">
            <a:spAutoFit/>
          </a:bodyPr>
          <a:lstStyle/>
          <a:p>
            <a:pPr marL="12700" marR="0" lvl="0" indent="0" defTabSz="914400" eaLnBrk="1" fontAlgn="auto" latinLnBrk="0" hangingPunct="1">
              <a:lnSpc>
                <a:spcPct val="100000"/>
              </a:lnSpc>
              <a:spcBef>
                <a:spcPts val="82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1994</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sng" strike="noStrike" kern="0" cap="none" spc="-30" normalizeH="0" baseline="0" noProof="0" dirty="0">
                <a:ln>
                  <a:noFill/>
                </a:ln>
                <a:solidFill>
                  <a:srgbClr val="0563C1"/>
                </a:solidFill>
                <a:effectLst/>
                <a:uLnTx/>
                <a:uFill>
                  <a:solidFill>
                    <a:srgbClr val="0563C1"/>
                  </a:solidFill>
                </a:uFill>
                <a:latin typeface="Calibri"/>
                <a:cs typeface="Calibri"/>
              </a:rPr>
              <a:t>ROPA</a:t>
            </a:r>
            <a:r>
              <a:rPr kumimoji="0" sz="1300" b="0" i="0" u="sng" strike="noStrike" kern="0" cap="none" spc="0" normalizeH="0" baseline="0" noProof="0" dirty="0">
                <a:ln>
                  <a:noFill/>
                </a:ln>
                <a:solidFill>
                  <a:srgbClr val="0563C1"/>
                </a:solidFill>
                <a:effectLst/>
                <a:uLnTx/>
                <a:uFill>
                  <a:solidFill>
                    <a:srgbClr val="0563C1"/>
                  </a:solidFill>
                </a:uFill>
                <a:latin typeface="Calibri"/>
                <a:cs typeface="Calibri"/>
              </a:rPr>
              <a:t> </a:t>
            </a:r>
            <a:r>
              <a:rPr kumimoji="0" sz="1300" b="0" i="0" u="sng" strike="noStrike" kern="0" cap="none" spc="-5" normalizeH="0" baseline="0" noProof="0" dirty="0">
                <a:ln>
                  <a:noFill/>
                </a:ln>
                <a:solidFill>
                  <a:srgbClr val="0563C1"/>
                </a:solidFill>
                <a:effectLst/>
                <a:uLnTx/>
                <a:uFill>
                  <a:solidFill>
                    <a:srgbClr val="0563C1"/>
                  </a:solidFill>
                </a:uFill>
                <a:latin typeface="Calibri"/>
                <a:cs typeface="Calibri"/>
              </a:rPr>
              <a:t>pilot</a:t>
            </a:r>
            <a:r>
              <a:rPr kumimoji="0" sz="1300" b="0" i="0" u="sng" strike="noStrike" kern="0" cap="none" spc="0" normalizeH="0" baseline="0" noProof="0" dirty="0">
                <a:ln>
                  <a:noFill/>
                </a:ln>
                <a:solidFill>
                  <a:srgbClr val="0563C1"/>
                </a:solidFill>
                <a:effectLst/>
                <a:uLnTx/>
                <a:uFill>
                  <a:solidFill>
                    <a:srgbClr val="0563C1"/>
                  </a:solidFill>
                </a:uFill>
                <a:latin typeface="Calibri"/>
                <a:cs typeface="Calibri"/>
              </a:rPr>
              <a:t> </a:t>
            </a:r>
            <a:r>
              <a:rPr kumimoji="0" sz="1300" b="0" i="0" u="sng" strike="noStrike" kern="0" cap="none" spc="-5" normalizeH="0" baseline="0" noProof="0" dirty="0">
                <a:ln>
                  <a:noFill/>
                </a:ln>
                <a:solidFill>
                  <a:srgbClr val="0563C1"/>
                </a:solidFill>
                <a:effectLst/>
                <a:uLnTx/>
                <a:uFill>
                  <a:solidFill>
                    <a:srgbClr val="0563C1"/>
                  </a:solidFill>
                </a:uFill>
                <a:latin typeface="Calibri"/>
                <a:cs typeface="Calibri"/>
              </a:rPr>
              <a:t>scheme</a:t>
            </a:r>
            <a:r>
              <a:rPr kumimoji="0" sz="1300" b="0" i="0" u="sng" strike="noStrike" kern="0" cap="none" spc="0" normalizeH="0" baseline="0" noProof="0" dirty="0">
                <a:ln>
                  <a:noFill/>
                </a:ln>
                <a:solidFill>
                  <a:srgbClr val="0563C1"/>
                </a:solidFill>
                <a:effectLst/>
                <a:uLnTx/>
                <a:uFill>
                  <a:solidFill>
                    <a:srgbClr val="0563C1"/>
                  </a:solidFill>
                </a:uFill>
                <a:latin typeface="Calibri"/>
                <a:cs typeface="Calibri"/>
              </a:rPr>
              <a:t> </a:t>
            </a:r>
            <a:r>
              <a:rPr kumimoji="0" sz="1300" b="0" i="0" u="sng" strike="noStrike" kern="0" cap="none" spc="-15" normalizeH="0" baseline="0" noProof="0" dirty="0">
                <a:ln>
                  <a:noFill/>
                </a:ln>
                <a:solidFill>
                  <a:srgbClr val="0563C1"/>
                </a:solidFill>
                <a:effectLst/>
                <a:uLnTx/>
                <a:uFill>
                  <a:solidFill>
                    <a:srgbClr val="0563C1"/>
                  </a:solidFill>
                </a:uFill>
                <a:latin typeface="Calibri"/>
                <a:cs typeface="Calibri"/>
              </a:rPr>
              <a:t>(Waldegrave</a:t>
            </a:r>
            <a:r>
              <a:rPr kumimoji="0" sz="1300" b="0" i="0" u="none" strike="noStrike" kern="0" cap="none" spc="-15" normalizeH="0" baseline="0" noProof="0" dirty="0">
                <a:ln>
                  <a:noFill/>
                </a:ln>
                <a:solidFill>
                  <a:sysClr val="windowText" lastClr="000000"/>
                </a:solidFill>
                <a:effectLst/>
                <a:uLnTx/>
                <a:uFillTx/>
                <a:latin typeface="Calibri"/>
                <a:cs typeface="Calibri"/>
              </a:rPr>
              <a:t>)</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72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1995</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30" normalizeH="0" baseline="0" noProof="0" dirty="0">
                <a:ln>
                  <a:noFill/>
                </a:ln>
                <a:solidFill>
                  <a:sysClr val="windowText" lastClr="000000"/>
                </a:solidFill>
                <a:effectLst/>
                <a:uLnTx/>
                <a:uFillTx/>
                <a:latin typeface="Calibri"/>
                <a:cs typeface="Calibri"/>
              </a:rPr>
              <a:t>ROPA</a:t>
            </a:r>
            <a:r>
              <a:rPr kumimoji="0" sz="1300" b="0" i="0" u="none" strike="noStrike" kern="0" cap="none" spc="-5" normalizeH="0" baseline="0" noProof="0" dirty="0">
                <a:ln>
                  <a:noFill/>
                </a:ln>
                <a:solidFill>
                  <a:sysClr val="windowText" lastClr="000000"/>
                </a:solidFill>
                <a:effectLst/>
                <a:uLnTx/>
                <a:uFillTx/>
                <a:latin typeface="Calibri"/>
                <a:cs typeface="Calibri"/>
              </a:rPr>
              <a:t> rolled</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out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all RCs,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subsequently mainstreamed</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273685" lvl="0" indent="0" defTabSz="914400" eaLnBrk="1" fontAlgn="auto" latinLnBrk="0" hangingPunct="1">
              <a:lnSpc>
                <a:spcPct val="146200"/>
              </a:lnSpc>
              <a:spcBef>
                <a:spcPts val="2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2006</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Warry</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Report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recommended</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Research</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Councils</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(RCUK)</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demonstrate</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their</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economic</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impact </a:t>
            </a:r>
            <a:r>
              <a:rPr kumimoji="0" sz="1300" b="0" i="0" u="none" strike="noStrike" kern="0" cap="none" spc="-28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2008</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Plans’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first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included</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on</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grant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applications</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3432810" lvl="0" indent="0" defTabSz="914400" eaLnBrk="1" fontAlgn="auto" latinLnBrk="0" hangingPunct="1">
              <a:lnSpc>
                <a:spcPct val="146200"/>
              </a:lnSpc>
              <a:spcBef>
                <a:spcPts val="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2009</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Plans’</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become</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5" normalizeH="0" baseline="0" noProof="0" dirty="0">
                <a:ln>
                  <a:noFill/>
                </a:ln>
                <a:solidFill>
                  <a:sysClr val="windowText" lastClr="000000"/>
                </a:solidFill>
                <a:effectLst/>
                <a:uLnTx/>
                <a:uFillTx/>
                <a:latin typeface="Calibri"/>
                <a:cs typeface="Calibri"/>
              </a:rPr>
              <a:t>‘Pathways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0" normalizeH="0" baseline="0" noProof="0" dirty="0">
                <a:ln>
                  <a:noFill/>
                </a:ln>
                <a:solidFill>
                  <a:sysClr val="windowText" lastClr="000000"/>
                </a:solidFill>
                <a:effectLst/>
                <a:uLnTx/>
                <a:uFillTx/>
                <a:latin typeface="Calibri"/>
                <a:cs typeface="Calibri"/>
              </a:rPr>
              <a:t> Impact’ </a:t>
            </a:r>
            <a:r>
              <a:rPr kumimoji="0" sz="1300" b="0" i="0" u="none" strike="noStrike" kern="0" cap="none" spc="-27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2009</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First</a:t>
            </a:r>
            <a:r>
              <a:rPr kumimoji="0" sz="1300" b="0" i="0" u="none" strike="noStrike" kern="0" cap="none" spc="1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proposals</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include</a:t>
            </a:r>
            <a:r>
              <a:rPr kumimoji="0" sz="1300" b="0" i="0" u="none" strike="noStrike" kern="0" cap="none" spc="1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in</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REF </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2010</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Pilot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of impact case</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studies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5" normalizeH="0" baseline="0" noProof="0" dirty="0">
                <a:ln>
                  <a:noFill/>
                </a:ln>
                <a:solidFill>
                  <a:sysClr val="windowText" lastClr="000000"/>
                </a:solidFill>
                <a:effectLst/>
                <a:uLnTx/>
                <a:uFillTx/>
                <a:latin typeface="Calibri"/>
                <a:cs typeface="Calibri"/>
              </a:rPr>
              <a:t>for</a:t>
            </a:r>
            <a:r>
              <a:rPr kumimoji="0" sz="1300" b="0" i="0" u="none" strike="noStrike" kern="0" cap="none" spc="0" normalizeH="0" baseline="0" noProof="0" dirty="0">
                <a:ln>
                  <a:noFill/>
                </a:ln>
                <a:solidFill>
                  <a:sysClr val="windowText" lastClr="000000"/>
                </a:solidFill>
                <a:effectLst/>
                <a:uLnTx/>
                <a:uFillTx/>
                <a:latin typeface="Calibri"/>
                <a:cs typeface="Calibri"/>
              </a:rPr>
              <a:t> REF</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462915" lvl="0" indent="0" defTabSz="914400" eaLnBrk="1" fontAlgn="auto" latinLnBrk="0" hangingPunct="1">
              <a:lnSpc>
                <a:spcPct val="146200"/>
              </a:lnSpc>
              <a:spcBef>
                <a:spcPts val="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2011 </a:t>
            </a:r>
            <a:r>
              <a:rPr kumimoji="0" sz="1300" b="0" i="0" u="none" strike="noStrike" kern="0" cap="none" spc="-10" normalizeH="0" baseline="0" noProof="0" dirty="0">
                <a:ln>
                  <a:noFill/>
                </a:ln>
                <a:solidFill>
                  <a:sysClr val="windowText" lastClr="000000"/>
                </a:solidFill>
                <a:effectLst/>
                <a:uLnTx/>
                <a:uFillTx/>
                <a:latin typeface="Calibri"/>
                <a:cs typeface="Calibri"/>
              </a:rPr>
              <a:t>onwards</a:t>
            </a:r>
            <a:r>
              <a:rPr kumimoji="0" sz="1300" b="0" i="0" u="none" strike="noStrike" kern="0" cap="none" spc="0" normalizeH="0" baseline="0" noProof="0" dirty="0">
                <a:ln>
                  <a:noFill/>
                </a:ln>
                <a:solidFill>
                  <a:sysClr val="windowText" lastClr="000000"/>
                </a:solidFill>
                <a:effectLst/>
                <a:uLnTx/>
                <a:uFillTx/>
                <a:latin typeface="Calibri"/>
                <a:cs typeface="Calibri"/>
              </a:rPr>
              <a:t> –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confirmed</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as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part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of</a:t>
            </a:r>
            <a:r>
              <a:rPr kumimoji="0" sz="1300" b="0" i="0" u="none" strike="noStrike" kern="0" cap="none" spc="0" normalizeH="0" baseline="0" noProof="0" dirty="0">
                <a:ln>
                  <a:noFill/>
                </a:ln>
                <a:solidFill>
                  <a:sysClr val="windowText" lastClr="000000"/>
                </a:solidFill>
                <a:effectLst/>
                <a:uLnTx/>
                <a:uFillTx/>
                <a:latin typeface="Calibri"/>
                <a:cs typeface="Calibri"/>
              </a:rPr>
              <a:t> REF </a:t>
            </a:r>
            <a:r>
              <a:rPr kumimoji="0" sz="1300" b="0" i="0" u="none" strike="noStrike" kern="0" cap="none" spc="-5" normalizeH="0" baseline="0" noProof="0" dirty="0">
                <a:ln>
                  <a:noFill/>
                </a:ln>
                <a:solidFill>
                  <a:sysClr val="windowText" lastClr="000000"/>
                </a:solidFill>
                <a:effectLst/>
                <a:uLnTx/>
                <a:uFillTx/>
                <a:latin typeface="Calibri"/>
                <a:cs typeface="Calibri"/>
              </a:rPr>
              <a:t>and</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continues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be</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important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RCUK </a:t>
            </a:r>
            <a:r>
              <a:rPr kumimoji="0" sz="1300" b="0" i="0" u="none" strike="noStrike" kern="0" cap="none" spc="-28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2013</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RCUK</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Centres</a:t>
            </a:r>
            <a:r>
              <a:rPr kumimoji="0" sz="1300" b="0" i="0" u="none" strike="noStrike" kern="0" cap="none" spc="0" normalizeH="0" baseline="0" noProof="0" dirty="0">
                <a:ln>
                  <a:noFill/>
                </a:ln>
                <a:solidFill>
                  <a:sysClr val="windowText" lastClr="000000"/>
                </a:solidFill>
                <a:effectLst/>
                <a:uLnTx/>
                <a:uFillTx/>
                <a:latin typeface="Calibri"/>
                <a:cs typeface="Calibri"/>
              </a:rPr>
              <a:t> submit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5" normalizeH="0" baseline="0" noProof="0" dirty="0">
                <a:ln>
                  <a:noFill/>
                </a:ln>
                <a:solidFill>
                  <a:sysClr val="windowText" lastClr="000000"/>
                </a:solidFill>
                <a:effectLst/>
                <a:uLnTx/>
                <a:uFillTx/>
                <a:latin typeface="Calibri"/>
                <a:cs typeface="Calibri"/>
              </a:rPr>
              <a:t>for</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evaluation</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3574415" lvl="0" indent="0" defTabSz="914400" eaLnBrk="1" fontAlgn="auto" latinLnBrk="0" hangingPunct="1">
              <a:lnSpc>
                <a:spcPct val="146200"/>
              </a:lnSpc>
              <a:spcBef>
                <a:spcPts val="25"/>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2013 – </a:t>
            </a:r>
            <a:r>
              <a:rPr kumimoji="0" sz="1300" b="0" i="0" u="none" strike="noStrike" kern="0" cap="none" spc="-5" normalizeH="0" baseline="0" noProof="0" dirty="0">
                <a:ln>
                  <a:noFill/>
                </a:ln>
                <a:solidFill>
                  <a:sysClr val="windowText" lastClr="000000"/>
                </a:solidFill>
                <a:effectLst/>
                <a:uLnTx/>
                <a:uFillTx/>
                <a:latin typeface="Calibri"/>
                <a:cs typeface="Calibri"/>
              </a:rPr>
              <a:t>UK HEIs </a:t>
            </a:r>
            <a:r>
              <a:rPr kumimoji="0" sz="1300" b="0" i="0" u="none" strike="noStrike" kern="0" cap="none" spc="0" normalizeH="0" baseline="0" noProof="0" dirty="0">
                <a:ln>
                  <a:noFill/>
                </a:ln>
                <a:solidFill>
                  <a:sysClr val="windowText" lastClr="000000"/>
                </a:solidFill>
                <a:effectLst/>
                <a:uLnTx/>
                <a:uFillTx/>
                <a:latin typeface="Calibri"/>
                <a:cs typeface="Calibri"/>
              </a:rPr>
              <a:t>submit </a:t>
            </a:r>
            <a:r>
              <a:rPr kumimoji="0" sz="1300" b="0" i="0" u="none" strike="noStrike" kern="0" cap="none" spc="-5" normalizeH="0" baseline="0" noProof="0" dirty="0">
                <a:ln>
                  <a:noFill/>
                </a:ln>
                <a:solidFill>
                  <a:sysClr val="windowText" lastClr="000000"/>
                </a:solidFill>
                <a:effectLst/>
                <a:uLnTx/>
                <a:uFillTx/>
                <a:latin typeface="Calibri"/>
                <a:cs typeface="Calibri"/>
              </a:rPr>
              <a:t>impact as part of </a:t>
            </a:r>
            <a:r>
              <a:rPr kumimoji="0" sz="1300" b="0" i="0" u="none" strike="noStrike" kern="0" cap="none" spc="0" normalizeH="0" baseline="0" noProof="0" dirty="0">
                <a:ln>
                  <a:noFill/>
                </a:ln>
                <a:solidFill>
                  <a:sysClr val="windowText" lastClr="000000"/>
                </a:solidFill>
                <a:effectLst/>
                <a:uLnTx/>
                <a:uFillTx/>
                <a:latin typeface="Calibri"/>
                <a:cs typeface="Calibri"/>
              </a:rPr>
              <a:t>REF2014 </a:t>
            </a:r>
            <a:r>
              <a:rPr kumimoji="0" sz="1300" b="0" i="0" u="none" strike="noStrike" kern="0" cap="none" spc="-28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2014 – </a:t>
            </a:r>
            <a:r>
              <a:rPr kumimoji="0" sz="1300" b="0" i="0" u="none" strike="noStrike" kern="0" cap="none" spc="-5" normalizeH="0" baseline="0" noProof="0" dirty="0">
                <a:ln>
                  <a:noFill/>
                </a:ln>
                <a:solidFill>
                  <a:sysClr val="windowText" lastClr="000000"/>
                </a:solidFill>
                <a:effectLst/>
                <a:uLnTx/>
                <a:uFillTx/>
                <a:latin typeface="Calibri"/>
                <a:cs typeface="Calibri"/>
              </a:rPr>
              <a:t>Increased emphasis on impact </a:t>
            </a:r>
            <a:r>
              <a:rPr kumimoji="0" sz="1300" b="0" i="0" u="none" strike="noStrike" kern="0" cap="none" spc="0" normalizeH="0" baseline="0" noProof="0" dirty="0">
                <a:ln>
                  <a:noFill/>
                </a:ln>
                <a:solidFill>
                  <a:sysClr val="windowText" lastClr="000000"/>
                </a:solidFill>
                <a:effectLst/>
                <a:uLnTx/>
                <a:uFillTx/>
                <a:latin typeface="Calibri"/>
                <a:cs typeface="Calibri"/>
              </a:rPr>
              <a:t>in H2020 </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2015</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REF</a:t>
            </a:r>
            <a:r>
              <a:rPr kumimoji="0" sz="1300" b="0" i="0" u="none" strike="noStrike" kern="0" cap="none" spc="-5" normalizeH="0" baseline="0" noProof="0" dirty="0">
                <a:ln>
                  <a:noFill/>
                </a:ln>
                <a:solidFill>
                  <a:sysClr val="windowText" lastClr="000000"/>
                </a:solidFill>
                <a:effectLst/>
                <a:uLnTx/>
                <a:uFillTx/>
                <a:latin typeface="Calibri"/>
                <a:cs typeface="Calibri"/>
              </a:rPr>
              <a:t> Impact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Case</a:t>
            </a:r>
            <a:r>
              <a:rPr kumimoji="0" sz="1300" b="0" i="0" u="none" strike="noStrike" kern="0" cap="none" spc="0" normalizeH="0" baseline="0" noProof="0" dirty="0">
                <a:ln>
                  <a:noFill/>
                </a:ln>
                <a:solidFill>
                  <a:sysClr val="windowText" lastClr="000000"/>
                </a:solidFill>
                <a:effectLst/>
                <a:uLnTx/>
                <a:uFillTx/>
                <a:latin typeface="Calibri"/>
                <a:cs typeface="Calibri"/>
              </a:rPr>
              <a:t> Studies</a:t>
            </a:r>
            <a:r>
              <a:rPr kumimoji="0" sz="1300" b="0" i="0" u="none" strike="noStrike" kern="0" cap="none" spc="-5" normalizeH="0" baseline="0" noProof="0" dirty="0">
                <a:ln>
                  <a:noFill/>
                </a:ln>
                <a:solidFill>
                  <a:sysClr val="windowText" lastClr="000000"/>
                </a:solidFill>
                <a:effectLst/>
                <a:uLnTx/>
                <a:uFillTx/>
                <a:latin typeface="Calibri"/>
                <a:cs typeface="Calibri"/>
              </a:rPr>
              <a:t> Published</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72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2018</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REF</a:t>
            </a:r>
            <a:r>
              <a:rPr kumimoji="0" sz="1300" b="0" i="0" u="none" strike="noStrike" kern="0" cap="none" spc="-5" normalizeH="0" baseline="0" noProof="0" dirty="0">
                <a:ln>
                  <a:noFill/>
                </a:ln>
                <a:solidFill>
                  <a:sysClr val="windowText" lastClr="000000"/>
                </a:solidFill>
                <a:effectLst/>
                <a:uLnTx/>
                <a:uFillTx/>
                <a:latin typeface="Calibri"/>
                <a:cs typeface="Calibri"/>
              </a:rPr>
              <a:t> impact Case </a:t>
            </a:r>
            <a:r>
              <a:rPr kumimoji="0" sz="1300" b="0" i="0" u="none" strike="noStrike" kern="0" cap="none" spc="0" normalizeH="0" baseline="0" noProof="0" dirty="0">
                <a:ln>
                  <a:noFill/>
                </a:ln>
                <a:solidFill>
                  <a:sysClr val="windowText" lastClr="000000"/>
                </a:solidFill>
                <a:effectLst/>
                <a:uLnTx/>
                <a:uFillTx/>
                <a:latin typeface="Calibri"/>
                <a:cs typeface="Calibri"/>
              </a:rPr>
              <a:t>Studies</a:t>
            </a:r>
            <a:r>
              <a:rPr kumimoji="0" sz="1300" b="0" i="0" u="none" strike="noStrike" kern="0" cap="none" spc="-5" normalizeH="0" baseline="0" noProof="0" dirty="0">
                <a:ln>
                  <a:noFill/>
                </a:ln>
                <a:solidFill>
                  <a:sysClr val="windowText" lastClr="000000"/>
                </a:solidFill>
                <a:effectLst/>
                <a:uLnTx/>
                <a:uFillTx/>
                <a:latin typeface="Calibri"/>
                <a:cs typeface="Calibri"/>
              </a:rPr>
              <a:t> value increases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25%</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46200"/>
              </a:lnSpc>
              <a:spcBef>
                <a:spcPts val="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2020</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5" normalizeH="0" baseline="0" noProof="0" dirty="0">
                <a:ln>
                  <a:noFill/>
                </a:ln>
                <a:solidFill>
                  <a:sysClr val="windowText" lastClr="000000"/>
                </a:solidFill>
                <a:effectLst/>
                <a:uLnTx/>
                <a:uFillTx/>
                <a:latin typeface="Calibri"/>
                <a:cs typeface="Calibri"/>
              </a:rPr>
              <a:t>“Pathways</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to</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Impact”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in</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UKRI</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applications</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are</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cut,</a:t>
            </a:r>
            <a:r>
              <a:rPr kumimoji="0" sz="1300" b="0" i="0" u="none" strike="noStrike" kern="0" cap="none" spc="0" normalizeH="0" baseline="0" noProof="0" dirty="0">
                <a:ln>
                  <a:noFill/>
                </a:ln>
                <a:solidFill>
                  <a:sysClr val="windowText" lastClr="000000"/>
                </a:solidFill>
                <a:effectLst/>
                <a:uLnTx/>
                <a:uFillTx/>
                <a:latin typeface="Calibri"/>
                <a:cs typeface="Calibri"/>
              </a:rPr>
              <a:t> but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evaluated</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as</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part</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of</a:t>
            </a:r>
            <a:r>
              <a:rPr kumimoji="0" sz="1300" b="0" i="0" u="none" strike="noStrike" kern="0" cap="none" spc="0" normalizeH="0" baseline="0" noProof="0" dirty="0">
                <a:ln>
                  <a:noFill/>
                </a:ln>
                <a:solidFill>
                  <a:sysClr val="windowText" lastClr="000000"/>
                </a:solidFill>
                <a:effectLst/>
                <a:uLnTx/>
                <a:uFillTx/>
                <a:latin typeface="Calibri"/>
                <a:cs typeface="Calibri"/>
              </a:rPr>
              <a:t> the</a:t>
            </a:r>
            <a:r>
              <a:rPr kumimoji="0" sz="1300" b="0" i="0" u="none" strike="noStrike" kern="0" cap="none" spc="5"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proposal </a:t>
            </a:r>
            <a:r>
              <a:rPr kumimoji="0" sz="1300" b="0" i="0" u="none" strike="noStrike" kern="0" cap="none" spc="-28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2021</a:t>
            </a:r>
            <a:r>
              <a:rPr kumimoji="0" sz="1300" b="0" i="0" u="none" strike="noStrike" kern="0" cap="none" spc="-10" normalizeH="0" baseline="0" noProof="0" dirty="0">
                <a:ln>
                  <a:noFill/>
                </a:ln>
                <a:solidFill>
                  <a:sysClr val="windowText" lastClr="000000"/>
                </a:solidFill>
                <a:effectLst/>
                <a:uLnTx/>
                <a:uFillTx/>
                <a:latin typeface="Calibri"/>
                <a:cs typeface="Calibri"/>
              </a:rPr>
              <a:t> </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UK</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HEIs</a:t>
            </a:r>
            <a:r>
              <a:rPr kumimoji="0" sz="1300" b="0" i="0" u="none" strike="noStrike" kern="0" cap="none" spc="0" normalizeH="0" baseline="0" noProof="0" dirty="0">
                <a:ln>
                  <a:noFill/>
                </a:ln>
                <a:solidFill>
                  <a:sysClr val="windowText" lastClr="000000"/>
                </a:solidFill>
                <a:effectLst/>
                <a:uLnTx/>
                <a:uFillTx/>
                <a:latin typeface="Calibri"/>
                <a:cs typeface="Calibri"/>
              </a:rPr>
              <a:t> submit </a:t>
            </a:r>
            <a:r>
              <a:rPr kumimoji="0" sz="1300" b="0" i="0" u="none" strike="noStrike" kern="0" cap="none" spc="-5" normalizeH="0" baseline="0" noProof="0" dirty="0">
                <a:ln>
                  <a:noFill/>
                </a:ln>
                <a:solidFill>
                  <a:sysClr val="windowText" lastClr="000000"/>
                </a:solidFill>
                <a:effectLst/>
                <a:uLnTx/>
                <a:uFillTx/>
                <a:latin typeface="Calibri"/>
                <a:cs typeface="Calibri"/>
              </a:rPr>
              <a:t>Impact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Case</a:t>
            </a:r>
            <a:r>
              <a:rPr kumimoji="0" sz="1300" b="0" i="0" u="none" strike="noStrike" kern="0" cap="none" spc="0" normalizeH="0" baseline="0" noProof="0" dirty="0">
                <a:ln>
                  <a:noFill/>
                </a:ln>
                <a:solidFill>
                  <a:sysClr val="windowText" lastClr="000000"/>
                </a:solidFill>
                <a:effectLst/>
                <a:uLnTx/>
                <a:uFillTx/>
                <a:latin typeface="Calibri"/>
                <a:cs typeface="Calibri"/>
              </a:rPr>
              <a:t> Studies</a:t>
            </a:r>
            <a:r>
              <a:rPr kumimoji="0" sz="1300" b="0" i="0" u="none" strike="noStrike" kern="0" cap="none" spc="-5" normalizeH="0" baseline="0" noProof="0" dirty="0">
                <a:ln>
                  <a:noFill/>
                </a:ln>
                <a:solidFill>
                  <a:sysClr val="windowText" lastClr="000000"/>
                </a:solidFill>
                <a:effectLst/>
                <a:uLnTx/>
                <a:uFillTx/>
                <a:latin typeface="Calibri"/>
                <a:cs typeface="Calibri"/>
              </a:rPr>
              <a:t> as</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part</a:t>
            </a:r>
            <a:r>
              <a:rPr kumimoji="0" sz="1300" b="0" i="0" u="none" strike="noStrike" kern="0" cap="none" spc="0" normalizeH="0" baseline="0" noProof="0" dirty="0">
                <a:ln>
                  <a:noFill/>
                </a:ln>
                <a:solidFill>
                  <a:sysClr val="windowText" lastClr="000000"/>
                </a:solidFill>
                <a:effectLst/>
                <a:uLnTx/>
                <a:uFillTx/>
                <a:latin typeface="Calibri"/>
                <a:cs typeface="Calibri"/>
              </a:rPr>
              <a:t> </a:t>
            </a:r>
            <a:r>
              <a:rPr kumimoji="0" sz="1300" b="0" i="0" u="none" strike="noStrike" kern="0" cap="none" spc="-5" normalizeH="0" baseline="0" noProof="0" dirty="0">
                <a:ln>
                  <a:noFill/>
                </a:ln>
                <a:solidFill>
                  <a:sysClr val="windowText" lastClr="000000"/>
                </a:solidFill>
                <a:effectLst/>
                <a:uLnTx/>
                <a:uFillTx/>
                <a:latin typeface="Calibri"/>
                <a:cs typeface="Calibri"/>
              </a:rPr>
              <a:t>of </a:t>
            </a:r>
            <a:r>
              <a:rPr kumimoji="0" sz="1300" b="0" i="0" u="none" strike="noStrike" kern="0" cap="none" spc="0" normalizeH="0" baseline="0" noProof="0" dirty="0">
                <a:ln>
                  <a:noFill/>
                </a:ln>
                <a:solidFill>
                  <a:sysClr val="windowText" lastClr="000000"/>
                </a:solidFill>
                <a:effectLst/>
                <a:uLnTx/>
                <a:uFillTx/>
                <a:latin typeface="Calibri"/>
                <a:cs typeface="Calibri"/>
              </a:rPr>
              <a:t>REF 2021</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249555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5125" y="2069084"/>
            <a:ext cx="4749165" cy="2738120"/>
          </a:xfrm>
          <a:prstGeom prst="rect">
            <a:avLst/>
          </a:prstGeom>
        </p:spPr>
        <p:txBody>
          <a:bodyPr vert="horz" wrap="square" lIns="0" tIns="83185" rIns="0" bIns="0" rtlCol="0">
            <a:spAutoFit/>
          </a:bodyPr>
          <a:lstStyle/>
          <a:p>
            <a:pPr marL="12700" marR="5080" lvl="0" indent="0" defTabSz="914400" eaLnBrk="1" fontAlgn="auto" latinLnBrk="0" hangingPunct="1">
              <a:lnSpc>
                <a:spcPct val="90300"/>
              </a:lnSpc>
              <a:spcBef>
                <a:spcPts val="655"/>
              </a:spcBef>
              <a:spcAft>
                <a:spcPts val="0"/>
              </a:spcAft>
              <a:buClrTx/>
              <a:buSzTx/>
              <a:buFontTx/>
              <a:buNone/>
              <a:tabLst/>
              <a:defRPr/>
            </a:pPr>
            <a:r>
              <a:rPr kumimoji="0" sz="4800" b="0" i="0" u="none" strike="noStrike" kern="0" cap="none" spc="-10" normalizeH="0" baseline="0" noProof="0" dirty="0">
                <a:ln>
                  <a:noFill/>
                </a:ln>
                <a:solidFill>
                  <a:srgbClr val="FFFFFF"/>
                </a:solidFill>
                <a:effectLst/>
                <a:uLnTx/>
                <a:uFillTx/>
                <a:latin typeface="Calibri Light"/>
                <a:cs typeface="Calibri Light"/>
              </a:rPr>
              <a:t>National </a:t>
            </a:r>
            <a:r>
              <a:rPr kumimoji="0" sz="4800" b="0" i="0" u="none" strike="noStrike" kern="0" cap="none" spc="-25" normalizeH="0" baseline="0" noProof="0" dirty="0">
                <a:ln>
                  <a:noFill/>
                </a:ln>
                <a:solidFill>
                  <a:srgbClr val="FFFFFF"/>
                </a:solidFill>
                <a:effectLst/>
                <a:uLnTx/>
                <a:uFillTx/>
                <a:latin typeface="Calibri Light"/>
                <a:cs typeface="Calibri Light"/>
              </a:rPr>
              <a:t>strategies: </a:t>
            </a:r>
            <a:r>
              <a:rPr kumimoji="0" sz="4800" b="0" i="0" u="none" strike="noStrike" kern="0" cap="none" spc="-1080" normalizeH="0" baseline="0" noProof="0" dirty="0">
                <a:ln>
                  <a:noFill/>
                </a:ln>
                <a:solidFill>
                  <a:srgbClr val="FFFFFF"/>
                </a:solidFill>
                <a:effectLst/>
                <a:uLnTx/>
                <a:uFillTx/>
                <a:latin typeface="Calibri Light"/>
                <a:cs typeface="Calibri Light"/>
              </a:rPr>
              <a:t> </a:t>
            </a:r>
            <a:r>
              <a:rPr kumimoji="0" sz="4800" b="0" i="0" u="none" strike="noStrike" kern="0" cap="none" spc="-25" normalizeH="0" baseline="0" noProof="0" dirty="0">
                <a:ln>
                  <a:noFill/>
                </a:ln>
                <a:solidFill>
                  <a:srgbClr val="FFFFFF"/>
                </a:solidFill>
                <a:effectLst/>
                <a:uLnTx/>
                <a:uFillTx/>
                <a:latin typeface="Calibri Light"/>
                <a:cs typeface="Calibri Light"/>
              </a:rPr>
              <a:t>transforming</a:t>
            </a:r>
            <a:r>
              <a:rPr kumimoji="0" sz="4800" b="0" i="0" u="none" strike="noStrike" kern="0" cap="none" spc="-10" normalizeH="0" baseline="0" noProof="0" dirty="0">
                <a:ln>
                  <a:noFill/>
                </a:ln>
                <a:solidFill>
                  <a:srgbClr val="FFFFFF"/>
                </a:solidFill>
                <a:effectLst/>
                <a:uLnTx/>
                <a:uFillTx/>
                <a:latin typeface="Calibri Light"/>
                <a:cs typeface="Calibri Light"/>
              </a:rPr>
              <a:t> </a:t>
            </a:r>
            <a:r>
              <a:rPr kumimoji="0" sz="4800" b="0" i="0" u="none" strike="noStrike" kern="0" cap="none" spc="0" normalizeH="0" baseline="0" noProof="0" dirty="0">
                <a:ln>
                  <a:noFill/>
                </a:ln>
                <a:solidFill>
                  <a:srgbClr val="FFFFFF"/>
                </a:solidFill>
                <a:effectLst/>
                <a:uLnTx/>
                <a:uFillTx/>
                <a:latin typeface="Calibri Light"/>
                <a:cs typeface="Calibri Light"/>
              </a:rPr>
              <a:t>the </a:t>
            </a:r>
            <a:r>
              <a:rPr kumimoji="0" sz="4800" b="0" i="0" u="none" strike="noStrike" kern="0" cap="none" spc="5" normalizeH="0" baseline="0" noProof="0" dirty="0">
                <a:ln>
                  <a:noFill/>
                </a:ln>
                <a:solidFill>
                  <a:srgbClr val="FFFFFF"/>
                </a:solidFill>
                <a:effectLst/>
                <a:uLnTx/>
                <a:uFillTx/>
                <a:latin typeface="Calibri Light"/>
                <a:cs typeface="Calibri Light"/>
              </a:rPr>
              <a:t> </a:t>
            </a:r>
            <a:r>
              <a:rPr kumimoji="0" sz="4800" b="0" i="0" u="none" strike="noStrike" kern="0" cap="none" spc="-5" normalizeH="0" baseline="0" noProof="0" dirty="0">
                <a:ln>
                  <a:noFill/>
                </a:ln>
                <a:solidFill>
                  <a:srgbClr val="FFFFFF"/>
                </a:solidFill>
                <a:effectLst/>
                <a:uLnTx/>
                <a:uFillTx/>
                <a:latin typeface="Calibri Light"/>
                <a:cs typeface="Calibri Light"/>
              </a:rPr>
              <a:t>science </a:t>
            </a:r>
            <a:r>
              <a:rPr kumimoji="0" sz="4800" b="0" i="0" u="none" strike="noStrike" kern="0" cap="none" spc="-35" normalizeH="0" baseline="0" noProof="0" dirty="0">
                <a:ln>
                  <a:noFill/>
                </a:ln>
                <a:solidFill>
                  <a:srgbClr val="FFFFFF"/>
                </a:solidFill>
                <a:effectLst/>
                <a:uLnTx/>
                <a:uFillTx/>
                <a:latin typeface="Calibri Light"/>
                <a:cs typeface="Calibri Light"/>
              </a:rPr>
              <a:t>eco-system </a:t>
            </a:r>
            <a:r>
              <a:rPr kumimoji="0" sz="4800" b="0" i="0" u="none" strike="noStrike" kern="0" cap="none" spc="-1075" normalizeH="0" baseline="0" noProof="0" dirty="0">
                <a:ln>
                  <a:noFill/>
                </a:ln>
                <a:solidFill>
                  <a:srgbClr val="FFFFFF"/>
                </a:solidFill>
                <a:effectLst/>
                <a:uLnTx/>
                <a:uFillTx/>
                <a:latin typeface="Calibri Light"/>
                <a:cs typeface="Calibri Light"/>
              </a:rPr>
              <a:t> </a:t>
            </a:r>
            <a:r>
              <a:rPr kumimoji="0" sz="4800" b="0" i="0" u="none" strike="noStrike" kern="0" cap="none" spc="0" normalizeH="0" baseline="0" noProof="0" dirty="0">
                <a:ln>
                  <a:noFill/>
                </a:ln>
                <a:solidFill>
                  <a:srgbClr val="FFFFFF"/>
                </a:solidFill>
                <a:effectLst/>
                <a:uLnTx/>
                <a:uFillTx/>
                <a:latin typeface="Calibri Light"/>
                <a:cs typeface="Calibri Light"/>
              </a:rPr>
              <a:t>(UK)</a:t>
            </a:r>
            <a:endParaRPr kumimoji="0" sz="4800" b="0" i="0" u="none" strike="noStrike" kern="0" cap="none" spc="0" normalizeH="0" baseline="0" noProof="0">
              <a:ln>
                <a:noFill/>
              </a:ln>
              <a:solidFill>
                <a:sysClr val="windowText" lastClr="000000"/>
              </a:solidFill>
              <a:effectLst/>
              <a:uLnTx/>
              <a:uFillTx/>
              <a:latin typeface="Calibri Light"/>
              <a:cs typeface="Calibri Light"/>
            </a:endParaRPr>
          </a:p>
        </p:txBody>
      </p:sp>
      <p:sp>
        <p:nvSpPr>
          <p:cNvPr id="3" name="object 3"/>
          <p:cNvSpPr txBox="1">
            <a:spLocks noGrp="1"/>
          </p:cNvSpPr>
          <p:nvPr>
            <p:ph type="title"/>
          </p:nvPr>
        </p:nvSpPr>
        <p:spPr>
          <a:xfrm>
            <a:off x="6187682" y="582676"/>
            <a:ext cx="4709160" cy="269240"/>
          </a:xfrm>
          <a:prstGeom prst="rect">
            <a:avLst/>
          </a:prstGeom>
        </p:spPr>
        <p:txBody>
          <a:bodyPr vert="horz" wrap="square" lIns="0" tIns="12700" rIns="0" bIns="0" rtlCol="0">
            <a:spAutoFit/>
          </a:bodyPr>
          <a:lstStyle/>
          <a:p>
            <a:pPr marL="12700">
              <a:lnSpc>
                <a:spcPct val="100000"/>
              </a:lnSpc>
              <a:spcBef>
                <a:spcPts val="100"/>
              </a:spcBef>
            </a:pPr>
            <a:r>
              <a:rPr sz="1600" b="0" spc="-10" dirty="0">
                <a:solidFill>
                  <a:srgbClr val="44546A"/>
                </a:solidFill>
                <a:latin typeface="Calibri"/>
                <a:cs typeface="Calibri"/>
              </a:rPr>
              <a:t>Research Excellence</a:t>
            </a:r>
            <a:r>
              <a:rPr sz="1600" b="0" spc="-5" dirty="0">
                <a:solidFill>
                  <a:srgbClr val="44546A"/>
                </a:solidFill>
                <a:latin typeface="Calibri"/>
                <a:cs typeface="Calibri"/>
              </a:rPr>
              <a:t> Framework </a:t>
            </a:r>
            <a:r>
              <a:rPr sz="1600" b="0" dirty="0">
                <a:solidFill>
                  <a:srgbClr val="44546A"/>
                </a:solidFill>
                <a:latin typeface="Calibri"/>
                <a:cs typeface="Calibri"/>
              </a:rPr>
              <a:t>(REF)</a:t>
            </a:r>
            <a:r>
              <a:rPr sz="1600" b="0" spc="-5" dirty="0">
                <a:solidFill>
                  <a:srgbClr val="44546A"/>
                </a:solidFill>
                <a:latin typeface="Calibri"/>
                <a:cs typeface="Calibri"/>
              </a:rPr>
              <a:t> in</a:t>
            </a:r>
            <a:r>
              <a:rPr sz="1600" b="0" spc="-10" dirty="0">
                <a:solidFill>
                  <a:srgbClr val="44546A"/>
                </a:solidFill>
                <a:latin typeface="Calibri"/>
                <a:cs typeface="Calibri"/>
              </a:rPr>
              <a:t> </a:t>
            </a:r>
            <a:r>
              <a:rPr sz="1600" b="0" spc="-5" dirty="0">
                <a:solidFill>
                  <a:srgbClr val="44546A"/>
                </a:solidFill>
                <a:latin typeface="Calibri"/>
                <a:cs typeface="Calibri"/>
              </a:rPr>
              <a:t>United</a:t>
            </a:r>
            <a:r>
              <a:rPr sz="1600" b="0" spc="-15" dirty="0">
                <a:solidFill>
                  <a:srgbClr val="44546A"/>
                </a:solidFill>
                <a:latin typeface="Calibri"/>
                <a:cs typeface="Calibri"/>
              </a:rPr>
              <a:t> </a:t>
            </a:r>
            <a:r>
              <a:rPr sz="1600" b="0" spc="-5" dirty="0">
                <a:solidFill>
                  <a:srgbClr val="44546A"/>
                </a:solidFill>
                <a:latin typeface="Calibri"/>
                <a:cs typeface="Calibri"/>
              </a:rPr>
              <a:t>Kingdom</a:t>
            </a:r>
            <a:endParaRPr sz="1600">
              <a:latin typeface="Calibri"/>
              <a:cs typeface="Calibri"/>
            </a:endParaRPr>
          </a:p>
        </p:txBody>
      </p:sp>
      <p:sp>
        <p:nvSpPr>
          <p:cNvPr id="4" name="object 4"/>
          <p:cNvSpPr txBox="1"/>
          <p:nvPr/>
        </p:nvSpPr>
        <p:spPr>
          <a:xfrm>
            <a:off x="6187682" y="863091"/>
            <a:ext cx="5608955" cy="5414645"/>
          </a:xfrm>
          <a:prstGeom prst="rect">
            <a:avLst/>
          </a:prstGeom>
        </p:spPr>
        <p:txBody>
          <a:bodyPr vert="horz" wrap="square" lIns="0" tIns="34925" rIns="0" bIns="0" rtlCol="0">
            <a:spAutoFit/>
          </a:bodyPr>
          <a:lstStyle/>
          <a:p>
            <a:pPr marL="698500" marR="5080" lvl="0" indent="-228600" algn="just" defTabSz="914400" eaLnBrk="1" fontAlgn="auto" latinLnBrk="0" hangingPunct="1">
              <a:lnSpc>
                <a:spcPct val="90700"/>
              </a:lnSpc>
              <a:spcBef>
                <a:spcPts val="275"/>
              </a:spcBef>
              <a:spcAft>
                <a:spcPts val="0"/>
              </a:spcAft>
              <a:buClrTx/>
              <a:buSzTx/>
              <a:buFont typeface="Arial"/>
              <a:buChar char="•"/>
              <a:tabLst>
                <a:tab pos="698500" algn="l"/>
              </a:tabLst>
              <a:defRPr/>
            </a:pPr>
            <a:r>
              <a:rPr kumimoji="0" sz="1600" b="0" i="0" u="none" strike="noStrike" kern="0" cap="none" spc="-5" normalizeH="0" baseline="0" noProof="0" dirty="0">
                <a:ln>
                  <a:noFill/>
                </a:ln>
                <a:solidFill>
                  <a:srgbClr val="44546A"/>
                </a:solidFill>
                <a:effectLst/>
                <a:uLnTx/>
                <a:uFillTx/>
                <a:latin typeface="Calibri"/>
                <a:cs typeface="Calibri"/>
              </a:rPr>
              <a:t>In the </a:t>
            </a:r>
            <a:r>
              <a:rPr kumimoji="0" sz="1600" b="0" i="0" u="none" strike="noStrike" kern="0" cap="none" spc="-40" normalizeH="0" baseline="0" noProof="0" dirty="0">
                <a:ln>
                  <a:noFill/>
                </a:ln>
                <a:solidFill>
                  <a:srgbClr val="44546A"/>
                </a:solidFill>
                <a:effectLst/>
                <a:uLnTx/>
                <a:uFillTx/>
                <a:latin typeface="Calibri"/>
                <a:cs typeface="Calibri"/>
              </a:rPr>
              <a:t>REF,</a:t>
            </a:r>
            <a:r>
              <a:rPr kumimoji="0" sz="1600" b="0" i="0" u="none" strike="noStrike" kern="0" cap="none" spc="-3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impact is defined as an </a:t>
            </a:r>
            <a:r>
              <a:rPr kumimoji="0" sz="1600" b="1" i="0" u="none" strike="noStrike" kern="0" cap="none" spc="-10" normalizeH="0" baseline="0" noProof="0" dirty="0">
                <a:ln>
                  <a:noFill/>
                </a:ln>
                <a:solidFill>
                  <a:srgbClr val="44546A"/>
                </a:solidFill>
                <a:effectLst/>
                <a:uLnTx/>
                <a:uFillTx/>
                <a:latin typeface="Calibri"/>
                <a:cs typeface="Calibri"/>
              </a:rPr>
              <a:t>effect </a:t>
            </a:r>
            <a:r>
              <a:rPr kumimoji="0" sz="1600" b="1" i="0" u="none" strike="noStrike" kern="0" cap="none" spc="0" normalizeH="0" baseline="0" noProof="0" dirty="0">
                <a:ln>
                  <a:noFill/>
                </a:ln>
                <a:solidFill>
                  <a:srgbClr val="44546A"/>
                </a:solidFill>
                <a:effectLst/>
                <a:uLnTx/>
                <a:uFillTx/>
                <a:latin typeface="Calibri"/>
                <a:cs typeface="Calibri"/>
              </a:rPr>
              <a:t>on, </a:t>
            </a:r>
            <a:r>
              <a:rPr kumimoji="0" sz="1600" b="1" i="0" u="none" strike="noStrike" kern="0" cap="none" spc="-5" normalizeH="0" baseline="0" noProof="0" dirty="0">
                <a:ln>
                  <a:noFill/>
                </a:ln>
                <a:solidFill>
                  <a:srgbClr val="44546A"/>
                </a:solidFill>
                <a:effectLst/>
                <a:uLnTx/>
                <a:uFillTx/>
                <a:latin typeface="Calibri"/>
                <a:cs typeface="Calibri"/>
              </a:rPr>
              <a:t>change </a:t>
            </a:r>
            <a:r>
              <a:rPr kumimoji="0" sz="1600" b="1" i="0" u="none" strike="noStrike" kern="0" cap="none" spc="0" normalizeH="0" baseline="0" noProof="0" dirty="0">
                <a:ln>
                  <a:noFill/>
                </a:ln>
                <a:solidFill>
                  <a:srgbClr val="44546A"/>
                </a:solidFill>
                <a:effectLst/>
                <a:uLnTx/>
                <a:uFillTx/>
                <a:latin typeface="Calibri"/>
                <a:cs typeface="Calibri"/>
              </a:rPr>
              <a:t>or </a:t>
            </a:r>
            <a:r>
              <a:rPr kumimoji="0" sz="1600" b="1" i="0" u="none" strike="noStrike" kern="0" cap="none" spc="5" normalizeH="0" baseline="0" noProof="0" dirty="0">
                <a:ln>
                  <a:noFill/>
                </a:ln>
                <a:solidFill>
                  <a:srgbClr val="44546A"/>
                </a:solidFill>
                <a:effectLst/>
                <a:uLnTx/>
                <a:uFillTx/>
                <a:latin typeface="Calibri"/>
                <a:cs typeface="Calibri"/>
              </a:rPr>
              <a:t> </a:t>
            </a:r>
            <a:r>
              <a:rPr kumimoji="0" sz="1600" b="1" i="0" u="none" strike="noStrike" kern="0" cap="none" spc="-5" normalizeH="0" baseline="0" noProof="0" dirty="0">
                <a:ln>
                  <a:noFill/>
                </a:ln>
                <a:solidFill>
                  <a:srgbClr val="44546A"/>
                </a:solidFill>
                <a:effectLst/>
                <a:uLnTx/>
                <a:uFillTx/>
                <a:latin typeface="Calibri"/>
                <a:cs typeface="Calibri"/>
              </a:rPr>
              <a:t>benefit </a:t>
            </a:r>
            <a:r>
              <a:rPr kumimoji="0" sz="1600" b="1" i="0" u="none" strike="noStrike" kern="0" cap="none" spc="-15" normalizeH="0" baseline="0" noProof="0" dirty="0">
                <a:ln>
                  <a:noFill/>
                </a:ln>
                <a:solidFill>
                  <a:srgbClr val="44546A"/>
                </a:solidFill>
                <a:effectLst/>
                <a:uLnTx/>
                <a:uFillTx/>
                <a:latin typeface="Calibri"/>
                <a:cs typeface="Calibri"/>
              </a:rPr>
              <a:t>to </a:t>
            </a:r>
            <a:r>
              <a:rPr kumimoji="0" sz="1600" b="1" i="0" u="none" strike="noStrike" kern="0" cap="none" spc="-5" normalizeH="0" baseline="0" noProof="0" dirty="0">
                <a:ln>
                  <a:noFill/>
                </a:ln>
                <a:solidFill>
                  <a:srgbClr val="44546A"/>
                </a:solidFill>
                <a:effectLst/>
                <a:uLnTx/>
                <a:uFillTx/>
                <a:latin typeface="Calibri"/>
                <a:cs typeface="Calibri"/>
              </a:rPr>
              <a:t>the </a:t>
            </a:r>
            <a:r>
              <a:rPr kumimoji="0" sz="1600" b="1" i="0" u="none" strike="noStrike" kern="0" cap="none" spc="-10" normalizeH="0" baseline="0" noProof="0" dirty="0">
                <a:ln>
                  <a:noFill/>
                </a:ln>
                <a:solidFill>
                  <a:srgbClr val="44546A"/>
                </a:solidFill>
                <a:effectLst/>
                <a:uLnTx/>
                <a:uFillTx/>
                <a:latin typeface="Calibri"/>
                <a:cs typeface="Calibri"/>
              </a:rPr>
              <a:t>economy</a:t>
            </a:r>
            <a:r>
              <a:rPr kumimoji="0" sz="1600" b="0" i="0" u="none" strike="noStrike" kern="0" cap="none" spc="-10" normalizeH="0" baseline="0" noProof="0" dirty="0">
                <a:ln>
                  <a:noFill/>
                </a:ln>
                <a:solidFill>
                  <a:srgbClr val="44546A"/>
                </a:solidFill>
                <a:effectLst/>
                <a:uLnTx/>
                <a:uFillTx/>
                <a:latin typeface="Calibri"/>
                <a:cs typeface="Calibri"/>
              </a:rPr>
              <a:t>, </a:t>
            </a:r>
            <a:r>
              <a:rPr kumimoji="0" sz="1600" b="1" i="0" u="none" strike="noStrike" kern="0" cap="none" spc="-20" normalizeH="0" baseline="0" noProof="0" dirty="0">
                <a:ln>
                  <a:noFill/>
                </a:ln>
                <a:solidFill>
                  <a:srgbClr val="44546A"/>
                </a:solidFill>
                <a:effectLst/>
                <a:uLnTx/>
                <a:uFillTx/>
                <a:latin typeface="Calibri"/>
                <a:cs typeface="Calibri"/>
              </a:rPr>
              <a:t>society, </a:t>
            </a:r>
            <a:r>
              <a:rPr kumimoji="0" sz="1600" b="1" i="0" u="none" strike="noStrike" kern="0" cap="none" spc="-5" normalizeH="0" baseline="0" noProof="0" dirty="0">
                <a:ln>
                  <a:noFill/>
                </a:ln>
                <a:solidFill>
                  <a:srgbClr val="44546A"/>
                </a:solidFill>
                <a:effectLst/>
                <a:uLnTx/>
                <a:uFillTx/>
                <a:latin typeface="Calibri"/>
                <a:cs typeface="Calibri"/>
              </a:rPr>
              <a:t>culture, public policy </a:t>
            </a:r>
            <a:r>
              <a:rPr kumimoji="0" sz="1600" b="1" i="0" u="none" strike="noStrike" kern="0" cap="none" spc="0" normalizeH="0" baseline="0" noProof="0" dirty="0">
                <a:ln>
                  <a:noFill/>
                </a:ln>
                <a:solidFill>
                  <a:srgbClr val="44546A"/>
                </a:solidFill>
                <a:effectLst/>
                <a:uLnTx/>
                <a:uFillTx/>
                <a:latin typeface="Calibri"/>
                <a:cs typeface="Calibri"/>
              </a:rPr>
              <a:t>or </a:t>
            </a:r>
            <a:r>
              <a:rPr kumimoji="0" sz="1600" b="1" i="0" u="none" strike="noStrike" kern="0" cap="none" spc="5" normalizeH="0" baseline="0" noProof="0" dirty="0">
                <a:ln>
                  <a:noFill/>
                </a:ln>
                <a:solidFill>
                  <a:srgbClr val="44546A"/>
                </a:solidFill>
                <a:effectLst/>
                <a:uLnTx/>
                <a:uFillTx/>
                <a:latin typeface="Calibri"/>
                <a:cs typeface="Calibri"/>
              </a:rPr>
              <a:t> </a:t>
            </a:r>
            <a:r>
              <a:rPr kumimoji="0" sz="1600" b="1" i="0" u="none" strike="noStrike" kern="0" cap="none" spc="0" normalizeH="0" baseline="0" noProof="0" dirty="0">
                <a:ln>
                  <a:noFill/>
                </a:ln>
                <a:solidFill>
                  <a:srgbClr val="44546A"/>
                </a:solidFill>
                <a:effectLst/>
                <a:uLnTx/>
                <a:uFillTx/>
                <a:latin typeface="Calibri"/>
                <a:cs typeface="Calibri"/>
              </a:rPr>
              <a:t>services,</a:t>
            </a:r>
            <a:r>
              <a:rPr kumimoji="0" sz="1600" b="1" i="0" u="none" strike="noStrike" kern="0" cap="none" spc="5" normalizeH="0" baseline="0" noProof="0" dirty="0">
                <a:ln>
                  <a:noFill/>
                </a:ln>
                <a:solidFill>
                  <a:srgbClr val="44546A"/>
                </a:solidFill>
                <a:effectLst/>
                <a:uLnTx/>
                <a:uFillTx/>
                <a:latin typeface="Calibri"/>
                <a:cs typeface="Calibri"/>
              </a:rPr>
              <a:t> </a:t>
            </a:r>
            <a:r>
              <a:rPr kumimoji="0" sz="1600" b="1" i="0" u="none" strike="noStrike" kern="0" cap="none" spc="-5" normalizeH="0" baseline="0" noProof="0" dirty="0">
                <a:ln>
                  <a:noFill/>
                </a:ln>
                <a:solidFill>
                  <a:srgbClr val="44546A"/>
                </a:solidFill>
                <a:effectLst/>
                <a:uLnTx/>
                <a:uFillTx/>
                <a:latin typeface="Calibri"/>
                <a:cs typeface="Calibri"/>
              </a:rPr>
              <a:t>health,</a:t>
            </a:r>
            <a:r>
              <a:rPr kumimoji="0" sz="1600" b="1" i="0" u="none" strike="noStrike" kern="0" cap="none" spc="0" normalizeH="0" baseline="0" noProof="0" dirty="0">
                <a:ln>
                  <a:noFill/>
                </a:ln>
                <a:solidFill>
                  <a:srgbClr val="44546A"/>
                </a:solidFill>
                <a:effectLst/>
                <a:uLnTx/>
                <a:uFillTx/>
                <a:latin typeface="Calibri"/>
                <a:cs typeface="Calibri"/>
              </a:rPr>
              <a:t> </a:t>
            </a:r>
            <a:r>
              <a:rPr kumimoji="0" sz="1600" b="1" i="0" u="none" strike="noStrike" kern="0" cap="none" spc="-5" normalizeH="0" baseline="0" noProof="0" dirty="0">
                <a:ln>
                  <a:noFill/>
                </a:ln>
                <a:solidFill>
                  <a:srgbClr val="44546A"/>
                </a:solidFill>
                <a:effectLst/>
                <a:uLnTx/>
                <a:uFillTx/>
                <a:latin typeface="Calibri"/>
                <a:cs typeface="Calibri"/>
              </a:rPr>
              <a:t>the</a:t>
            </a:r>
            <a:r>
              <a:rPr kumimoji="0" sz="1600" b="1" i="0" u="none" strike="noStrike" kern="0" cap="none" spc="0" normalizeH="0" baseline="0" noProof="0" dirty="0">
                <a:ln>
                  <a:noFill/>
                </a:ln>
                <a:solidFill>
                  <a:srgbClr val="44546A"/>
                </a:solidFill>
                <a:effectLst/>
                <a:uLnTx/>
                <a:uFillTx/>
                <a:latin typeface="Calibri"/>
                <a:cs typeface="Calibri"/>
              </a:rPr>
              <a:t> </a:t>
            </a:r>
            <a:r>
              <a:rPr kumimoji="0" sz="1600" b="1" i="0" u="none" strike="noStrike" kern="0" cap="none" spc="-10" normalizeH="0" baseline="0" noProof="0" dirty="0">
                <a:ln>
                  <a:noFill/>
                </a:ln>
                <a:solidFill>
                  <a:srgbClr val="44546A"/>
                </a:solidFill>
                <a:effectLst/>
                <a:uLnTx/>
                <a:uFillTx/>
                <a:latin typeface="Calibri"/>
                <a:cs typeface="Calibri"/>
              </a:rPr>
              <a:t>environment</a:t>
            </a:r>
            <a:r>
              <a:rPr kumimoji="0" sz="1600" b="1" i="0" u="none" strike="noStrike" kern="0" cap="none" spc="-5" normalizeH="0" baseline="0" noProof="0" dirty="0">
                <a:ln>
                  <a:noFill/>
                </a:ln>
                <a:solidFill>
                  <a:srgbClr val="44546A"/>
                </a:solidFill>
                <a:effectLst/>
                <a:uLnTx/>
                <a:uFillTx/>
                <a:latin typeface="Calibri"/>
                <a:cs typeface="Calibri"/>
              </a:rPr>
              <a:t> </a:t>
            </a:r>
            <a:r>
              <a:rPr kumimoji="0" sz="1600" b="1" i="0" u="none" strike="noStrike" kern="0" cap="none" spc="0" normalizeH="0" baseline="0" noProof="0" dirty="0">
                <a:ln>
                  <a:noFill/>
                </a:ln>
                <a:solidFill>
                  <a:srgbClr val="44546A"/>
                </a:solidFill>
                <a:effectLst/>
                <a:uLnTx/>
                <a:uFillTx/>
                <a:latin typeface="Calibri"/>
                <a:cs typeface="Calibri"/>
              </a:rPr>
              <a:t>or</a:t>
            </a:r>
            <a:r>
              <a:rPr kumimoji="0" sz="1600" b="1" i="0" u="none" strike="noStrike" kern="0" cap="none" spc="5" normalizeH="0" baseline="0" noProof="0" dirty="0">
                <a:ln>
                  <a:noFill/>
                </a:ln>
                <a:solidFill>
                  <a:srgbClr val="44546A"/>
                </a:solidFill>
                <a:effectLst/>
                <a:uLnTx/>
                <a:uFillTx/>
                <a:latin typeface="Calibri"/>
                <a:cs typeface="Calibri"/>
              </a:rPr>
              <a:t> </a:t>
            </a:r>
            <a:r>
              <a:rPr kumimoji="0" sz="1600" b="1" i="0" u="none" strike="noStrike" kern="0" cap="none" spc="-5" normalizeH="0" baseline="0" noProof="0" dirty="0">
                <a:ln>
                  <a:noFill/>
                </a:ln>
                <a:solidFill>
                  <a:srgbClr val="44546A"/>
                </a:solidFill>
                <a:effectLst/>
                <a:uLnTx/>
                <a:uFillTx/>
                <a:latin typeface="Calibri"/>
                <a:cs typeface="Calibri"/>
              </a:rPr>
              <a:t>quality</a:t>
            </a:r>
            <a:r>
              <a:rPr kumimoji="0" sz="1600" b="1" i="0" u="none" strike="noStrike" kern="0" cap="none" spc="0" normalizeH="0" baseline="0" noProof="0" dirty="0">
                <a:ln>
                  <a:noFill/>
                </a:ln>
                <a:solidFill>
                  <a:srgbClr val="44546A"/>
                </a:solidFill>
                <a:effectLst/>
                <a:uLnTx/>
                <a:uFillTx/>
                <a:latin typeface="Calibri"/>
                <a:cs typeface="Calibri"/>
              </a:rPr>
              <a:t> of</a:t>
            </a:r>
            <a:r>
              <a:rPr kumimoji="0" sz="1600" b="1" i="0" u="none" strike="noStrike" kern="0" cap="none" spc="365" normalizeH="0" baseline="0" noProof="0" dirty="0">
                <a:ln>
                  <a:noFill/>
                </a:ln>
                <a:solidFill>
                  <a:srgbClr val="44546A"/>
                </a:solidFill>
                <a:effectLst/>
                <a:uLnTx/>
                <a:uFillTx/>
                <a:latin typeface="Calibri"/>
                <a:cs typeface="Calibri"/>
              </a:rPr>
              <a:t> </a:t>
            </a:r>
            <a:r>
              <a:rPr kumimoji="0" sz="1600" b="1" i="0" u="none" strike="noStrike" kern="0" cap="none" spc="-10" normalizeH="0" baseline="0" noProof="0" dirty="0">
                <a:ln>
                  <a:noFill/>
                </a:ln>
                <a:solidFill>
                  <a:srgbClr val="44546A"/>
                </a:solidFill>
                <a:effectLst/>
                <a:uLnTx/>
                <a:uFillTx/>
                <a:latin typeface="Calibri"/>
                <a:cs typeface="Calibri"/>
              </a:rPr>
              <a:t>life, </a:t>
            </a:r>
            <a:r>
              <a:rPr kumimoji="0" sz="1600" b="1" i="0" u="none" strike="noStrike" kern="0" cap="none" spc="-350" normalizeH="0" baseline="0" noProof="0" dirty="0">
                <a:ln>
                  <a:noFill/>
                </a:ln>
                <a:solidFill>
                  <a:srgbClr val="44546A"/>
                </a:solidFill>
                <a:effectLst/>
                <a:uLnTx/>
                <a:uFillTx/>
                <a:latin typeface="Calibri"/>
                <a:cs typeface="Calibri"/>
              </a:rPr>
              <a:t> </a:t>
            </a:r>
            <a:r>
              <a:rPr kumimoji="0" sz="1600" b="1" i="0" u="none" strike="noStrike" kern="0" cap="none" spc="-10" normalizeH="0" baseline="0" noProof="0" dirty="0">
                <a:ln>
                  <a:noFill/>
                </a:ln>
                <a:solidFill>
                  <a:srgbClr val="44546A"/>
                </a:solidFill>
                <a:effectLst/>
                <a:uLnTx/>
                <a:uFillTx/>
                <a:latin typeface="Calibri"/>
                <a:cs typeface="Calibri"/>
              </a:rPr>
              <a:t>beyond </a:t>
            </a:r>
            <a:r>
              <a:rPr kumimoji="0" sz="1600" b="1" i="0" u="none" strike="noStrike" kern="0" cap="none" spc="-5" normalizeH="0" baseline="0" noProof="0" dirty="0">
                <a:ln>
                  <a:noFill/>
                </a:ln>
                <a:solidFill>
                  <a:srgbClr val="44546A"/>
                </a:solidFill>
                <a:effectLst/>
                <a:uLnTx/>
                <a:uFillTx/>
                <a:latin typeface="Calibri"/>
                <a:cs typeface="Calibri"/>
              </a:rPr>
              <a:t>academia. </a:t>
            </a:r>
            <a:r>
              <a:rPr kumimoji="0" sz="1600" b="0" i="0" u="none" strike="noStrike" kern="0" cap="none" spc="-5" normalizeH="0" baseline="0" noProof="0" dirty="0">
                <a:ln>
                  <a:noFill/>
                </a:ln>
                <a:solidFill>
                  <a:srgbClr val="44546A"/>
                </a:solidFill>
                <a:effectLst/>
                <a:uLnTx/>
                <a:uFillTx/>
                <a:latin typeface="Calibri"/>
                <a:cs typeface="Calibri"/>
              </a:rPr>
              <a:t>Impact has been </a:t>
            </a:r>
            <a:r>
              <a:rPr kumimoji="0" sz="1600" b="0" i="0" u="none" strike="noStrike" kern="0" cap="none" spc="-10" normalizeH="0" baseline="0" noProof="0" dirty="0">
                <a:ln>
                  <a:noFill/>
                </a:ln>
                <a:solidFill>
                  <a:srgbClr val="44546A"/>
                </a:solidFill>
                <a:effectLst/>
                <a:uLnTx/>
                <a:uFillTx/>
                <a:latin typeface="Calibri"/>
                <a:cs typeface="Calibri"/>
              </a:rPr>
              <a:t>considered </a:t>
            </a:r>
            <a:r>
              <a:rPr kumimoji="0" sz="1600" b="0" i="0" u="none" strike="noStrike" kern="0" cap="none" spc="0" normalizeH="0" baseline="0" noProof="0" dirty="0">
                <a:ln>
                  <a:noFill/>
                </a:ln>
                <a:solidFill>
                  <a:srgbClr val="44546A"/>
                </a:solidFill>
                <a:effectLst/>
                <a:uLnTx/>
                <a:uFillTx/>
                <a:latin typeface="Calibri"/>
                <a:cs typeface="Calibri"/>
              </a:rPr>
              <a:t>a </a:t>
            </a:r>
            <a:r>
              <a:rPr kumimoji="0" sz="1600" b="0" i="0" u="none" strike="noStrike" kern="0" cap="none" spc="-5" normalizeH="0" baseline="0" noProof="0" dirty="0">
                <a:ln>
                  <a:noFill/>
                </a:ln>
                <a:solidFill>
                  <a:srgbClr val="44546A"/>
                </a:solidFill>
                <a:effectLst/>
                <a:uLnTx/>
                <a:uFillTx/>
                <a:latin typeface="Calibri"/>
                <a:cs typeface="Calibri"/>
              </a:rPr>
              <a:t>beneficial </a:t>
            </a:r>
            <a:r>
              <a:rPr kumimoji="0" sz="1600" b="0" i="0" u="none" strike="noStrike" kern="0" cap="none" spc="-35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addition </a:t>
            </a:r>
            <a:r>
              <a:rPr kumimoji="0" sz="1600" b="0" i="0" u="none" strike="noStrike" kern="0" cap="none" spc="-10" normalizeH="0" baseline="0" noProof="0" dirty="0">
                <a:ln>
                  <a:noFill/>
                </a:ln>
                <a:solidFill>
                  <a:srgbClr val="44546A"/>
                </a:solidFill>
                <a:effectLst/>
                <a:uLnTx/>
                <a:uFillTx/>
                <a:latin typeface="Calibri"/>
                <a:cs typeface="Calibri"/>
              </a:rPr>
              <a:t>to </a:t>
            </a:r>
            <a:r>
              <a:rPr kumimoji="0" sz="1600" b="0" i="0" u="none" strike="noStrike" kern="0" cap="none" spc="-5" normalizeH="0" baseline="0" noProof="0" dirty="0">
                <a:ln>
                  <a:noFill/>
                </a:ln>
                <a:solidFill>
                  <a:srgbClr val="44546A"/>
                </a:solidFill>
                <a:effectLst/>
                <a:uLnTx/>
                <a:uFillTx/>
                <a:latin typeface="Calibri"/>
                <a:cs typeface="Calibri"/>
              </a:rPr>
              <a:t>the </a:t>
            </a:r>
            <a:r>
              <a:rPr kumimoji="0" sz="1600" b="0" i="0" u="none" strike="noStrike" kern="0" cap="none" spc="0" normalizeH="0" baseline="0" noProof="0" dirty="0">
                <a:ln>
                  <a:noFill/>
                </a:ln>
                <a:solidFill>
                  <a:srgbClr val="44546A"/>
                </a:solidFill>
                <a:effectLst/>
                <a:uLnTx/>
                <a:uFillTx/>
                <a:latin typeface="Calibri"/>
                <a:cs typeface="Calibri"/>
              </a:rPr>
              <a:t>REF </a:t>
            </a:r>
            <a:r>
              <a:rPr kumimoji="0" sz="1600" b="0" i="0" u="none" strike="noStrike" kern="0" cap="none" spc="-5" normalizeH="0" baseline="0" noProof="0" dirty="0">
                <a:ln>
                  <a:noFill/>
                </a:ln>
                <a:solidFill>
                  <a:srgbClr val="44546A"/>
                </a:solidFill>
                <a:effectLst/>
                <a:uLnTx/>
                <a:uFillTx/>
                <a:latin typeface="Calibri"/>
                <a:cs typeface="Calibri"/>
              </a:rPr>
              <a:t>and will be worth </a:t>
            </a:r>
            <a:r>
              <a:rPr kumimoji="0" sz="1600" b="1" i="0" u="none" strike="noStrike" kern="0" cap="none" spc="0" normalizeH="0" baseline="0" noProof="0" dirty="0">
                <a:ln>
                  <a:noFill/>
                </a:ln>
                <a:solidFill>
                  <a:srgbClr val="44546A"/>
                </a:solidFill>
                <a:effectLst/>
                <a:uLnTx/>
                <a:uFillTx/>
                <a:latin typeface="Calibri"/>
                <a:cs typeface="Calibri"/>
              </a:rPr>
              <a:t>25% </a:t>
            </a:r>
            <a:r>
              <a:rPr kumimoji="0" sz="1600" b="0" i="0" u="none" strike="noStrike" kern="0" cap="none" spc="-5" normalizeH="0" baseline="0" noProof="0" dirty="0">
                <a:ln>
                  <a:noFill/>
                </a:ln>
                <a:solidFill>
                  <a:srgbClr val="44546A"/>
                </a:solidFill>
                <a:effectLst/>
                <a:uLnTx/>
                <a:uFillTx/>
                <a:latin typeface="Calibri"/>
                <a:cs typeface="Calibri"/>
              </a:rPr>
              <a:t>in the </a:t>
            </a:r>
            <a:r>
              <a:rPr kumimoji="0" sz="1600" b="0" i="0" u="none" strike="noStrike" kern="0" cap="none" spc="0" normalizeH="0" baseline="0" noProof="0" dirty="0">
                <a:ln>
                  <a:noFill/>
                </a:ln>
                <a:solidFill>
                  <a:srgbClr val="44546A"/>
                </a:solidFill>
                <a:effectLst/>
                <a:uLnTx/>
                <a:uFillTx/>
                <a:latin typeface="Calibri"/>
                <a:cs typeface="Calibri"/>
              </a:rPr>
              <a:t>REF2021 </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assessment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5"/>
              </a:spcBef>
              <a:spcAft>
                <a:spcPts val="0"/>
              </a:spcAft>
              <a:buClr>
                <a:srgbClr val="44546A"/>
              </a:buClr>
              <a:buSzTx/>
              <a:buFont typeface="Arial"/>
              <a:buChar char="•"/>
              <a:tabLst/>
              <a:defRPr/>
            </a:pPr>
            <a:endParaRPr kumimoji="0" sz="255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ts val="1800"/>
              </a:lnSpc>
              <a:spcBef>
                <a:spcPts val="0"/>
              </a:spcBef>
              <a:spcAft>
                <a:spcPts val="0"/>
              </a:spcAft>
              <a:buClrTx/>
              <a:buSzTx/>
              <a:buFontTx/>
              <a:buNone/>
              <a:tabLst/>
              <a:defRPr/>
            </a:pPr>
            <a:r>
              <a:rPr kumimoji="0" sz="1600" b="0" i="0" u="none" strike="noStrike" kern="0" cap="none" spc="-5" normalizeH="0" baseline="0" noProof="0" dirty="0">
                <a:ln>
                  <a:noFill/>
                </a:ln>
                <a:solidFill>
                  <a:srgbClr val="44546A"/>
                </a:solidFill>
                <a:effectLst/>
                <a:uLnTx/>
                <a:uFillTx/>
                <a:latin typeface="Calibri"/>
                <a:cs typeface="Calibri"/>
              </a:rPr>
              <a:t>The</a:t>
            </a:r>
            <a:r>
              <a:rPr kumimoji="0" sz="1600" b="0" i="0" u="none" strike="noStrike" kern="0" cap="none" spc="145" normalizeH="0" baseline="0" noProof="0" dirty="0">
                <a:ln>
                  <a:noFill/>
                </a:ln>
                <a:solidFill>
                  <a:srgbClr val="44546A"/>
                </a:solidFill>
                <a:effectLst/>
                <a:uLnTx/>
                <a:uFillTx/>
                <a:latin typeface="Calibri"/>
                <a:cs typeface="Calibri"/>
              </a:rPr>
              <a:t> </a:t>
            </a:r>
            <a:r>
              <a:rPr kumimoji="0" sz="1600" b="1" i="0" u="none" strike="noStrike" kern="0" cap="none" spc="-10" normalizeH="0" baseline="0" noProof="0" dirty="0">
                <a:ln>
                  <a:noFill/>
                </a:ln>
                <a:solidFill>
                  <a:srgbClr val="44546A"/>
                </a:solidFill>
                <a:effectLst/>
                <a:uLnTx/>
                <a:uFillTx/>
                <a:latin typeface="Calibri"/>
                <a:cs typeface="Calibri"/>
              </a:rPr>
              <a:t>general</a:t>
            </a:r>
            <a:r>
              <a:rPr kumimoji="0" sz="1600" b="1" i="0" u="none" strike="noStrike" kern="0" cap="none" spc="140" normalizeH="0" baseline="0" noProof="0" dirty="0">
                <a:ln>
                  <a:noFill/>
                </a:ln>
                <a:solidFill>
                  <a:srgbClr val="44546A"/>
                </a:solidFill>
                <a:effectLst/>
                <a:uLnTx/>
                <a:uFillTx/>
                <a:latin typeface="Calibri"/>
                <a:cs typeface="Calibri"/>
              </a:rPr>
              <a:t> </a:t>
            </a:r>
            <a:r>
              <a:rPr kumimoji="0" sz="1600" b="1" i="0" u="none" strike="noStrike" kern="0" cap="none" spc="-5" normalizeH="0" baseline="0" noProof="0" dirty="0">
                <a:ln>
                  <a:noFill/>
                </a:ln>
                <a:solidFill>
                  <a:srgbClr val="44546A"/>
                </a:solidFill>
                <a:effectLst/>
                <a:uLnTx/>
                <a:uFillTx/>
                <a:latin typeface="Calibri"/>
                <a:cs typeface="Calibri"/>
              </a:rPr>
              <a:t>criteria</a:t>
            </a:r>
            <a:r>
              <a:rPr kumimoji="0" sz="1600" b="1" i="0" u="none" strike="noStrike" kern="0" cap="none" spc="14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used</a:t>
            </a:r>
            <a:r>
              <a:rPr kumimoji="0" sz="1600" b="0" i="0" u="none" strike="noStrike" kern="0" cap="none" spc="14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to</a:t>
            </a:r>
            <a:r>
              <a:rPr kumimoji="0" sz="1600" b="0" i="0" u="none" strike="noStrike" kern="0" cap="none" spc="15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assess</a:t>
            </a:r>
            <a:r>
              <a:rPr kumimoji="0" sz="1600" b="0" i="0" u="none" strike="noStrike" kern="0" cap="none" spc="14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the</a:t>
            </a:r>
            <a:r>
              <a:rPr kumimoji="0" sz="1600" b="0" i="0" u="none" strike="noStrike" kern="0" cap="none" spc="14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impact</a:t>
            </a:r>
            <a:r>
              <a:rPr kumimoji="0" sz="1600" b="0" i="0" u="none" strike="noStrike" kern="0" cap="none" spc="14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of</a:t>
            </a:r>
            <a:r>
              <a:rPr kumimoji="0" sz="1600" b="0" i="0" u="none" strike="noStrike" kern="0" cap="none" spc="135"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research</a:t>
            </a:r>
            <a:r>
              <a:rPr kumimoji="0" sz="1600" b="0" i="0" u="none" strike="noStrike" kern="0" cap="none" spc="14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in </a:t>
            </a:r>
            <a:r>
              <a:rPr kumimoji="0" sz="1600" b="0" i="0" u="none" strike="noStrike" kern="0" cap="none" spc="-350"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REF2021</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36830" lvl="0" indent="-228600" defTabSz="914400" eaLnBrk="1" fontAlgn="auto" latinLnBrk="0" hangingPunct="1">
              <a:lnSpc>
                <a:spcPct val="90000"/>
              </a:lnSpc>
              <a:spcBef>
                <a:spcPts val="415"/>
              </a:spcBef>
              <a:spcAft>
                <a:spcPts val="0"/>
              </a:spcAft>
              <a:buClrTx/>
              <a:buSzTx/>
              <a:buFont typeface="Arial"/>
              <a:buChar char="•"/>
              <a:tabLst>
                <a:tab pos="697865" algn="l"/>
                <a:tab pos="698500" algn="l"/>
              </a:tabLst>
              <a:defRPr/>
            </a:pPr>
            <a:r>
              <a:rPr kumimoji="0" sz="1600" b="1" i="0" u="none" strike="noStrike" kern="0" cap="none" spc="-10" normalizeH="0" baseline="0" noProof="0" dirty="0">
                <a:ln>
                  <a:noFill/>
                </a:ln>
                <a:solidFill>
                  <a:srgbClr val="44546A"/>
                </a:solidFill>
                <a:effectLst/>
                <a:uLnTx/>
                <a:uFillTx/>
                <a:latin typeface="Calibri"/>
                <a:cs typeface="Calibri"/>
              </a:rPr>
              <a:t>Reach:</a:t>
            </a:r>
            <a:r>
              <a:rPr kumimoji="0" sz="1600" b="1"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is</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understood</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as</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the</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15" normalizeH="0" baseline="0" noProof="0" dirty="0">
                <a:ln>
                  <a:noFill/>
                </a:ln>
                <a:solidFill>
                  <a:srgbClr val="44546A"/>
                </a:solidFill>
                <a:effectLst/>
                <a:uLnTx/>
                <a:uFillTx/>
                <a:latin typeface="Calibri"/>
                <a:cs typeface="Calibri"/>
              </a:rPr>
              <a:t>extent</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and/or</a:t>
            </a:r>
            <a:r>
              <a:rPr kumimoji="0" sz="1600" b="0" i="0" u="none" strike="noStrike" kern="0" cap="none" spc="1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diversity</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of </a:t>
            </a:r>
            <a:r>
              <a:rPr kumimoji="0" sz="1600" b="0" i="0" u="none" strike="noStrike" kern="0" cap="none" spc="-5" normalizeH="0" baseline="0" noProof="0" dirty="0">
                <a:ln>
                  <a:noFill/>
                </a:ln>
                <a:solidFill>
                  <a:srgbClr val="44546A"/>
                </a:solidFill>
                <a:effectLst/>
                <a:uLnTx/>
                <a:uFillTx/>
                <a:latin typeface="Calibri"/>
                <a:cs typeface="Calibri"/>
              </a:rPr>
              <a:t>the </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beneficiaries </a:t>
            </a:r>
            <a:r>
              <a:rPr kumimoji="0" sz="1600" b="0" i="0" u="none" strike="noStrike" kern="0" cap="none" spc="0" normalizeH="0" baseline="0" noProof="0" dirty="0">
                <a:ln>
                  <a:noFill/>
                </a:ln>
                <a:solidFill>
                  <a:srgbClr val="44546A"/>
                </a:solidFill>
                <a:effectLst/>
                <a:uLnTx/>
                <a:uFillTx/>
                <a:latin typeface="Calibri"/>
                <a:cs typeface="Calibri"/>
              </a:rPr>
              <a:t>of </a:t>
            </a:r>
            <a:r>
              <a:rPr kumimoji="0" sz="1600" b="0" i="0" u="none" strike="noStrike" kern="0" cap="none" spc="-5" normalizeH="0" baseline="0" noProof="0" dirty="0">
                <a:ln>
                  <a:noFill/>
                </a:ln>
                <a:solidFill>
                  <a:srgbClr val="44546A"/>
                </a:solidFill>
                <a:effectLst/>
                <a:uLnTx/>
                <a:uFillTx/>
                <a:latin typeface="Calibri"/>
                <a:cs typeface="Calibri"/>
              </a:rPr>
              <a:t>the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impact, as</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relevant</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to</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the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nature</a:t>
            </a:r>
            <a:r>
              <a:rPr kumimoji="0" sz="1600" b="0" i="0" u="none" strike="noStrike" kern="0" cap="none" spc="0" normalizeH="0" baseline="0" noProof="0" dirty="0">
                <a:ln>
                  <a:noFill/>
                </a:ln>
                <a:solidFill>
                  <a:srgbClr val="44546A"/>
                </a:solidFill>
                <a:effectLst/>
                <a:uLnTx/>
                <a:uFillTx/>
                <a:latin typeface="Calibri"/>
                <a:cs typeface="Calibri"/>
              </a:rPr>
              <a:t> of </a:t>
            </a:r>
            <a:r>
              <a:rPr kumimoji="0" sz="1600" b="0" i="0" u="none" strike="noStrike" kern="0" cap="none" spc="-5" normalizeH="0" baseline="0" noProof="0" dirty="0">
                <a:ln>
                  <a:noFill/>
                </a:ln>
                <a:solidFill>
                  <a:srgbClr val="44546A"/>
                </a:solidFill>
                <a:effectLst/>
                <a:uLnTx/>
                <a:uFillTx/>
                <a:latin typeface="Calibri"/>
                <a:cs typeface="Calibri"/>
              </a:rPr>
              <a:t>the </a:t>
            </a:r>
            <a:r>
              <a:rPr kumimoji="0" sz="1600" b="0" i="0" u="none" strike="noStrike" kern="0" cap="none" spc="-35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impact. </a:t>
            </a:r>
            <a:r>
              <a:rPr kumimoji="0" sz="1600" b="0" i="0" u="none" strike="noStrike" kern="0" cap="none" spc="-10" normalizeH="0" baseline="0" noProof="0" dirty="0">
                <a:ln>
                  <a:noFill/>
                </a:ln>
                <a:solidFill>
                  <a:srgbClr val="44546A"/>
                </a:solidFill>
                <a:effectLst/>
                <a:uLnTx/>
                <a:uFillTx/>
                <a:latin typeface="Calibri"/>
                <a:cs typeface="Calibri"/>
              </a:rPr>
              <a:t>Reach</a:t>
            </a:r>
            <a:r>
              <a:rPr kumimoji="0" sz="1600" b="0" i="0" u="none" strike="noStrike" kern="0" cap="none" spc="-5" normalizeH="0" baseline="0" noProof="0" dirty="0">
                <a:ln>
                  <a:noFill/>
                </a:ln>
                <a:solidFill>
                  <a:srgbClr val="44546A"/>
                </a:solidFill>
                <a:effectLst/>
                <a:uLnTx/>
                <a:uFillTx/>
                <a:latin typeface="Calibri"/>
                <a:cs typeface="Calibri"/>
              </a:rPr>
              <a:t> will be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assessed in terms</a:t>
            </a:r>
            <a:r>
              <a:rPr kumimoji="0" sz="1600" b="0" i="0" u="none" strike="noStrike" kern="0" cap="none" spc="0" normalizeH="0" baseline="0" noProof="0" dirty="0">
                <a:ln>
                  <a:noFill/>
                </a:ln>
                <a:solidFill>
                  <a:srgbClr val="44546A"/>
                </a:solidFill>
                <a:effectLst/>
                <a:uLnTx/>
                <a:uFillTx/>
                <a:latin typeface="Calibri"/>
                <a:cs typeface="Calibri"/>
              </a:rPr>
              <a:t> of</a:t>
            </a:r>
            <a:r>
              <a:rPr kumimoji="0" sz="1600" b="0" i="0" u="none" strike="noStrike" kern="0" cap="none" spc="-5" normalizeH="0" baseline="0" noProof="0" dirty="0">
                <a:ln>
                  <a:noFill/>
                </a:ln>
                <a:solidFill>
                  <a:srgbClr val="44546A"/>
                </a:solidFill>
                <a:effectLst/>
                <a:uLnTx/>
                <a:uFillTx/>
                <a:latin typeface="Calibri"/>
                <a:cs typeface="Calibri"/>
              </a:rPr>
              <a:t> the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5" normalizeH="0" baseline="0" noProof="0" dirty="0">
                <a:ln>
                  <a:noFill/>
                </a:ln>
                <a:solidFill>
                  <a:srgbClr val="44546A"/>
                </a:solidFill>
                <a:effectLst/>
                <a:uLnTx/>
                <a:uFillTx/>
                <a:latin typeface="Calibri"/>
                <a:cs typeface="Calibri"/>
              </a:rPr>
              <a:t>extent</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to </a:t>
            </a:r>
            <a:r>
              <a:rPr kumimoji="0" sz="1600" b="0" i="0" u="none" strike="noStrike" kern="0" cap="none" spc="-5" normalizeH="0" baseline="0" noProof="0" dirty="0">
                <a:ln>
                  <a:noFill/>
                </a:ln>
                <a:solidFill>
                  <a:srgbClr val="44546A"/>
                </a:solidFill>
                <a:effectLst/>
                <a:uLnTx/>
                <a:uFillTx/>
                <a:latin typeface="Calibri"/>
                <a:cs typeface="Calibri"/>
              </a:rPr>
              <a:t> which the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potential</a:t>
            </a:r>
            <a:r>
              <a:rPr kumimoji="0" sz="1600" b="0" i="0" u="none" strike="noStrike" kern="0" cap="none" spc="-5" normalizeH="0" baseline="0" noProof="0" dirty="0">
                <a:ln>
                  <a:noFill/>
                </a:ln>
                <a:solidFill>
                  <a:srgbClr val="44546A"/>
                </a:solidFill>
                <a:effectLst/>
                <a:uLnTx/>
                <a:uFillTx/>
                <a:latin typeface="Calibri"/>
                <a:cs typeface="Calibri"/>
              </a:rPr>
              <a:t> constituencies,</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number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groups</a:t>
            </a:r>
            <a:r>
              <a:rPr kumimoji="0" sz="1600" b="0" i="0" u="none" strike="noStrike" kern="0" cap="none" spc="0" normalizeH="0" baseline="0" noProof="0" dirty="0">
                <a:ln>
                  <a:noFill/>
                </a:ln>
                <a:solidFill>
                  <a:srgbClr val="44546A"/>
                </a:solidFill>
                <a:effectLst/>
                <a:uLnTx/>
                <a:uFillTx/>
                <a:latin typeface="Calibri"/>
                <a:cs typeface="Calibri"/>
              </a:rPr>
              <a:t> of </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beneficiaries</a:t>
            </a:r>
            <a:r>
              <a:rPr kumimoji="0" sz="1600" b="0" i="0" u="none" strike="noStrike" kern="0" cap="none" spc="-10" normalizeH="0" baseline="0" noProof="0" dirty="0">
                <a:ln>
                  <a:noFill/>
                </a:ln>
                <a:solidFill>
                  <a:srgbClr val="44546A"/>
                </a:solidFill>
                <a:effectLst/>
                <a:uLnTx/>
                <a:uFillTx/>
                <a:latin typeface="Calibri"/>
                <a:cs typeface="Calibri"/>
              </a:rPr>
              <a:t> </a:t>
            </a:r>
            <a:r>
              <a:rPr kumimoji="0" sz="1600" b="0" i="0" u="none" strike="noStrike" kern="0" cap="none" spc="-15" normalizeH="0" baseline="0" noProof="0" dirty="0">
                <a:ln>
                  <a:noFill/>
                </a:ln>
                <a:solidFill>
                  <a:srgbClr val="44546A"/>
                </a:solidFill>
                <a:effectLst/>
                <a:uLnTx/>
                <a:uFillTx/>
                <a:latin typeface="Calibri"/>
                <a:cs typeface="Calibri"/>
              </a:rPr>
              <a:t>have</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been </a:t>
            </a:r>
            <a:r>
              <a:rPr kumimoji="0" sz="1600" b="0" i="0" u="none" strike="noStrike" kern="0" cap="none" spc="-10" normalizeH="0" baseline="0" noProof="0" dirty="0">
                <a:ln>
                  <a:noFill/>
                </a:ln>
                <a:solidFill>
                  <a:srgbClr val="44546A"/>
                </a:solidFill>
                <a:effectLst/>
                <a:uLnTx/>
                <a:uFillTx/>
                <a:latin typeface="Calibri"/>
                <a:cs typeface="Calibri"/>
              </a:rPr>
              <a:t>reached;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0" lvl="0" indent="0" defTabSz="914400" eaLnBrk="1" fontAlgn="auto" latinLnBrk="0" hangingPunct="1">
              <a:lnSpc>
                <a:spcPts val="1645"/>
              </a:lnSpc>
              <a:spcBef>
                <a:spcPts val="0"/>
              </a:spcBef>
              <a:spcAft>
                <a:spcPts val="0"/>
              </a:spcAft>
              <a:buClrTx/>
              <a:buSzTx/>
              <a:buFontTx/>
              <a:buNone/>
              <a:tabLst/>
              <a:defRPr/>
            </a:pPr>
            <a:r>
              <a:rPr kumimoji="0" sz="1600" b="0" i="0" u="none" strike="noStrike" kern="0" cap="none" spc="-5" normalizeH="0" baseline="0" noProof="0" dirty="0">
                <a:ln>
                  <a:noFill/>
                </a:ln>
                <a:solidFill>
                  <a:srgbClr val="44546A"/>
                </a:solidFill>
                <a:effectLst/>
                <a:uLnTx/>
                <a:uFillTx/>
                <a:latin typeface="Calibri"/>
                <a:cs typeface="Calibri"/>
              </a:rPr>
              <a:t>it</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will </a:t>
            </a:r>
            <a:r>
              <a:rPr kumimoji="0" sz="1600" b="0" i="0" u="none" strike="noStrike" kern="0" cap="none" spc="0" normalizeH="0" baseline="0" noProof="0" dirty="0">
                <a:ln>
                  <a:noFill/>
                </a:ln>
                <a:solidFill>
                  <a:srgbClr val="44546A"/>
                </a:solidFill>
                <a:effectLst/>
                <a:uLnTx/>
                <a:uFillTx/>
                <a:latin typeface="Calibri"/>
                <a:cs typeface="Calibri"/>
              </a:rPr>
              <a:t>not </a:t>
            </a:r>
            <a:r>
              <a:rPr kumimoji="0" sz="1600" b="0" i="0" u="none" strike="noStrike" kern="0" cap="none" spc="-5" normalizeH="0" baseline="0" noProof="0" dirty="0">
                <a:ln>
                  <a:noFill/>
                </a:ln>
                <a:solidFill>
                  <a:srgbClr val="44546A"/>
                </a:solidFill>
                <a:effectLst/>
                <a:uLnTx/>
                <a:uFillTx/>
                <a:latin typeface="Calibri"/>
                <a:cs typeface="Calibri"/>
              </a:rPr>
              <a:t>be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assessed in </a:t>
            </a:r>
            <a:r>
              <a:rPr kumimoji="0" sz="1600" b="0" i="0" u="none" strike="noStrike" kern="0" cap="none" spc="-10" normalizeH="0" baseline="0" noProof="0" dirty="0">
                <a:ln>
                  <a:noFill/>
                </a:ln>
                <a:solidFill>
                  <a:srgbClr val="44546A"/>
                </a:solidFill>
                <a:effectLst/>
                <a:uLnTx/>
                <a:uFillTx/>
                <a:latin typeface="Calibri"/>
                <a:cs typeface="Calibri"/>
              </a:rPr>
              <a:t>purely</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geographic</a:t>
            </a:r>
            <a:r>
              <a:rPr kumimoji="0" sz="1600" b="0" i="0" u="none" strike="noStrike" kern="0" cap="none" spc="-5" normalizeH="0" baseline="0" noProof="0" dirty="0">
                <a:ln>
                  <a:noFill/>
                </a:ln>
                <a:solidFill>
                  <a:srgbClr val="44546A"/>
                </a:solidFill>
                <a:effectLst/>
                <a:uLnTx/>
                <a:uFillTx/>
                <a:latin typeface="Calibri"/>
                <a:cs typeface="Calibri"/>
              </a:rPr>
              <a:t> terms,</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nor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9525" lvl="0" indent="0" defTabSz="914400" eaLnBrk="1" fontAlgn="auto" latinLnBrk="0" hangingPunct="1">
              <a:lnSpc>
                <a:spcPct val="88100"/>
              </a:lnSpc>
              <a:spcBef>
                <a:spcPts val="170"/>
              </a:spcBef>
              <a:spcAft>
                <a:spcPts val="0"/>
              </a:spcAft>
              <a:buClrTx/>
              <a:buSzTx/>
              <a:buFontTx/>
              <a:buNone/>
              <a:tabLst/>
              <a:defRPr/>
            </a:pPr>
            <a:r>
              <a:rPr kumimoji="0" sz="1600" b="0" i="0" u="none" strike="noStrike" kern="0" cap="none" spc="-5" normalizeH="0" baseline="0" noProof="0" dirty="0">
                <a:ln>
                  <a:noFill/>
                </a:ln>
                <a:solidFill>
                  <a:srgbClr val="44546A"/>
                </a:solidFill>
                <a:effectLst/>
                <a:uLnTx/>
                <a:uFillTx/>
                <a:latin typeface="Calibri"/>
                <a:cs typeface="Calibri"/>
              </a:rPr>
              <a:t>terms</a:t>
            </a:r>
            <a:r>
              <a:rPr kumimoji="0" sz="1600" b="0" i="0" u="none" strike="noStrike" kern="0" cap="none" spc="7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of</a:t>
            </a:r>
            <a:r>
              <a:rPr kumimoji="0" sz="1600" b="0" i="0" u="none" strike="noStrike" kern="0" cap="none" spc="75"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absolute</a:t>
            </a:r>
            <a:r>
              <a:rPr kumimoji="0" sz="1600" b="0" i="0" u="none" strike="noStrike" kern="0" cap="none" spc="8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numbers</a:t>
            </a:r>
            <a:r>
              <a:rPr kumimoji="0" sz="1600" b="0" i="0" u="none" strike="noStrike" kern="0" cap="none" spc="7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of</a:t>
            </a:r>
            <a:r>
              <a:rPr kumimoji="0" sz="1600" b="0" i="0" u="none" strike="noStrike" kern="0" cap="none" spc="7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beneficiaries.</a:t>
            </a:r>
            <a:r>
              <a:rPr kumimoji="0" sz="1600" b="0" i="0" u="none" strike="noStrike" kern="0" cap="none" spc="7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The</a:t>
            </a:r>
            <a:r>
              <a:rPr kumimoji="0" sz="1600" b="0" i="0" u="none" strike="noStrike" kern="0" cap="none" spc="8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criteria </a:t>
            </a:r>
            <a:r>
              <a:rPr kumimoji="0" sz="1600" b="0" i="0" u="none" strike="noStrike" kern="0" cap="none" spc="-5" normalizeH="0" baseline="0" noProof="0" dirty="0">
                <a:ln>
                  <a:noFill/>
                </a:ln>
                <a:solidFill>
                  <a:srgbClr val="44546A"/>
                </a:solidFill>
                <a:effectLst/>
                <a:uLnTx/>
                <a:uFillTx/>
                <a:latin typeface="Calibri"/>
                <a:cs typeface="Calibri"/>
              </a:rPr>
              <a:t> will</a:t>
            </a:r>
            <a:r>
              <a:rPr kumimoji="0" sz="1600" b="0" i="0" u="none" strike="noStrike" kern="0" cap="none" spc="-1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be applied</a:t>
            </a:r>
            <a:r>
              <a:rPr kumimoji="0" sz="1600" b="0" i="0" u="none" strike="noStrike" kern="0" cap="none" spc="-1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wherever</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the impact occurred,</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regardless</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of </a:t>
            </a:r>
            <a:r>
              <a:rPr kumimoji="0" sz="1600" b="0" i="0" u="none" strike="noStrike" kern="0" cap="none" spc="-350" normalizeH="0" baseline="0" noProof="0" dirty="0">
                <a:ln>
                  <a:noFill/>
                </a:ln>
                <a:solidFill>
                  <a:srgbClr val="44546A"/>
                </a:solidFill>
                <a:effectLst/>
                <a:uLnTx/>
                <a:uFillTx/>
                <a:latin typeface="Calibri"/>
                <a:cs typeface="Calibri"/>
              </a:rPr>
              <a:t> </a:t>
            </a:r>
            <a:r>
              <a:rPr kumimoji="0" sz="1600" b="0" i="0" u="none" strike="noStrike" kern="0" cap="none" spc="-15" normalizeH="0" baseline="0" noProof="0" dirty="0">
                <a:ln>
                  <a:noFill/>
                </a:ln>
                <a:solidFill>
                  <a:srgbClr val="44546A"/>
                </a:solidFill>
                <a:effectLst/>
                <a:uLnTx/>
                <a:uFillTx/>
                <a:latin typeface="Calibri"/>
                <a:cs typeface="Calibri"/>
              </a:rPr>
              <a:t>geography</a:t>
            </a:r>
            <a:r>
              <a:rPr kumimoji="0" sz="1600" b="0" i="0" u="none" strike="noStrike" kern="0" cap="none" spc="0" normalizeH="0" baseline="0" noProof="0" dirty="0">
                <a:ln>
                  <a:noFill/>
                </a:ln>
                <a:solidFill>
                  <a:srgbClr val="44546A"/>
                </a:solidFill>
                <a:effectLst/>
                <a:uLnTx/>
                <a:uFillTx/>
                <a:latin typeface="Calibri"/>
                <a:cs typeface="Calibri"/>
              </a:rPr>
              <a:t> or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location,</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and</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whether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in the</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UK</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abroad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5080" lvl="0" indent="-228600" algn="just" defTabSz="914400" eaLnBrk="1" fontAlgn="auto" latinLnBrk="0" hangingPunct="1">
              <a:lnSpc>
                <a:spcPct val="90000"/>
              </a:lnSpc>
              <a:spcBef>
                <a:spcPts val="480"/>
              </a:spcBef>
              <a:spcAft>
                <a:spcPts val="0"/>
              </a:spcAft>
              <a:buClrTx/>
              <a:buSzTx/>
              <a:buFont typeface="Arial"/>
              <a:buChar char="•"/>
              <a:tabLst>
                <a:tab pos="698500" algn="l"/>
              </a:tabLst>
              <a:defRPr/>
            </a:pPr>
            <a:r>
              <a:rPr kumimoji="0" sz="1600" b="1" i="0" u="none" strike="noStrike" kern="0" cap="none" spc="-5" normalizeH="0" baseline="0" noProof="0" dirty="0">
                <a:ln>
                  <a:noFill/>
                </a:ln>
                <a:solidFill>
                  <a:srgbClr val="44546A"/>
                </a:solidFill>
                <a:effectLst/>
                <a:uLnTx/>
                <a:uFillTx/>
                <a:latin typeface="Calibri"/>
                <a:cs typeface="Calibri"/>
              </a:rPr>
              <a:t>Significance</a:t>
            </a:r>
            <a:r>
              <a:rPr kumimoji="0" sz="1600" b="0" i="0" u="none" strike="noStrike" kern="0" cap="none" spc="-5" normalizeH="0" baseline="0" noProof="0" dirty="0">
                <a:ln>
                  <a:noFill/>
                </a:ln>
                <a:solidFill>
                  <a:srgbClr val="44546A"/>
                </a:solidFill>
                <a:effectLst/>
                <a:uLnTx/>
                <a:uFillTx/>
                <a:latin typeface="Calibri"/>
                <a:cs typeface="Calibri"/>
              </a:rPr>
              <a:t>: will be </a:t>
            </a:r>
            <a:r>
              <a:rPr kumimoji="0" sz="1600" b="0" i="0" u="none" strike="noStrike" kern="0" cap="none" spc="-10" normalizeH="0" baseline="0" noProof="0" dirty="0">
                <a:ln>
                  <a:noFill/>
                </a:ln>
                <a:solidFill>
                  <a:srgbClr val="44546A"/>
                </a:solidFill>
                <a:effectLst/>
                <a:uLnTx/>
                <a:uFillTx/>
                <a:latin typeface="Calibri"/>
                <a:cs typeface="Calibri"/>
              </a:rPr>
              <a:t>understood </a:t>
            </a:r>
            <a:r>
              <a:rPr kumimoji="0" sz="1600" b="0" i="0" u="none" strike="noStrike" kern="0" cap="none" spc="-5" normalizeH="0" baseline="0" noProof="0" dirty="0">
                <a:ln>
                  <a:noFill/>
                </a:ln>
                <a:solidFill>
                  <a:srgbClr val="44546A"/>
                </a:solidFill>
                <a:effectLst/>
                <a:uLnTx/>
                <a:uFillTx/>
                <a:latin typeface="Calibri"/>
                <a:cs typeface="Calibri"/>
              </a:rPr>
              <a:t>as the degree </a:t>
            </a:r>
            <a:r>
              <a:rPr kumimoji="0" sz="1600" b="0" i="0" u="none" strike="noStrike" kern="0" cap="none" spc="-10" normalizeH="0" baseline="0" noProof="0" dirty="0">
                <a:ln>
                  <a:noFill/>
                </a:ln>
                <a:solidFill>
                  <a:srgbClr val="44546A"/>
                </a:solidFill>
                <a:effectLst/>
                <a:uLnTx/>
                <a:uFillTx/>
                <a:latin typeface="Calibri"/>
                <a:cs typeface="Calibri"/>
              </a:rPr>
              <a:t>to </a:t>
            </a:r>
            <a:r>
              <a:rPr kumimoji="0" sz="1600" b="0" i="0" u="none" strike="noStrike" kern="0" cap="none" spc="-5" normalizeH="0" baseline="0" noProof="0" dirty="0">
                <a:ln>
                  <a:noFill/>
                </a:ln>
                <a:solidFill>
                  <a:srgbClr val="44546A"/>
                </a:solidFill>
                <a:effectLst/>
                <a:uLnTx/>
                <a:uFillTx/>
                <a:latin typeface="Calibri"/>
                <a:cs typeface="Calibri"/>
              </a:rPr>
              <a:t>which the </a:t>
            </a:r>
            <a:r>
              <a:rPr kumimoji="0" sz="1600" b="0" i="0" u="none" strike="noStrike" kern="0" cap="none" spc="-35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impact</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has</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enabled,</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enriched,</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influenced,</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informed</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or </a:t>
            </a:r>
            <a:r>
              <a:rPr kumimoji="0" sz="1600" b="0" i="0" u="none" strike="noStrike" kern="0" cap="none" spc="1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changed</a:t>
            </a:r>
            <a:r>
              <a:rPr kumimoji="0" sz="1600" b="0" i="0" u="none" strike="noStrike" kern="0" cap="none" spc="-5" normalizeH="0" baseline="0" noProof="0" dirty="0">
                <a:ln>
                  <a:noFill/>
                </a:ln>
                <a:solidFill>
                  <a:srgbClr val="44546A"/>
                </a:solidFill>
                <a:effectLst/>
                <a:uLnTx/>
                <a:uFillTx/>
                <a:latin typeface="Calibri"/>
                <a:cs typeface="Calibri"/>
              </a:rPr>
              <a:t> the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performance,</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policies,</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practices,</a:t>
            </a:r>
            <a:r>
              <a:rPr kumimoji="0" sz="1600" b="0" i="0" u="none" strike="noStrike" kern="0" cap="none" spc="-5" normalizeH="0" baseline="0" noProof="0" dirty="0">
                <a:ln>
                  <a:noFill/>
                </a:ln>
                <a:solidFill>
                  <a:srgbClr val="44546A"/>
                </a:solidFill>
                <a:effectLst/>
                <a:uLnTx/>
                <a:uFillTx/>
                <a:latin typeface="Calibri"/>
                <a:cs typeface="Calibri"/>
              </a:rPr>
              <a:t> products, </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services,</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understanding,</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10" normalizeH="0" baseline="0" noProof="0" dirty="0">
                <a:ln>
                  <a:noFill/>
                </a:ln>
                <a:solidFill>
                  <a:srgbClr val="44546A"/>
                </a:solidFill>
                <a:effectLst/>
                <a:uLnTx/>
                <a:uFillTx/>
                <a:latin typeface="Calibri"/>
                <a:cs typeface="Calibri"/>
              </a:rPr>
              <a:t>awareness</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0" normalizeH="0" baseline="0" noProof="0" dirty="0">
                <a:ln>
                  <a:noFill/>
                </a:ln>
                <a:solidFill>
                  <a:srgbClr val="44546A"/>
                </a:solidFill>
                <a:effectLst/>
                <a:uLnTx/>
                <a:uFillTx/>
                <a:latin typeface="Calibri"/>
                <a:cs typeface="Calibri"/>
              </a:rPr>
              <a:t>or</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wellbeing</a:t>
            </a:r>
            <a:r>
              <a:rPr kumimoji="0" sz="1600" b="0" i="0" u="none" strike="noStrike" kern="0" cap="none" spc="0" normalizeH="0" baseline="0" noProof="0" dirty="0">
                <a:ln>
                  <a:noFill/>
                </a:ln>
                <a:solidFill>
                  <a:srgbClr val="44546A"/>
                </a:solidFill>
                <a:effectLst/>
                <a:uLnTx/>
                <a:uFillTx/>
                <a:latin typeface="Calibri"/>
                <a:cs typeface="Calibri"/>
              </a:rPr>
              <a:t> of</a:t>
            </a:r>
            <a:r>
              <a:rPr kumimoji="0" sz="1600" b="0" i="0" u="none" strike="noStrike" kern="0" cap="none" spc="5"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the </a:t>
            </a:r>
            <a:r>
              <a:rPr kumimoji="0" sz="1600" b="0" i="0" u="none" strike="noStrike" kern="0" cap="none" spc="0" normalizeH="0" baseline="0" noProof="0" dirty="0">
                <a:ln>
                  <a:noFill/>
                </a:ln>
                <a:solidFill>
                  <a:srgbClr val="44546A"/>
                </a:solidFill>
                <a:effectLst/>
                <a:uLnTx/>
                <a:uFillTx/>
                <a:latin typeface="Calibri"/>
                <a:cs typeface="Calibri"/>
              </a:rPr>
              <a:t> </a:t>
            </a:r>
            <a:r>
              <a:rPr kumimoji="0" sz="1600" b="0" i="0" u="none" strike="noStrike" kern="0" cap="none" spc="-5" normalizeH="0" baseline="0" noProof="0" dirty="0">
                <a:ln>
                  <a:noFill/>
                </a:ln>
                <a:solidFill>
                  <a:srgbClr val="44546A"/>
                </a:solidFill>
                <a:effectLst/>
                <a:uLnTx/>
                <a:uFillTx/>
                <a:latin typeface="Calibri"/>
                <a:cs typeface="Calibri"/>
              </a:rPr>
              <a:t>beneficiaries.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340032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200046" y="1424093"/>
            <a:ext cx="1" cy="5338108"/>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284884" y="1563385"/>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 </a:t>
            </a:r>
          </a:p>
          <a:p>
            <a:pPr algn="l">
              <a:lnSpc>
                <a:spcPct val="114000"/>
              </a:lnSpc>
              <a:spcBef>
                <a:spcPts val="0"/>
              </a:spcBef>
            </a:pPr>
            <a:r>
              <a:rPr lang="en-US" sz="1400" b="1" dirty="0">
                <a:solidFill>
                  <a:srgbClr val="820000"/>
                </a:solidFill>
                <a:latin typeface="Garamond" panose="02020404030301010803" pitchFamily="18" charset="0"/>
              </a:rPr>
              <a:t>Thomas König (Chair): Head of Strategy and Scientific Services at the Institute for Advanced Studies (IHS), Austria</a:t>
            </a: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r>
              <a:rPr lang="en-US" sz="1400" b="1" dirty="0">
                <a:solidFill>
                  <a:srgbClr val="820000"/>
                </a:solidFill>
                <a:latin typeface="Garamond" panose="02020404030301010803" pitchFamily="18" charset="0"/>
              </a:rPr>
              <a:t>Noël Klima: Head of Knowledge Transfer, Engagement and Societal Impact at IDC Crime, Ghent University</a:t>
            </a: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r>
              <a:rPr lang="en-US" sz="1400" b="1" dirty="0">
                <a:solidFill>
                  <a:srgbClr val="820000"/>
                </a:solidFill>
                <a:latin typeface="Garamond" panose="02020404030301010803" pitchFamily="18" charset="0"/>
              </a:rPr>
              <a:t>Aurelija </a:t>
            </a:r>
            <a:r>
              <a:rPr lang="en-US" sz="1400" b="1" dirty="0" err="1">
                <a:solidFill>
                  <a:srgbClr val="820000"/>
                </a:solidFill>
                <a:latin typeface="Garamond" panose="02020404030301010803" pitchFamily="18" charset="0"/>
              </a:rPr>
              <a:t>Povilaike</a:t>
            </a:r>
            <a:r>
              <a:rPr lang="en-US" sz="1400" b="1" dirty="0">
                <a:solidFill>
                  <a:srgbClr val="820000"/>
                </a:solidFill>
                <a:latin typeface="Garamond" panose="02020404030301010803" pitchFamily="18" charset="0"/>
              </a:rPr>
              <a:t>: National Contact Point at the Research Council of Lithuania</a:t>
            </a: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r>
              <a:rPr lang="en-US" sz="1400" b="1" dirty="0">
                <a:solidFill>
                  <a:srgbClr val="820000"/>
                </a:solidFill>
                <a:latin typeface="Garamond" panose="02020404030301010803" pitchFamily="18" charset="0"/>
              </a:rPr>
              <a:t>Lorenzo </a:t>
            </a:r>
            <a:r>
              <a:rPr lang="en-US" sz="1400" b="1" dirty="0" err="1">
                <a:solidFill>
                  <a:srgbClr val="820000"/>
                </a:solidFill>
                <a:latin typeface="Garamond" panose="02020404030301010803" pitchFamily="18" charset="0"/>
              </a:rPr>
              <a:t>Compagnucci</a:t>
            </a:r>
            <a:r>
              <a:rPr lang="en-US" sz="1400" b="1" dirty="0">
                <a:solidFill>
                  <a:srgbClr val="820000"/>
                </a:solidFill>
                <a:latin typeface="Garamond" panose="02020404030301010803" pitchFamily="18" charset="0"/>
              </a:rPr>
              <a:t>: Postdoctoral Researcher in Applied Economics at the Department of Law of the University of Macerata</a:t>
            </a: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#SSHA21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420" y="3133762"/>
            <a:ext cx="1998416" cy="2826791"/>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5133" y="637649"/>
            <a:ext cx="5487203" cy="5160223"/>
          </a:xfrm>
          <a:prstGeom prst="rect">
            <a:avLst/>
          </a:prstGeom>
        </p:spPr>
      </p:pic>
      <p:pic>
        <p:nvPicPr>
          <p:cNvPr id="3" name="object 3"/>
          <p:cNvPicPr/>
          <p:nvPr/>
        </p:nvPicPr>
        <p:blipFill>
          <a:blip r:embed="rId3" cstate="print"/>
          <a:stretch>
            <a:fillRect/>
          </a:stretch>
        </p:blipFill>
        <p:spPr>
          <a:xfrm>
            <a:off x="6210300" y="1075545"/>
            <a:ext cx="4686300" cy="2633078"/>
          </a:xfrm>
          <a:prstGeom prst="rect">
            <a:avLst/>
          </a:prstGeom>
        </p:spPr>
      </p:pic>
      <p:pic>
        <p:nvPicPr>
          <p:cNvPr id="4" name="object 4"/>
          <p:cNvPicPr/>
          <p:nvPr/>
        </p:nvPicPr>
        <p:blipFill>
          <a:blip r:embed="rId4" cstate="print"/>
          <a:stretch>
            <a:fillRect/>
          </a:stretch>
        </p:blipFill>
        <p:spPr>
          <a:xfrm>
            <a:off x="6210300" y="3803972"/>
            <a:ext cx="3835400" cy="2420518"/>
          </a:xfrm>
          <a:prstGeom prst="rect">
            <a:avLst/>
          </a:prstGeom>
        </p:spPr>
      </p:pic>
      <p:pic>
        <p:nvPicPr>
          <p:cNvPr id="5" name="object 5"/>
          <p:cNvPicPr/>
          <p:nvPr/>
        </p:nvPicPr>
        <p:blipFill>
          <a:blip r:embed="rId5" cstate="print"/>
          <a:stretch>
            <a:fillRect/>
          </a:stretch>
        </p:blipFill>
        <p:spPr>
          <a:xfrm>
            <a:off x="11089851" y="6474432"/>
            <a:ext cx="985241" cy="330814"/>
          </a:xfrm>
          <a:prstGeom prst="rect">
            <a:avLst/>
          </a:prstGeom>
        </p:spPr>
      </p:pic>
      <p:pic>
        <p:nvPicPr>
          <p:cNvPr id="6" name="object 6"/>
          <p:cNvPicPr/>
          <p:nvPr/>
        </p:nvPicPr>
        <p:blipFill>
          <a:blip r:embed="rId6" cstate="print"/>
          <a:stretch>
            <a:fillRect/>
          </a:stretch>
        </p:blipFill>
        <p:spPr>
          <a:xfrm>
            <a:off x="8784769" y="6465883"/>
            <a:ext cx="2156278" cy="351437"/>
          </a:xfrm>
          <a:prstGeom prst="rect">
            <a:avLst/>
          </a:prstGeom>
        </p:spPr>
      </p:pic>
    </p:spTree>
    <p:extLst>
      <p:ext uri="{BB962C8B-B14F-4D97-AF65-F5344CB8AC3E}">
        <p14:creationId xmlns:p14="http://schemas.microsoft.com/office/powerpoint/2010/main" val="3631380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512" y="1070355"/>
            <a:ext cx="2900680" cy="360680"/>
          </a:xfrm>
          <a:prstGeom prst="rect">
            <a:avLst/>
          </a:prstGeom>
        </p:spPr>
        <p:txBody>
          <a:bodyPr vert="horz" wrap="square" lIns="0" tIns="12700" rIns="0" bIns="0" rtlCol="0">
            <a:spAutoFit/>
          </a:bodyPr>
          <a:lstStyle/>
          <a:p>
            <a:pPr marL="12700">
              <a:lnSpc>
                <a:spcPct val="100000"/>
              </a:lnSpc>
              <a:spcBef>
                <a:spcPts val="100"/>
              </a:spcBef>
            </a:pPr>
            <a:r>
              <a:rPr sz="2200" b="0" spc="-10" dirty="0">
                <a:latin typeface="Calibri"/>
                <a:cs typeface="Calibri"/>
              </a:rPr>
              <a:t>Impact</a:t>
            </a:r>
            <a:r>
              <a:rPr sz="2200" b="0" spc="-15" dirty="0">
                <a:latin typeface="Calibri"/>
                <a:cs typeface="Calibri"/>
              </a:rPr>
              <a:t> </a:t>
            </a:r>
            <a:r>
              <a:rPr sz="2200" b="0" dirty="0">
                <a:latin typeface="Calibri"/>
                <a:cs typeface="Calibri"/>
              </a:rPr>
              <a:t>of</a:t>
            </a:r>
            <a:r>
              <a:rPr sz="2200" b="0" spc="-5" dirty="0">
                <a:latin typeface="Calibri"/>
                <a:cs typeface="Calibri"/>
              </a:rPr>
              <a:t> this</a:t>
            </a:r>
            <a:r>
              <a:rPr sz="2200" b="0" spc="-10" dirty="0">
                <a:latin typeface="Calibri"/>
                <a:cs typeface="Calibri"/>
              </a:rPr>
              <a:t> case study:</a:t>
            </a:r>
            <a:endParaRPr sz="2200">
              <a:latin typeface="Calibri"/>
              <a:cs typeface="Calibri"/>
            </a:endParaRPr>
          </a:p>
        </p:txBody>
      </p:sp>
      <p:sp>
        <p:nvSpPr>
          <p:cNvPr id="3" name="object 3"/>
          <p:cNvSpPr txBox="1">
            <a:spLocks noGrp="1"/>
          </p:cNvSpPr>
          <p:nvPr>
            <p:ph type="body" idx="1"/>
          </p:nvPr>
        </p:nvSpPr>
        <p:spPr>
          <a:prstGeom prst="rect">
            <a:avLst/>
          </a:prstGeom>
        </p:spPr>
        <p:txBody>
          <a:bodyPr vert="horz" wrap="square" lIns="0" tIns="52069" rIns="0" bIns="0" rtlCol="0">
            <a:spAutoFit/>
          </a:bodyPr>
          <a:lstStyle/>
          <a:p>
            <a:pPr marL="469900">
              <a:lnSpc>
                <a:spcPct val="100000"/>
              </a:lnSpc>
              <a:spcBef>
                <a:spcPts val="409"/>
              </a:spcBef>
            </a:pPr>
            <a:r>
              <a:rPr spc="475" dirty="0">
                <a:latin typeface="Trebuchet MS"/>
                <a:cs typeface="Trebuchet MS"/>
              </a:rPr>
              <a:t>ü</a:t>
            </a:r>
            <a:r>
              <a:rPr spc="-375" dirty="0">
                <a:latin typeface="Trebuchet MS"/>
                <a:cs typeface="Trebuchet MS"/>
              </a:rPr>
              <a:t> </a:t>
            </a:r>
            <a:r>
              <a:rPr spc="-5" dirty="0"/>
              <a:t>Ch</a:t>
            </a:r>
            <a:r>
              <a:rPr dirty="0"/>
              <a:t>a</a:t>
            </a:r>
            <a:r>
              <a:rPr spc="-5" dirty="0"/>
              <a:t>n</a:t>
            </a:r>
            <a:r>
              <a:rPr spc="-10" dirty="0"/>
              <a:t>g</a:t>
            </a:r>
            <a:r>
              <a:rPr dirty="0"/>
              <a:t>i</a:t>
            </a:r>
            <a:r>
              <a:rPr spc="-5" dirty="0"/>
              <a:t>n</a:t>
            </a:r>
            <a:r>
              <a:rPr dirty="0"/>
              <a:t>g</a:t>
            </a:r>
            <a:r>
              <a:rPr spc="-10" dirty="0"/>
              <a:t> </a:t>
            </a:r>
            <a:r>
              <a:rPr dirty="0"/>
              <a:t>m</a:t>
            </a:r>
            <a:r>
              <a:rPr spc="-5" dirty="0"/>
              <a:t>u</a:t>
            </a:r>
            <a:r>
              <a:rPr dirty="0"/>
              <a:t>se</a:t>
            </a:r>
            <a:r>
              <a:rPr spc="-5" dirty="0"/>
              <a:t>u</a:t>
            </a:r>
            <a:r>
              <a:rPr dirty="0"/>
              <a:t>m</a:t>
            </a:r>
            <a:r>
              <a:rPr spc="-5" dirty="0"/>
              <a:t> p</a:t>
            </a:r>
            <a:r>
              <a:rPr spc="-40" dirty="0"/>
              <a:t>r</a:t>
            </a:r>
            <a:r>
              <a:rPr dirty="0"/>
              <a:t>ac</a:t>
            </a:r>
            <a:r>
              <a:rPr spc="5" dirty="0"/>
              <a:t>t</a:t>
            </a:r>
            <a:r>
              <a:rPr dirty="0"/>
              <a:t>ice</a:t>
            </a:r>
          </a:p>
          <a:p>
            <a:pPr marL="469900">
              <a:lnSpc>
                <a:spcPct val="100000"/>
              </a:lnSpc>
              <a:spcBef>
                <a:spcPts val="310"/>
              </a:spcBef>
            </a:pPr>
            <a:r>
              <a:rPr spc="475" dirty="0">
                <a:latin typeface="Trebuchet MS"/>
                <a:cs typeface="Trebuchet MS"/>
              </a:rPr>
              <a:t>ü</a:t>
            </a:r>
            <a:r>
              <a:rPr spc="-375" dirty="0">
                <a:latin typeface="Trebuchet MS"/>
                <a:cs typeface="Trebuchet MS"/>
              </a:rPr>
              <a:t> </a:t>
            </a:r>
            <a:r>
              <a:rPr spc="-125" dirty="0"/>
              <a:t>T</a:t>
            </a:r>
            <a:r>
              <a:rPr spc="-40" dirty="0"/>
              <a:t>r</a:t>
            </a:r>
            <a:r>
              <a:rPr dirty="0"/>
              <a:t>a</a:t>
            </a:r>
            <a:r>
              <a:rPr spc="-5" dirty="0"/>
              <a:t>n</a:t>
            </a:r>
            <a:r>
              <a:rPr spc="-15" dirty="0"/>
              <a:t>s</a:t>
            </a:r>
            <a:r>
              <a:rPr spc="-40" dirty="0"/>
              <a:t>f</a:t>
            </a:r>
            <a:r>
              <a:rPr spc="-5" dirty="0"/>
              <a:t>o</a:t>
            </a:r>
            <a:r>
              <a:rPr dirty="0"/>
              <a:t>rmi</a:t>
            </a:r>
            <a:r>
              <a:rPr spc="-5" dirty="0"/>
              <a:t>n</a:t>
            </a:r>
            <a:r>
              <a:rPr dirty="0"/>
              <a:t>g</a:t>
            </a:r>
            <a:r>
              <a:rPr spc="-10" dirty="0"/>
              <a:t> </a:t>
            </a:r>
            <a:r>
              <a:rPr dirty="0"/>
              <a:t>Vi</a:t>
            </a:r>
            <a:r>
              <a:rPr spc="5" dirty="0"/>
              <a:t>s</a:t>
            </a:r>
            <a:r>
              <a:rPr dirty="0"/>
              <a:t>i</a:t>
            </a:r>
            <a:r>
              <a:rPr spc="-15" dirty="0"/>
              <a:t>t</a:t>
            </a:r>
            <a:r>
              <a:rPr spc="-5" dirty="0"/>
              <a:t>o</a:t>
            </a:r>
            <a:r>
              <a:rPr dirty="0"/>
              <a:t>r </a:t>
            </a:r>
            <a:r>
              <a:rPr spc="-5" dirty="0"/>
              <a:t>I</a:t>
            </a:r>
            <a:r>
              <a:rPr spc="-20" dirty="0"/>
              <a:t>nt</a:t>
            </a:r>
            <a:r>
              <a:rPr dirty="0"/>
              <a:t>er</a:t>
            </a:r>
            <a:r>
              <a:rPr spc="-5" dirty="0"/>
              <a:t>p</a:t>
            </a:r>
            <a:r>
              <a:rPr spc="-30" dirty="0"/>
              <a:t>r</a:t>
            </a:r>
            <a:r>
              <a:rPr spc="-10" dirty="0"/>
              <a:t>e</a:t>
            </a:r>
            <a:r>
              <a:rPr spc="-20" dirty="0"/>
              <a:t>t</a:t>
            </a:r>
            <a:r>
              <a:rPr spc="-15" dirty="0"/>
              <a:t>a</a:t>
            </a:r>
            <a:r>
              <a:rPr spc="5" dirty="0"/>
              <a:t>t</a:t>
            </a:r>
            <a:r>
              <a:rPr dirty="0"/>
              <a:t>i</a:t>
            </a:r>
            <a:r>
              <a:rPr spc="-5" dirty="0"/>
              <a:t>o</a:t>
            </a:r>
            <a:r>
              <a:rPr dirty="0"/>
              <a:t>n</a:t>
            </a:r>
          </a:p>
          <a:p>
            <a:pPr marL="469900">
              <a:lnSpc>
                <a:spcPct val="100000"/>
              </a:lnSpc>
              <a:spcBef>
                <a:spcPts val="195"/>
              </a:spcBef>
            </a:pPr>
            <a:r>
              <a:rPr spc="475" dirty="0">
                <a:latin typeface="Trebuchet MS"/>
                <a:cs typeface="Trebuchet MS"/>
              </a:rPr>
              <a:t>ü</a:t>
            </a:r>
            <a:r>
              <a:rPr spc="-375" dirty="0">
                <a:latin typeface="Trebuchet MS"/>
                <a:cs typeface="Trebuchet MS"/>
              </a:rPr>
              <a:t> </a:t>
            </a:r>
            <a:r>
              <a:rPr spc="-10" dirty="0"/>
              <a:t>Improving</a:t>
            </a:r>
            <a:r>
              <a:rPr dirty="0"/>
              <a:t> </a:t>
            </a:r>
            <a:r>
              <a:rPr spc="-20" dirty="0"/>
              <a:t>Children’s</a:t>
            </a:r>
            <a:r>
              <a:rPr spc="5" dirty="0"/>
              <a:t> </a:t>
            </a:r>
            <a:r>
              <a:rPr spc="-10" dirty="0"/>
              <a:t>Understanding</a:t>
            </a:r>
            <a:r>
              <a:rPr dirty="0"/>
              <a:t> </a:t>
            </a:r>
            <a:r>
              <a:rPr spc="-5" dirty="0"/>
              <a:t>of</a:t>
            </a:r>
            <a:r>
              <a:rPr spc="5" dirty="0"/>
              <a:t> </a:t>
            </a:r>
            <a:r>
              <a:rPr spc="-10" dirty="0"/>
              <a:t>Heritage</a:t>
            </a:r>
            <a:r>
              <a:rPr spc="5" dirty="0"/>
              <a:t> </a:t>
            </a:r>
            <a:r>
              <a:rPr dirty="0"/>
              <a:t>in</a:t>
            </a:r>
            <a:r>
              <a:rPr spc="5" dirty="0"/>
              <a:t> </a:t>
            </a:r>
            <a:r>
              <a:rPr spc="-5" dirty="0"/>
              <a:t>South</a:t>
            </a:r>
            <a:r>
              <a:rPr dirty="0"/>
              <a:t> </a:t>
            </a:r>
            <a:r>
              <a:rPr spc="-5" dirty="0"/>
              <a:t>and</a:t>
            </a:r>
            <a:r>
              <a:rPr spc="5" dirty="0"/>
              <a:t> </a:t>
            </a:r>
            <a:r>
              <a:rPr spc="-15" dirty="0"/>
              <a:t>East</a:t>
            </a:r>
            <a:r>
              <a:rPr spc="5" dirty="0"/>
              <a:t> </a:t>
            </a:r>
            <a:r>
              <a:rPr spc="-5" dirty="0"/>
              <a:t>Africa</a:t>
            </a:r>
          </a:p>
          <a:p>
            <a:pPr marL="469900">
              <a:lnSpc>
                <a:spcPct val="100000"/>
              </a:lnSpc>
              <a:spcBef>
                <a:spcPts val="285"/>
              </a:spcBef>
            </a:pPr>
            <a:r>
              <a:rPr spc="475" dirty="0">
                <a:latin typeface="Trebuchet MS"/>
                <a:cs typeface="Trebuchet MS"/>
              </a:rPr>
              <a:t>ü</a:t>
            </a:r>
            <a:r>
              <a:rPr spc="-375" dirty="0">
                <a:latin typeface="Trebuchet MS"/>
                <a:cs typeface="Trebuchet MS"/>
              </a:rPr>
              <a:t> </a:t>
            </a:r>
            <a:r>
              <a:rPr spc="-5" dirty="0"/>
              <a:t>Supporting</a:t>
            </a:r>
            <a:r>
              <a:rPr spc="-10" dirty="0"/>
              <a:t> </a:t>
            </a:r>
            <a:r>
              <a:rPr spc="-5" dirty="0"/>
              <a:t>Curriculum</a:t>
            </a:r>
            <a:r>
              <a:rPr dirty="0"/>
              <a:t> </a:t>
            </a:r>
            <a:r>
              <a:rPr spc="-10" dirty="0"/>
              <a:t>Development</a:t>
            </a:r>
            <a:r>
              <a:rPr dirty="0"/>
              <a:t> in </a:t>
            </a:r>
            <a:r>
              <a:rPr spc="-5" dirty="0"/>
              <a:t>HEIs</a:t>
            </a:r>
          </a:p>
          <a:p>
            <a:pPr marL="469900">
              <a:lnSpc>
                <a:spcPct val="100000"/>
              </a:lnSpc>
              <a:spcBef>
                <a:spcPts val="219"/>
              </a:spcBef>
            </a:pPr>
            <a:r>
              <a:rPr spc="475" dirty="0">
                <a:latin typeface="Trebuchet MS"/>
                <a:cs typeface="Trebuchet MS"/>
              </a:rPr>
              <a:t>ü</a:t>
            </a:r>
            <a:r>
              <a:rPr spc="-375" dirty="0">
                <a:latin typeface="Trebuchet MS"/>
                <a:cs typeface="Trebuchet MS"/>
              </a:rPr>
              <a:t> </a:t>
            </a:r>
            <a:r>
              <a:rPr spc="-5" dirty="0"/>
              <a:t>En</a:t>
            </a:r>
            <a:r>
              <a:rPr spc="-45" dirty="0"/>
              <a:t>g</a:t>
            </a:r>
            <a:r>
              <a:rPr dirty="0"/>
              <a:t>a</a:t>
            </a:r>
            <a:r>
              <a:rPr spc="-5" dirty="0"/>
              <a:t>g</a:t>
            </a:r>
            <a:r>
              <a:rPr dirty="0"/>
              <a:t>i</a:t>
            </a:r>
            <a:r>
              <a:rPr spc="-5" dirty="0"/>
              <a:t>n</a:t>
            </a:r>
            <a:r>
              <a:rPr dirty="0"/>
              <a:t>g</a:t>
            </a:r>
            <a:r>
              <a:rPr spc="-10" dirty="0"/>
              <a:t> </a:t>
            </a:r>
            <a:r>
              <a:rPr dirty="0"/>
              <a:t>a</a:t>
            </a:r>
            <a:r>
              <a:rPr spc="-5" dirty="0"/>
              <a:t>n</a:t>
            </a:r>
            <a:r>
              <a:rPr dirty="0"/>
              <a:t>d</a:t>
            </a:r>
            <a:r>
              <a:rPr spc="-5" dirty="0"/>
              <a:t> I</a:t>
            </a:r>
            <a:r>
              <a:rPr spc="-15" dirty="0"/>
              <a:t>n</a:t>
            </a:r>
            <a:r>
              <a:rPr spc="-40" dirty="0"/>
              <a:t>f</a:t>
            </a:r>
            <a:r>
              <a:rPr spc="-5" dirty="0"/>
              <a:t>o</a:t>
            </a:r>
            <a:r>
              <a:rPr dirty="0"/>
              <a:t>rmi</a:t>
            </a:r>
            <a:r>
              <a:rPr spc="-5" dirty="0"/>
              <a:t>n</a:t>
            </a:r>
            <a:r>
              <a:rPr dirty="0"/>
              <a:t>g</a:t>
            </a:r>
            <a:r>
              <a:rPr spc="-10" dirty="0"/>
              <a:t> </a:t>
            </a:r>
            <a:r>
              <a:rPr spc="5" dirty="0"/>
              <a:t>t</a:t>
            </a:r>
            <a:r>
              <a:rPr spc="-5" dirty="0"/>
              <a:t>h</a:t>
            </a:r>
            <a:r>
              <a:rPr dirty="0"/>
              <a:t>e </a:t>
            </a:r>
            <a:r>
              <a:rPr spc="-5" dirty="0"/>
              <a:t>W</a:t>
            </a:r>
            <a:r>
              <a:rPr dirty="0"/>
              <a:t>i</a:t>
            </a:r>
            <a:r>
              <a:rPr spc="-5" dirty="0"/>
              <a:t>d</a:t>
            </a:r>
            <a:r>
              <a:rPr dirty="0"/>
              <a:t>er P</a:t>
            </a:r>
            <a:r>
              <a:rPr spc="-5" dirty="0"/>
              <a:t>ub</a:t>
            </a:r>
            <a:r>
              <a:rPr dirty="0"/>
              <a:t>lic</a:t>
            </a:r>
          </a:p>
          <a:p>
            <a:pPr>
              <a:lnSpc>
                <a:spcPct val="100000"/>
              </a:lnSpc>
              <a:spcBef>
                <a:spcPts val="25"/>
              </a:spcBef>
            </a:pPr>
            <a:endParaRPr sz="2750"/>
          </a:p>
          <a:p>
            <a:pPr marL="12700">
              <a:lnSpc>
                <a:spcPct val="100000"/>
              </a:lnSpc>
            </a:pPr>
            <a:r>
              <a:rPr sz="1400" spc="-5" dirty="0"/>
              <a:t>*</a:t>
            </a:r>
            <a:r>
              <a:rPr sz="1400" i="1" spc="-5" dirty="0">
                <a:latin typeface="Calibri"/>
                <a:cs typeface="Calibri"/>
              </a:rPr>
              <a:t>Both scientists hold ERC</a:t>
            </a:r>
            <a:r>
              <a:rPr sz="1400" i="1" dirty="0">
                <a:latin typeface="Calibri"/>
                <a:cs typeface="Calibri"/>
              </a:rPr>
              <a:t> </a:t>
            </a:r>
            <a:r>
              <a:rPr sz="1400" i="1" spc="-5" dirty="0">
                <a:latin typeface="Calibri"/>
                <a:cs typeface="Calibri"/>
              </a:rPr>
              <a:t>grants</a:t>
            </a:r>
            <a:endParaRPr sz="1400">
              <a:latin typeface="Calibri"/>
              <a:cs typeface="Calibri"/>
            </a:endParaRPr>
          </a:p>
        </p:txBody>
      </p:sp>
      <p:pic>
        <p:nvPicPr>
          <p:cNvPr id="4" name="object 4"/>
          <p:cNvPicPr/>
          <p:nvPr/>
        </p:nvPicPr>
        <p:blipFill>
          <a:blip r:embed="rId2" cstate="print"/>
          <a:stretch>
            <a:fillRect/>
          </a:stretch>
        </p:blipFill>
        <p:spPr>
          <a:xfrm>
            <a:off x="5129946" y="3385956"/>
            <a:ext cx="5711945" cy="2666317"/>
          </a:xfrm>
          <a:prstGeom prst="rect">
            <a:avLst/>
          </a:prstGeom>
        </p:spPr>
      </p:pic>
      <p:pic>
        <p:nvPicPr>
          <p:cNvPr id="5" name="object 5"/>
          <p:cNvPicPr/>
          <p:nvPr/>
        </p:nvPicPr>
        <p:blipFill>
          <a:blip r:embed="rId3" cstate="print"/>
          <a:stretch>
            <a:fillRect/>
          </a:stretch>
        </p:blipFill>
        <p:spPr>
          <a:xfrm>
            <a:off x="11087100" y="6391597"/>
            <a:ext cx="971666" cy="354735"/>
          </a:xfrm>
          <a:prstGeom prst="rect">
            <a:avLst/>
          </a:prstGeom>
        </p:spPr>
      </p:pic>
      <p:pic>
        <p:nvPicPr>
          <p:cNvPr id="6" name="object 6"/>
          <p:cNvPicPr/>
          <p:nvPr/>
        </p:nvPicPr>
        <p:blipFill>
          <a:blip r:embed="rId4" cstate="print"/>
          <a:stretch>
            <a:fillRect/>
          </a:stretch>
        </p:blipFill>
        <p:spPr>
          <a:xfrm>
            <a:off x="8747614" y="6391597"/>
            <a:ext cx="2250586" cy="366808"/>
          </a:xfrm>
          <a:prstGeom prst="rect">
            <a:avLst/>
          </a:prstGeom>
        </p:spPr>
      </p:pic>
    </p:spTree>
    <p:extLst>
      <p:ext uri="{BB962C8B-B14F-4D97-AF65-F5344CB8AC3E}">
        <p14:creationId xmlns:p14="http://schemas.microsoft.com/office/powerpoint/2010/main" val="2690904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52847" y="619770"/>
            <a:ext cx="1153795" cy="876300"/>
            <a:chOff x="952847" y="619770"/>
            <a:chExt cx="1153795" cy="876300"/>
          </a:xfrm>
        </p:grpSpPr>
        <p:sp>
          <p:nvSpPr>
            <p:cNvPr id="3" name="object 3"/>
            <p:cNvSpPr/>
            <p:nvPr/>
          </p:nvSpPr>
          <p:spPr>
            <a:xfrm>
              <a:off x="967134" y="885883"/>
              <a:ext cx="671830" cy="595630"/>
            </a:xfrm>
            <a:custGeom>
              <a:avLst/>
              <a:gdLst/>
              <a:ahLst/>
              <a:cxnLst/>
              <a:rect l="l" t="t" r="r" b="b"/>
              <a:pathLst>
                <a:path w="671830" h="595630">
                  <a:moveTo>
                    <a:pt x="191636" y="595380"/>
                  </a:moveTo>
                  <a:lnTo>
                    <a:pt x="150340" y="572149"/>
                  </a:lnTo>
                  <a:lnTo>
                    <a:pt x="66782" y="427405"/>
                  </a:lnTo>
                  <a:lnTo>
                    <a:pt x="23873" y="353076"/>
                  </a:lnTo>
                  <a:lnTo>
                    <a:pt x="8065" y="325692"/>
                  </a:lnTo>
                  <a:lnTo>
                    <a:pt x="5807" y="321780"/>
                  </a:lnTo>
                  <a:lnTo>
                    <a:pt x="1451" y="310380"/>
                  </a:lnTo>
                  <a:lnTo>
                    <a:pt x="0" y="297690"/>
                  </a:lnTo>
                  <a:lnTo>
                    <a:pt x="1451" y="284999"/>
                  </a:lnTo>
                  <a:lnTo>
                    <a:pt x="5807" y="273599"/>
                  </a:lnTo>
                  <a:lnTo>
                    <a:pt x="89365" y="128854"/>
                  </a:lnTo>
                  <a:lnTo>
                    <a:pt x="132274" y="54526"/>
                  </a:lnTo>
                  <a:lnTo>
                    <a:pt x="157519" y="14155"/>
                  </a:lnTo>
                  <a:lnTo>
                    <a:pt x="191636" y="0"/>
                  </a:lnTo>
                  <a:lnTo>
                    <a:pt x="358753" y="0"/>
                  </a:lnTo>
                  <a:lnTo>
                    <a:pt x="444570" y="0"/>
                  </a:lnTo>
                  <a:lnTo>
                    <a:pt x="476187" y="0"/>
                  </a:lnTo>
                  <a:lnTo>
                    <a:pt x="480703" y="0"/>
                  </a:lnTo>
                  <a:lnTo>
                    <a:pt x="492237" y="1814"/>
                  </a:lnTo>
                  <a:lnTo>
                    <a:pt x="605557" y="167974"/>
                  </a:lnTo>
                  <a:lnTo>
                    <a:pt x="648465" y="242303"/>
                  </a:lnTo>
                  <a:lnTo>
                    <a:pt x="664274" y="269687"/>
                  </a:lnTo>
                  <a:lnTo>
                    <a:pt x="666532" y="273599"/>
                  </a:lnTo>
                  <a:lnTo>
                    <a:pt x="670404" y="284999"/>
                  </a:lnTo>
                  <a:lnTo>
                    <a:pt x="671694" y="297690"/>
                  </a:lnTo>
                  <a:lnTo>
                    <a:pt x="670404" y="310380"/>
                  </a:lnTo>
                  <a:lnTo>
                    <a:pt x="666532" y="321780"/>
                  </a:lnTo>
                  <a:lnTo>
                    <a:pt x="582974" y="466525"/>
                  </a:lnTo>
                  <a:lnTo>
                    <a:pt x="540065" y="540853"/>
                  </a:lnTo>
                  <a:lnTo>
                    <a:pt x="524257" y="568237"/>
                  </a:lnTo>
                  <a:lnTo>
                    <a:pt x="492237" y="593565"/>
                  </a:lnTo>
                  <a:lnTo>
                    <a:pt x="480703" y="595380"/>
                  </a:lnTo>
                  <a:lnTo>
                    <a:pt x="191636" y="595380"/>
                  </a:lnTo>
                  <a:close/>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544667" y="634057"/>
              <a:ext cx="548005" cy="485775"/>
            </a:xfrm>
            <a:custGeom>
              <a:avLst/>
              <a:gdLst/>
              <a:ahLst/>
              <a:cxnLst/>
              <a:rect l="l" t="t" r="r" b="b"/>
              <a:pathLst>
                <a:path w="548005" h="485775">
                  <a:moveTo>
                    <a:pt x="156206" y="485306"/>
                  </a:moveTo>
                  <a:lnTo>
                    <a:pt x="122545" y="466370"/>
                  </a:lnTo>
                  <a:lnTo>
                    <a:pt x="54435" y="348386"/>
                  </a:lnTo>
                  <a:lnTo>
                    <a:pt x="19460" y="287799"/>
                  </a:lnTo>
                  <a:lnTo>
                    <a:pt x="6574" y="265478"/>
                  </a:lnTo>
                  <a:lnTo>
                    <a:pt x="4733" y="262289"/>
                  </a:lnTo>
                  <a:lnTo>
                    <a:pt x="1183" y="252997"/>
                  </a:lnTo>
                  <a:lnTo>
                    <a:pt x="0" y="242653"/>
                  </a:lnTo>
                  <a:lnTo>
                    <a:pt x="1183" y="232308"/>
                  </a:lnTo>
                  <a:lnTo>
                    <a:pt x="4733" y="223016"/>
                  </a:lnTo>
                  <a:lnTo>
                    <a:pt x="72843" y="105032"/>
                  </a:lnTo>
                  <a:lnTo>
                    <a:pt x="107819" y="44445"/>
                  </a:lnTo>
                  <a:lnTo>
                    <a:pt x="128397" y="11538"/>
                  </a:lnTo>
                  <a:lnTo>
                    <a:pt x="156206" y="0"/>
                  </a:lnTo>
                  <a:lnTo>
                    <a:pt x="292426" y="0"/>
                  </a:lnTo>
                  <a:lnTo>
                    <a:pt x="362377" y="0"/>
                  </a:lnTo>
                  <a:lnTo>
                    <a:pt x="388149" y="0"/>
                  </a:lnTo>
                  <a:lnTo>
                    <a:pt x="391831" y="0"/>
                  </a:lnTo>
                  <a:lnTo>
                    <a:pt x="401232" y="1479"/>
                  </a:lnTo>
                  <a:lnTo>
                    <a:pt x="410765" y="5522"/>
                  </a:lnTo>
                  <a:lnTo>
                    <a:pt x="419246" y="11538"/>
                  </a:lnTo>
                  <a:lnTo>
                    <a:pt x="425491" y="18935"/>
                  </a:lnTo>
                  <a:lnTo>
                    <a:pt x="493601" y="136919"/>
                  </a:lnTo>
                  <a:lnTo>
                    <a:pt x="528577" y="197506"/>
                  </a:lnTo>
                  <a:lnTo>
                    <a:pt x="541463" y="219827"/>
                  </a:lnTo>
                  <a:lnTo>
                    <a:pt x="543304" y="223016"/>
                  </a:lnTo>
                  <a:lnTo>
                    <a:pt x="546459" y="232308"/>
                  </a:lnTo>
                  <a:lnTo>
                    <a:pt x="547511" y="242653"/>
                  </a:lnTo>
                  <a:lnTo>
                    <a:pt x="546459" y="252997"/>
                  </a:lnTo>
                  <a:lnTo>
                    <a:pt x="543304" y="262289"/>
                  </a:lnTo>
                  <a:lnTo>
                    <a:pt x="475193" y="380274"/>
                  </a:lnTo>
                  <a:lnTo>
                    <a:pt x="440218" y="440860"/>
                  </a:lnTo>
                  <a:lnTo>
                    <a:pt x="427332" y="463181"/>
                  </a:lnTo>
                  <a:lnTo>
                    <a:pt x="425491" y="466370"/>
                  </a:lnTo>
                  <a:lnTo>
                    <a:pt x="419246" y="473767"/>
                  </a:lnTo>
                  <a:lnTo>
                    <a:pt x="410765" y="479783"/>
                  </a:lnTo>
                  <a:lnTo>
                    <a:pt x="401232" y="483826"/>
                  </a:lnTo>
                  <a:lnTo>
                    <a:pt x="391831" y="485306"/>
                  </a:lnTo>
                  <a:lnTo>
                    <a:pt x="156206" y="485306"/>
                  </a:lnTo>
                  <a:close/>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a:spLocks noGrp="1"/>
          </p:cNvSpPr>
          <p:nvPr>
            <p:ph type="title"/>
          </p:nvPr>
        </p:nvSpPr>
        <p:spPr>
          <a:xfrm>
            <a:off x="923828" y="2432811"/>
            <a:ext cx="3848100" cy="1214120"/>
          </a:xfrm>
          <a:prstGeom prst="rect">
            <a:avLst/>
          </a:prstGeom>
        </p:spPr>
        <p:txBody>
          <a:bodyPr vert="horz" wrap="square" lIns="0" tIns="63500" rIns="0" bIns="0" rtlCol="0">
            <a:spAutoFit/>
          </a:bodyPr>
          <a:lstStyle/>
          <a:p>
            <a:pPr marL="12700" marR="5080">
              <a:lnSpc>
                <a:spcPts val="3000"/>
              </a:lnSpc>
              <a:spcBef>
                <a:spcPts val="500"/>
              </a:spcBef>
            </a:pPr>
            <a:r>
              <a:rPr sz="2800" spc="-10" dirty="0"/>
              <a:t>National </a:t>
            </a:r>
            <a:r>
              <a:rPr sz="4125" i="1" spc="22" baseline="1010" dirty="0">
                <a:latin typeface="Calibri Light"/>
                <a:cs typeface="Calibri Light"/>
              </a:rPr>
              <a:t>Funder </a:t>
            </a:r>
            <a:r>
              <a:rPr sz="2800" spc="-15" dirty="0"/>
              <a:t>strategies: </a:t>
            </a:r>
            <a:r>
              <a:rPr sz="2800" spc="-620" dirty="0"/>
              <a:t> </a:t>
            </a:r>
            <a:r>
              <a:rPr sz="2800" spc="-20" dirty="0"/>
              <a:t>transforming</a:t>
            </a:r>
            <a:r>
              <a:rPr sz="2800" spc="-10" dirty="0"/>
              <a:t> </a:t>
            </a:r>
            <a:r>
              <a:rPr sz="2800" spc="-5" dirty="0"/>
              <a:t>the science </a:t>
            </a:r>
            <a:r>
              <a:rPr sz="2800" dirty="0"/>
              <a:t> </a:t>
            </a:r>
            <a:r>
              <a:rPr sz="2800" spc="-20" dirty="0"/>
              <a:t>eco-system</a:t>
            </a:r>
            <a:r>
              <a:rPr sz="2800" spc="-5" dirty="0"/>
              <a:t> (UK)</a:t>
            </a:r>
            <a:endParaRPr sz="2800">
              <a:latin typeface="Calibri Light"/>
              <a:cs typeface="Calibri Light"/>
            </a:endParaRPr>
          </a:p>
        </p:txBody>
      </p:sp>
      <p:grpSp>
        <p:nvGrpSpPr>
          <p:cNvPr id="6" name="object 6"/>
          <p:cNvGrpSpPr/>
          <p:nvPr/>
        </p:nvGrpSpPr>
        <p:grpSpPr>
          <a:xfrm>
            <a:off x="4518556" y="608657"/>
            <a:ext cx="7242809" cy="5185410"/>
            <a:chOff x="4518556" y="608657"/>
            <a:chExt cx="7242809" cy="5185410"/>
          </a:xfrm>
        </p:grpSpPr>
        <p:sp>
          <p:nvSpPr>
            <p:cNvPr id="7" name="object 7"/>
            <p:cNvSpPr/>
            <p:nvPr/>
          </p:nvSpPr>
          <p:spPr>
            <a:xfrm>
              <a:off x="7078174" y="1653645"/>
              <a:ext cx="4657725" cy="4115435"/>
            </a:xfrm>
            <a:custGeom>
              <a:avLst/>
              <a:gdLst/>
              <a:ahLst/>
              <a:cxnLst/>
              <a:rect l="l" t="t" r="r" b="b"/>
              <a:pathLst>
                <a:path w="4657725" h="4115435">
                  <a:moveTo>
                    <a:pt x="3316389" y="0"/>
                  </a:moveTo>
                  <a:lnTo>
                    <a:pt x="2174280" y="0"/>
                  </a:lnTo>
                  <a:lnTo>
                    <a:pt x="1587791" y="0"/>
                  </a:lnTo>
                  <a:lnTo>
                    <a:pt x="1371717" y="0"/>
                  </a:lnTo>
                  <a:lnTo>
                    <a:pt x="1340849" y="0"/>
                  </a:lnTo>
                  <a:lnTo>
                    <a:pt x="1293522" y="3138"/>
                  </a:lnTo>
                  <a:lnTo>
                    <a:pt x="1247845" y="12354"/>
                  </a:lnTo>
                  <a:lnTo>
                    <a:pt x="1204269" y="27349"/>
                  </a:lnTo>
                  <a:lnTo>
                    <a:pt x="1163242" y="47824"/>
                  </a:lnTo>
                  <a:lnTo>
                    <a:pt x="1125216" y="73480"/>
                  </a:lnTo>
                  <a:lnTo>
                    <a:pt x="1090640" y="104018"/>
                  </a:lnTo>
                  <a:lnTo>
                    <a:pt x="1059964" y="139139"/>
                  </a:lnTo>
                  <a:lnTo>
                    <a:pt x="1033638" y="178544"/>
                  </a:lnTo>
                  <a:lnTo>
                    <a:pt x="463817" y="1164059"/>
                  </a:lnTo>
                  <a:lnTo>
                    <a:pt x="171206" y="1670134"/>
                  </a:lnTo>
                  <a:lnTo>
                    <a:pt x="63402" y="1856583"/>
                  </a:lnTo>
                  <a:lnTo>
                    <a:pt x="48001" y="1883219"/>
                  </a:lnTo>
                  <a:lnTo>
                    <a:pt x="27001" y="1924351"/>
                  </a:lnTo>
                  <a:lnTo>
                    <a:pt x="12000" y="1967576"/>
                  </a:lnTo>
                  <a:lnTo>
                    <a:pt x="3000" y="2012195"/>
                  </a:lnTo>
                  <a:lnTo>
                    <a:pt x="0" y="2057512"/>
                  </a:lnTo>
                  <a:lnTo>
                    <a:pt x="3000" y="2102829"/>
                  </a:lnTo>
                  <a:lnTo>
                    <a:pt x="12000" y="2147449"/>
                  </a:lnTo>
                  <a:lnTo>
                    <a:pt x="27001" y="2190673"/>
                  </a:lnTo>
                  <a:lnTo>
                    <a:pt x="48001" y="2231806"/>
                  </a:lnTo>
                  <a:lnTo>
                    <a:pt x="617822" y="3217320"/>
                  </a:lnTo>
                  <a:lnTo>
                    <a:pt x="910433" y="3723395"/>
                  </a:lnTo>
                  <a:lnTo>
                    <a:pt x="1018237" y="3909844"/>
                  </a:lnTo>
                  <a:lnTo>
                    <a:pt x="1059964" y="3975885"/>
                  </a:lnTo>
                  <a:lnTo>
                    <a:pt x="1090640" y="4011006"/>
                  </a:lnTo>
                  <a:lnTo>
                    <a:pt x="1125216" y="4041544"/>
                  </a:lnTo>
                  <a:lnTo>
                    <a:pt x="1163242" y="4067200"/>
                  </a:lnTo>
                  <a:lnTo>
                    <a:pt x="1204269" y="4087675"/>
                  </a:lnTo>
                  <a:lnTo>
                    <a:pt x="1247845" y="4102670"/>
                  </a:lnTo>
                  <a:lnTo>
                    <a:pt x="1293522" y="4111886"/>
                  </a:lnTo>
                  <a:lnTo>
                    <a:pt x="1340849" y="4115025"/>
                  </a:lnTo>
                  <a:lnTo>
                    <a:pt x="2482958" y="4115025"/>
                  </a:lnTo>
                  <a:lnTo>
                    <a:pt x="3069446" y="4115025"/>
                  </a:lnTo>
                  <a:lnTo>
                    <a:pt x="3285521" y="4115025"/>
                  </a:lnTo>
                  <a:lnTo>
                    <a:pt x="3316389" y="4115025"/>
                  </a:lnTo>
                  <a:lnTo>
                    <a:pt x="3362482" y="4111886"/>
                  </a:lnTo>
                  <a:lnTo>
                    <a:pt x="3407526" y="4102670"/>
                  </a:lnTo>
                  <a:lnTo>
                    <a:pt x="3450869" y="4087675"/>
                  </a:lnTo>
                  <a:lnTo>
                    <a:pt x="3491862" y="4067200"/>
                  </a:lnTo>
                  <a:lnTo>
                    <a:pt x="3529855" y="4041544"/>
                  </a:lnTo>
                  <a:lnTo>
                    <a:pt x="3564198" y="4011006"/>
                  </a:lnTo>
                  <a:lnTo>
                    <a:pt x="3594241" y="3975885"/>
                  </a:lnTo>
                  <a:lnTo>
                    <a:pt x="3619334" y="3936480"/>
                  </a:lnTo>
                  <a:lnTo>
                    <a:pt x="4191622" y="2950965"/>
                  </a:lnTo>
                  <a:lnTo>
                    <a:pt x="4485499" y="2444890"/>
                  </a:lnTo>
                  <a:lnTo>
                    <a:pt x="4593770" y="2258441"/>
                  </a:lnTo>
                  <a:lnTo>
                    <a:pt x="4609237" y="2231806"/>
                  </a:lnTo>
                  <a:lnTo>
                    <a:pt x="4630238" y="2190673"/>
                  </a:lnTo>
                  <a:lnTo>
                    <a:pt x="4645238" y="2147449"/>
                  </a:lnTo>
                  <a:lnTo>
                    <a:pt x="4654238" y="2102829"/>
                  </a:lnTo>
                  <a:lnTo>
                    <a:pt x="4657238" y="2057512"/>
                  </a:lnTo>
                  <a:lnTo>
                    <a:pt x="4654238" y="2012195"/>
                  </a:lnTo>
                  <a:lnTo>
                    <a:pt x="4645238" y="1967576"/>
                  </a:lnTo>
                  <a:lnTo>
                    <a:pt x="4630238" y="1924351"/>
                  </a:lnTo>
                  <a:lnTo>
                    <a:pt x="4609237" y="1883219"/>
                  </a:lnTo>
                  <a:lnTo>
                    <a:pt x="4036949" y="897704"/>
                  </a:lnTo>
                  <a:lnTo>
                    <a:pt x="3743072" y="391628"/>
                  </a:lnTo>
                  <a:lnTo>
                    <a:pt x="3634801" y="205180"/>
                  </a:lnTo>
                  <a:lnTo>
                    <a:pt x="3619334" y="178544"/>
                  </a:lnTo>
                  <a:lnTo>
                    <a:pt x="3594241" y="139139"/>
                  </a:lnTo>
                  <a:lnTo>
                    <a:pt x="3564198" y="104018"/>
                  </a:lnTo>
                  <a:lnTo>
                    <a:pt x="3529855" y="73480"/>
                  </a:lnTo>
                  <a:lnTo>
                    <a:pt x="3491862" y="47824"/>
                  </a:lnTo>
                  <a:lnTo>
                    <a:pt x="3450869" y="27349"/>
                  </a:lnTo>
                  <a:lnTo>
                    <a:pt x="3407526" y="12354"/>
                  </a:lnTo>
                  <a:lnTo>
                    <a:pt x="3362482" y="3138"/>
                  </a:lnTo>
                  <a:lnTo>
                    <a:pt x="3316389" y="0"/>
                  </a:lnTo>
                  <a:close/>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4543956" y="634057"/>
              <a:ext cx="3152775" cy="2796540"/>
            </a:xfrm>
            <a:custGeom>
              <a:avLst/>
              <a:gdLst/>
              <a:ahLst/>
              <a:cxnLst/>
              <a:rect l="l" t="t" r="r" b="b"/>
              <a:pathLst>
                <a:path w="3152775" h="2796540">
                  <a:moveTo>
                    <a:pt x="898943" y="0"/>
                  </a:moveTo>
                  <a:lnTo>
                    <a:pt x="1683823" y="0"/>
                  </a:lnTo>
                  <a:lnTo>
                    <a:pt x="2086869" y="0"/>
                  </a:lnTo>
                  <a:lnTo>
                    <a:pt x="2235360" y="0"/>
                  </a:lnTo>
                  <a:lnTo>
                    <a:pt x="2256573" y="0"/>
                  </a:lnTo>
                  <a:lnTo>
                    <a:pt x="2299629" y="5527"/>
                  </a:lnTo>
                  <a:lnTo>
                    <a:pt x="2344043" y="20947"/>
                  </a:lnTo>
                  <a:lnTo>
                    <a:pt x="2386323" y="44513"/>
                  </a:lnTo>
                  <a:lnTo>
                    <a:pt x="2422979" y="74480"/>
                  </a:lnTo>
                  <a:lnTo>
                    <a:pt x="2450520" y="109102"/>
                  </a:lnTo>
                  <a:lnTo>
                    <a:pt x="2842959" y="788907"/>
                  </a:lnTo>
                  <a:lnTo>
                    <a:pt x="3044482" y="1137996"/>
                  </a:lnTo>
                  <a:lnTo>
                    <a:pt x="3118727" y="1266607"/>
                  </a:lnTo>
                  <a:lnTo>
                    <a:pt x="3129334" y="1284981"/>
                  </a:lnTo>
                  <a:lnTo>
                    <a:pt x="3144850" y="1327134"/>
                  </a:lnTo>
                  <a:lnTo>
                    <a:pt x="3152608" y="1373943"/>
                  </a:lnTo>
                  <a:lnTo>
                    <a:pt x="3152608" y="1422303"/>
                  </a:lnTo>
                  <a:lnTo>
                    <a:pt x="3144850" y="1469112"/>
                  </a:lnTo>
                  <a:lnTo>
                    <a:pt x="3129334" y="1511267"/>
                  </a:lnTo>
                  <a:lnTo>
                    <a:pt x="2736894" y="2191070"/>
                  </a:lnTo>
                  <a:lnTo>
                    <a:pt x="2535372" y="2540159"/>
                  </a:lnTo>
                  <a:lnTo>
                    <a:pt x="2461126" y="2668770"/>
                  </a:lnTo>
                  <a:lnTo>
                    <a:pt x="2450520" y="2687144"/>
                  </a:lnTo>
                  <a:lnTo>
                    <a:pt x="2422979" y="2721766"/>
                  </a:lnTo>
                  <a:lnTo>
                    <a:pt x="2386323" y="2751733"/>
                  </a:lnTo>
                  <a:lnTo>
                    <a:pt x="2344043" y="2775299"/>
                  </a:lnTo>
                  <a:lnTo>
                    <a:pt x="2299629" y="2790719"/>
                  </a:lnTo>
                  <a:lnTo>
                    <a:pt x="2256573" y="2796247"/>
                  </a:lnTo>
                  <a:lnTo>
                    <a:pt x="898943" y="2796247"/>
                  </a:lnTo>
                  <a:lnTo>
                    <a:pt x="853948" y="2790719"/>
                  </a:lnTo>
                  <a:lnTo>
                    <a:pt x="808565" y="2775299"/>
                  </a:lnTo>
                  <a:lnTo>
                    <a:pt x="766284" y="2751733"/>
                  </a:lnTo>
                  <a:lnTo>
                    <a:pt x="730598" y="2721766"/>
                  </a:lnTo>
                  <a:lnTo>
                    <a:pt x="704998" y="2687144"/>
                  </a:lnTo>
                  <a:lnTo>
                    <a:pt x="312558" y="2007340"/>
                  </a:lnTo>
                  <a:lnTo>
                    <a:pt x="111035" y="1658251"/>
                  </a:lnTo>
                  <a:lnTo>
                    <a:pt x="36789" y="1529640"/>
                  </a:lnTo>
                  <a:lnTo>
                    <a:pt x="8727" y="1469112"/>
                  </a:lnTo>
                  <a:lnTo>
                    <a:pt x="0" y="1422303"/>
                  </a:lnTo>
                  <a:lnTo>
                    <a:pt x="0" y="1373943"/>
                  </a:lnTo>
                  <a:lnTo>
                    <a:pt x="8727" y="1327134"/>
                  </a:lnTo>
                  <a:lnTo>
                    <a:pt x="26183" y="1284981"/>
                  </a:lnTo>
                  <a:lnTo>
                    <a:pt x="418623" y="605176"/>
                  </a:lnTo>
                  <a:lnTo>
                    <a:pt x="620146" y="256087"/>
                  </a:lnTo>
                  <a:lnTo>
                    <a:pt x="694391" y="127475"/>
                  </a:lnTo>
                  <a:lnTo>
                    <a:pt x="730598" y="74480"/>
                  </a:lnTo>
                  <a:lnTo>
                    <a:pt x="766284" y="44513"/>
                  </a:lnTo>
                  <a:lnTo>
                    <a:pt x="808565" y="20947"/>
                  </a:lnTo>
                  <a:lnTo>
                    <a:pt x="853948" y="5527"/>
                  </a:lnTo>
                  <a:lnTo>
                    <a:pt x="898943" y="0"/>
                  </a:lnTo>
                  <a:close/>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5232777" y="1140171"/>
              <a:ext cx="1809816" cy="1874012"/>
            </a:xfrm>
            <a:prstGeom prst="rect">
              <a:avLst/>
            </a:prstGeom>
          </p:spPr>
        </p:pic>
        <p:pic>
          <p:nvPicPr>
            <p:cNvPr id="10" name="object 10"/>
            <p:cNvPicPr/>
            <p:nvPr/>
          </p:nvPicPr>
          <p:blipFill>
            <a:blip r:embed="rId3" cstate="print"/>
            <a:stretch>
              <a:fillRect/>
            </a:stretch>
          </p:blipFill>
          <p:spPr>
            <a:xfrm>
              <a:off x="8267700" y="1905774"/>
              <a:ext cx="2332149" cy="3699122"/>
            </a:xfrm>
            <a:prstGeom prst="rect">
              <a:avLst/>
            </a:prstGeom>
          </p:spPr>
        </p:pic>
      </p:grpSp>
      <p:sp>
        <p:nvSpPr>
          <p:cNvPr id="11" name="object 11"/>
          <p:cNvSpPr txBox="1"/>
          <p:nvPr/>
        </p:nvSpPr>
        <p:spPr>
          <a:xfrm>
            <a:off x="916938" y="4048252"/>
            <a:ext cx="5829300" cy="2125980"/>
          </a:xfrm>
          <a:prstGeom prst="rect">
            <a:avLst/>
          </a:prstGeom>
        </p:spPr>
        <p:txBody>
          <a:bodyPr vert="horz" wrap="square" lIns="0" tIns="48260" rIns="0" bIns="0" rtlCol="0">
            <a:spAutoFit/>
          </a:bodyPr>
          <a:lstStyle/>
          <a:p>
            <a:pPr marL="241300" marR="505459" lvl="0" indent="-228600" defTabSz="914400" eaLnBrk="1" fontAlgn="auto" latinLnBrk="0" hangingPunct="1">
              <a:lnSpc>
                <a:spcPts val="2400"/>
              </a:lnSpc>
              <a:spcBef>
                <a:spcPts val="380"/>
              </a:spcBef>
              <a:spcAft>
                <a:spcPts val="0"/>
              </a:spcAft>
              <a:buClrTx/>
              <a:buSzTx/>
              <a:buFont typeface="Arial"/>
              <a:buChar char="•"/>
              <a:tabLst>
                <a:tab pos="240665" algn="l"/>
                <a:tab pos="241300" algn="l"/>
                <a:tab pos="2314575" algn="l"/>
              </a:tabLst>
              <a:defRPr/>
            </a:pPr>
            <a:r>
              <a:rPr kumimoji="0" sz="2200" b="0" i="0" u="none" strike="noStrike" kern="0" cap="none" spc="-10" normalizeH="0" baseline="0" noProof="0" dirty="0">
                <a:ln>
                  <a:noFill/>
                </a:ln>
                <a:solidFill>
                  <a:sysClr val="windowText" lastClr="000000"/>
                </a:solidFill>
                <a:effectLst/>
                <a:uLnTx/>
                <a:uFillTx/>
                <a:latin typeface="Calibri"/>
                <a:cs typeface="Calibri"/>
              </a:rPr>
              <a:t>For</a:t>
            </a:r>
            <a:r>
              <a:rPr kumimoji="0" sz="2200" b="0" i="0" u="none" strike="noStrike" kern="0" cap="none" spc="-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over</a:t>
            </a:r>
            <a:r>
              <a:rPr kumimoji="0" sz="2200" b="0" i="0" u="none" strike="noStrike" kern="0" cap="none" spc="-5" normalizeH="0" baseline="0" noProof="0" dirty="0">
                <a:ln>
                  <a:noFill/>
                </a:ln>
                <a:solidFill>
                  <a:sysClr val="windowText" lastClr="000000"/>
                </a:solidFill>
                <a:effectLst/>
                <a:uLnTx/>
                <a:uFillTx/>
                <a:latin typeface="Calibri"/>
                <a:cs typeface="Calibri"/>
              </a:rPr>
              <a:t> 13</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15" normalizeH="0" baseline="0" noProof="0" dirty="0">
                <a:ln>
                  <a:noFill/>
                </a:ln>
                <a:solidFill>
                  <a:sysClr val="windowText" lastClr="000000"/>
                </a:solidFill>
                <a:effectLst/>
                <a:uLnTx/>
                <a:uFillTx/>
                <a:latin typeface="Calibri"/>
                <a:cs typeface="Calibri"/>
              </a:rPr>
              <a:t>years	</a:t>
            </a:r>
            <a:r>
              <a:rPr kumimoji="0" sz="2200" b="0" i="0" u="none" strike="noStrike" kern="0" cap="none" spc="-5" normalizeH="0" baseline="0" noProof="0" dirty="0">
                <a:ln>
                  <a:noFill/>
                </a:ln>
                <a:solidFill>
                  <a:sysClr val="windowText" lastClr="000000"/>
                </a:solidFill>
                <a:effectLst/>
                <a:uLnTx/>
                <a:uFillTx/>
                <a:latin typeface="Calibri"/>
                <a:cs typeface="Calibri"/>
              </a:rPr>
              <a:t>“Impact”was </a:t>
            </a:r>
            <a:r>
              <a:rPr kumimoji="0" sz="2200" b="0" i="0" u="none" strike="noStrike" kern="0" cap="none" spc="-10" normalizeH="0" baseline="0" noProof="0" dirty="0">
                <a:ln>
                  <a:noFill/>
                </a:ln>
                <a:solidFill>
                  <a:sysClr val="windowText" lastClr="000000"/>
                </a:solidFill>
                <a:effectLst/>
                <a:uLnTx/>
                <a:uFillTx/>
                <a:latin typeface="Calibri"/>
                <a:cs typeface="Calibri"/>
              </a:rPr>
              <a:t>included</a:t>
            </a:r>
            <a:r>
              <a:rPr kumimoji="0" sz="2200" b="0" i="0" u="none" strike="noStrike" kern="0" cap="none" spc="-5" normalizeH="0" baseline="0" noProof="0" dirty="0">
                <a:ln>
                  <a:noFill/>
                </a:ln>
                <a:solidFill>
                  <a:sysClr val="windowText" lastClr="000000"/>
                </a:solidFill>
                <a:effectLst/>
                <a:uLnTx/>
                <a:uFillTx/>
                <a:latin typeface="Calibri"/>
                <a:cs typeface="Calibri"/>
              </a:rPr>
              <a:t> as </a:t>
            </a:r>
            <a:r>
              <a:rPr kumimoji="0" sz="2200" b="0" i="0" u="none" strike="noStrike" kern="0" cap="none" spc="0" normalizeH="0" baseline="0" noProof="0" dirty="0">
                <a:ln>
                  <a:noFill/>
                </a:ln>
                <a:solidFill>
                  <a:sysClr val="windowText" lastClr="000000"/>
                </a:solidFill>
                <a:effectLst/>
                <a:uLnTx/>
                <a:uFillTx/>
                <a:latin typeface="Calibri"/>
                <a:cs typeface="Calibri"/>
              </a:rPr>
              <a:t>a </a:t>
            </a:r>
            <a:r>
              <a:rPr kumimoji="0" sz="2200" b="0" i="0" u="none" strike="noStrike" kern="0" cap="none" spc="-48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mandatory</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category</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in</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the</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UKRI</a:t>
            </a:r>
            <a:r>
              <a:rPr kumimoji="0" sz="2200" b="0" i="0" u="none" strike="noStrike" kern="0" cap="none" spc="-10" normalizeH="0" baseline="0" noProof="0" dirty="0">
                <a:ln>
                  <a:noFill/>
                </a:ln>
                <a:solidFill>
                  <a:sysClr val="windowText" lastClr="000000"/>
                </a:solidFill>
                <a:effectLst/>
                <a:uLnTx/>
                <a:uFillTx/>
                <a:latin typeface="Calibri"/>
                <a:cs typeface="Calibri"/>
              </a:rPr>
              <a:t> applications</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ts val="2400"/>
              </a:lnSpc>
              <a:spcBef>
                <a:spcPts val="885"/>
              </a:spcBef>
              <a:spcAft>
                <a:spcPts val="0"/>
              </a:spcAft>
              <a:buClrTx/>
              <a:buSzTx/>
              <a:buFont typeface="Arial"/>
              <a:buChar char="•"/>
              <a:tabLst>
                <a:tab pos="240665" algn="l"/>
                <a:tab pos="241300" algn="l"/>
              </a:tabLst>
              <a:defRPr/>
            </a:pPr>
            <a:r>
              <a:rPr kumimoji="0" sz="2200" b="0" i="0" u="none" strike="noStrike" kern="0" cap="none" spc="-5" normalizeH="0" baseline="0" noProof="0" dirty="0">
                <a:ln>
                  <a:noFill/>
                </a:ln>
                <a:solidFill>
                  <a:sysClr val="windowText" lastClr="000000"/>
                </a:solidFill>
                <a:effectLst/>
                <a:uLnTx/>
                <a:uFillTx/>
                <a:latin typeface="Calibri"/>
                <a:cs typeface="Calibri"/>
              </a:rPr>
              <a:t>Since</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15" normalizeH="0" baseline="0" noProof="0" dirty="0">
                <a:ln>
                  <a:noFill/>
                </a:ln>
                <a:solidFill>
                  <a:sysClr val="windowText" lastClr="000000"/>
                </a:solidFill>
                <a:effectLst/>
                <a:uLnTx/>
                <a:uFillTx/>
                <a:latin typeface="Calibri"/>
                <a:cs typeface="Calibri"/>
              </a:rPr>
              <a:t>March</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2020 Impact</a:t>
            </a:r>
            <a:r>
              <a:rPr kumimoji="0" sz="2200" b="0" i="0" u="none" strike="noStrike" kern="0" cap="none" spc="5"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is</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now</a:t>
            </a:r>
            <a:r>
              <a:rPr kumimoji="0" sz="2200" b="0" i="0" u="none" strike="noStrike" kern="0" cap="none" spc="0" normalizeH="0" baseline="0" noProof="0" dirty="0">
                <a:ln>
                  <a:noFill/>
                </a:ln>
                <a:solidFill>
                  <a:sysClr val="windowText" lastClr="000000"/>
                </a:solidFill>
                <a:effectLst/>
                <a:uLnTx/>
                <a:uFillTx/>
                <a:latin typeface="Calibri"/>
                <a:cs typeface="Calibri"/>
              </a:rPr>
              <a:t> a</a:t>
            </a:r>
            <a:r>
              <a:rPr kumimoji="0" sz="2200" b="0" i="0" u="none" strike="noStrike" kern="0" cap="none" spc="-5" normalizeH="0" baseline="0" noProof="0" dirty="0">
                <a:ln>
                  <a:noFill/>
                </a:ln>
                <a:solidFill>
                  <a:sysClr val="windowText" lastClr="000000"/>
                </a:solidFill>
                <a:effectLst/>
                <a:uLnTx/>
                <a:uFillTx/>
                <a:latin typeface="Calibri"/>
                <a:cs typeface="Calibri"/>
              </a:rPr>
              <a:t> </a:t>
            </a:r>
            <a:r>
              <a:rPr kumimoji="0" sz="2200" b="0" i="0" u="none" strike="noStrike" kern="0" cap="none" spc="-15" normalizeH="0" baseline="0" noProof="0" dirty="0">
                <a:ln>
                  <a:noFill/>
                </a:ln>
                <a:solidFill>
                  <a:sysClr val="windowText" lastClr="000000"/>
                </a:solidFill>
                <a:effectLst/>
                <a:uLnTx/>
                <a:uFillTx/>
                <a:latin typeface="Calibri"/>
                <a:cs typeface="Calibri"/>
              </a:rPr>
              <a:t>core </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15" normalizeH="0" baseline="0" noProof="0" dirty="0">
                <a:ln>
                  <a:noFill/>
                </a:ln>
                <a:solidFill>
                  <a:sysClr val="windowText" lastClr="000000"/>
                </a:solidFill>
                <a:effectLst/>
                <a:uLnTx/>
                <a:uFillTx/>
                <a:latin typeface="Calibri"/>
                <a:cs typeface="Calibri"/>
              </a:rPr>
              <a:t>consideration</a:t>
            </a:r>
            <a:r>
              <a:rPr kumimoji="0" sz="2200" b="0" i="0" u="none" strike="noStrike" kern="0" cap="none" spc="-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throughout</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the</a:t>
            </a:r>
            <a:r>
              <a:rPr kumimoji="0" sz="2200" b="0" i="0" u="none" strike="noStrike" kern="0" cap="none" spc="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application</a:t>
            </a:r>
            <a:r>
              <a:rPr kumimoji="0" sz="2200" b="0" i="0" u="none" strike="noStrike" kern="0" cap="none" spc="-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process </a:t>
            </a:r>
            <a:r>
              <a:rPr kumimoji="0" sz="2200" b="0" i="0" u="none" strike="noStrike" kern="0" cap="none" spc="-484"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and</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should be</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reviewed</a:t>
            </a:r>
            <a:r>
              <a:rPr kumimoji="0" sz="2200" b="0" i="0" u="none" strike="noStrike" kern="0" cap="none" spc="-5" normalizeH="0" baseline="0" noProof="0" dirty="0">
                <a:ln>
                  <a:noFill/>
                </a:ln>
                <a:solidFill>
                  <a:sysClr val="windowText" lastClr="000000"/>
                </a:solidFill>
                <a:effectLst/>
                <a:uLnTx/>
                <a:uFillTx/>
                <a:latin typeface="Calibri"/>
                <a:cs typeface="Calibri"/>
              </a:rPr>
              <a:t> as</a:t>
            </a:r>
            <a:r>
              <a:rPr kumimoji="0" sz="2200" b="0" i="0" u="none" strike="noStrike" kern="0" cap="none" spc="0" normalizeH="0" baseline="0" noProof="0" dirty="0">
                <a:ln>
                  <a:noFill/>
                </a:ln>
                <a:solidFill>
                  <a:sysClr val="windowText" lastClr="000000"/>
                </a:solidFill>
                <a:effectLst/>
                <a:uLnTx/>
                <a:uFillTx/>
                <a:latin typeface="Calibri"/>
                <a:cs typeface="Calibri"/>
              </a:rPr>
              <a:t> </a:t>
            </a:r>
            <a:r>
              <a:rPr kumimoji="0" sz="2200" b="0" i="0" u="none" strike="noStrike" kern="0" cap="none" spc="-5" normalizeH="0" baseline="0" noProof="0" dirty="0">
                <a:ln>
                  <a:noFill/>
                </a:ln>
                <a:solidFill>
                  <a:sysClr val="windowText" lastClr="000000"/>
                </a:solidFill>
                <a:effectLst/>
                <a:uLnTx/>
                <a:uFillTx/>
                <a:latin typeface="Calibri"/>
                <a:cs typeface="Calibri"/>
              </a:rPr>
              <a:t>such</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241300" marR="0" lvl="0" indent="-228600" defTabSz="914400" eaLnBrk="1" fontAlgn="auto" latinLnBrk="0" hangingPunct="1">
              <a:lnSpc>
                <a:spcPct val="100000"/>
              </a:lnSpc>
              <a:spcBef>
                <a:spcPts val="730"/>
              </a:spcBef>
              <a:spcAft>
                <a:spcPts val="0"/>
              </a:spcAft>
              <a:buClrTx/>
              <a:buSzTx/>
              <a:buFont typeface="Arial"/>
              <a:buChar char="•"/>
              <a:tabLst>
                <a:tab pos="240665" algn="l"/>
                <a:tab pos="241300" algn="l"/>
              </a:tabLst>
              <a:defRPr/>
            </a:pPr>
            <a:r>
              <a:rPr kumimoji="0" sz="2200" b="0" i="0" u="none" strike="noStrike" kern="0" cap="none" spc="-10" normalizeH="0" baseline="0" noProof="0" dirty="0">
                <a:ln>
                  <a:noFill/>
                </a:ln>
                <a:solidFill>
                  <a:sysClr val="windowText" lastClr="000000"/>
                </a:solidFill>
                <a:effectLst/>
                <a:uLnTx/>
                <a:uFillTx/>
                <a:latin typeface="Calibri"/>
                <a:cs typeface="Calibri"/>
              </a:rPr>
              <a:t>Impact </a:t>
            </a:r>
            <a:r>
              <a:rPr kumimoji="0" sz="2200" b="0" i="0" u="none" strike="noStrike" kern="0" cap="none" spc="-5" normalizeH="0" baseline="0" noProof="0" dirty="0">
                <a:ln>
                  <a:noFill/>
                </a:ln>
                <a:solidFill>
                  <a:sysClr val="windowText" lastClr="000000"/>
                </a:solidFill>
                <a:effectLst/>
                <a:uLnTx/>
                <a:uFillTx/>
                <a:latin typeface="Calibri"/>
                <a:cs typeface="Calibri"/>
              </a:rPr>
              <a:t>is</a:t>
            </a:r>
            <a:r>
              <a:rPr kumimoji="0" sz="2200" b="0" i="0" u="none" strike="noStrike" kern="0" cap="none" spc="-10" normalizeH="0" baseline="0" noProof="0" dirty="0">
                <a:ln>
                  <a:noFill/>
                </a:ln>
                <a:solidFill>
                  <a:sysClr val="windowText" lastClr="000000"/>
                </a:solidFill>
                <a:effectLst/>
                <a:uLnTx/>
                <a:uFillTx/>
                <a:latin typeface="Calibri"/>
                <a:cs typeface="Calibri"/>
              </a:rPr>
              <a:t> </a:t>
            </a:r>
            <a:r>
              <a:rPr kumimoji="0" sz="2200" b="0" i="0" u="none" strike="noStrike" kern="0" cap="none" spc="-15" normalizeH="0" baseline="0" noProof="0" dirty="0">
                <a:ln>
                  <a:noFill/>
                </a:ln>
                <a:solidFill>
                  <a:sysClr val="windowText" lastClr="000000"/>
                </a:solidFill>
                <a:effectLst/>
                <a:uLnTx/>
                <a:uFillTx/>
                <a:latin typeface="Calibri"/>
                <a:cs typeface="Calibri"/>
              </a:rPr>
              <a:t>celebrated</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pic>
        <p:nvPicPr>
          <p:cNvPr id="12" name="object 12"/>
          <p:cNvPicPr/>
          <p:nvPr/>
        </p:nvPicPr>
        <p:blipFill>
          <a:blip r:embed="rId4" cstate="print"/>
          <a:stretch>
            <a:fillRect/>
          </a:stretch>
        </p:blipFill>
        <p:spPr>
          <a:xfrm>
            <a:off x="11152413" y="6343015"/>
            <a:ext cx="910857" cy="398776"/>
          </a:xfrm>
          <a:prstGeom prst="rect">
            <a:avLst/>
          </a:prstGeom>
        </p:spPr>
      </p:pic>
      <p:pic>
        <p:nvPicPr>
          <p:cNvPr id="13" name="object 13"/>
          <p:cNvPicPr/>
          <p:nvPr/>
        </p:nvPicPr>
        <p:blipFill>
          <a:blip r:embed="rId5" cstate="print"/>
          <a:stretch>
            <a:fillRect/>
          </a:stretch>
        </p:blipFill>
        <p:spPr>
          <a:xfrm>
            <a:off x="8634698" y="6343015"/>
            <a:ext cx="2446731" cy="398776"/>
          </a:xfrm>
          <a:prstGeom prst="rect">
            <a:avLst/>
          </a:prstGeom>
        </p:spPr>
      </p:pic>
    </p:spTree>
    <p:extLst>
      <p:ext uri="{BB962C8B-B14F-4D97-AF65-F5344CB8AC3E}">
        <p14:creationId xmlns:p14="http://schemas.microsoft.com/office/powerpoint/2010/main" val="38330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5125" y="2069084"/>
            <a:ext cx="4749165" cy="2738120"/>
          </a:xfrm>
          <a:prstGeom prst="rect">
            <a:avLst/>
          </a:prstGeom>
        </p:spPr>
        <p:txBody>
          <a:bodyPr vert="horz" wrap="square" lIns="0" tIns="83185" rIns="0" bIns="0" rtlCol="0">
            <a:spAutoFit/>
          </a:bodyPr>
          <a:lstStyle/>
          <a:p>
            <a:pPr marL="12700" marR="5080" lvl="0" indent="0" defTabSz="914400" eaLnBrk="1" fontAlgn="auto" latinLnBrk="0" hangingPunct="1">
              <a:lnSpc>
                <a:spcPct val="90300"/>
              </a:lnSpc>
              <a:spcBef>
                <a:spcPts val="655"/>
              </a:spcBef>
              <a:spcAft>
                <a:spcPts val="0"/>
              </a:spcAft>
              <a:buClrTx/>
              <a:buSzTx/>
              <a:buFontTx/>
              <a:buNone/>
              <a:tabLst/>
              <a:defRPr/>
            </a:pPr>
            <a:r>
              <a:rPr kumimoji="0" sz="4800" b="0" i="0" u="none" strike="noStrike" kern="0" cap="none" spc="-10" normalizeH="0" baseline="0" noProof="0" dirty="0">
                <a:ln>
                  <a:noFill/>
                </a:ln>
                <a:solidFill>
                  <a:srgbClr val="FFFFFF"/>
                </a:solidFill>
                <a:effectLst/>
                <a:uLnTx/>
                <a:uFillTx/>
                <a:latin typeface="Calibri Light"/>
                <a:cs typeface="Calibri Light"/>
              </a:rPr>
              <a:t>National </a:t>
            </a:r>
            <a:r>
              <a:rPr kumimoji="0" sz="4800" b="0" i="0" u="none" strike="noStrike" kern="0" cap="none" spc="-25" normalizeH="0" baseline="0" noProof="0" dirty="0">
                <a:ln>
                  <a:noFill/>
                </a:ln>
                <a:solidFill>
                  <a:srgbClr val="FFFFFF"/>
                </a:solidFill>
                <a:effectLst/>
                <a:uLnTx/>
                <a:uFillTx/>
                <a:latin typeface="Calibri Light"/>
                <a:cs typeface="Calibri Light"/>
              </a:rPr>
              <a:t>strategies: </a:t>
            </a:r>
            <a:r>
              <a:rPr kumimoji="0" sz="4800" b="0" i="0" u="none" strike="noStrike" kern="0" cap="none" spc="-1080" normalizeH="0" baseline="0" noProof="0" dirty="0">
                <a:ln>
                  <a:noFill/>
                </a:ln>
                <a:solidFill>
                  <a:srgbClr val="FFFFFF"/>
                </a:solidFill>
                <a:effectLst/>
                <a:uLnTx/>
                <a:uFillTx/>
                <a:latin typeface="Calibri Light"/>
                <a:cs typeface="Calibri Light"/>
              </a:rPr>
              <a:t> </a:t>
            </a:r>
            <a:r>
              <a:rPr kumimoji="0" sz="4800" b="0" i="0" u="none" strike="noStrike" kern="0" cap="none" spc="-25" normalizeH="0" baseline="0" noProof="0" dirty="0">
                <a:ln>
                  <a:noFill/>
                </a:ln>
                <a:solidFill>
                  <a:srgbClr val="FFFFFF"/>
                </a:solidFill>
                <a:effectLst/>
                <a:uLnTx/>
                <a:uFillTx/>
                <a:latin typeface="Calibri Light"/>
                <a:cs typeface="Calibri Light"/>
              </a:rPr>
              <a:t>transforming</a:t>
            </a:r>
            <a:r>
              <a:rPr kumimoji="0" sz="4800" b="0" i="0" u="none" strike="noStrike" kern="0" cap="none" spc="-10" normalizeH="0" baseline="0" noProof="0" dirty="0">
                <a:ln>
                  <a:noFill/>
                </a:ln>
                <a:solidFill>
                  <a:srgbClr val="FFFFFF"/>
                </a:solidFill>
                <a:effectLst/>
                <a:uLnTx/>
                <a:uFillTx/>
                <a:latin typeface="Calibri Light"/>
                <a:cs typeface="Calibri Light"/>
              </a:rPr>
              <a:t> </a:t>
            </a:r>
            <a:r>
              <a:rPr kumimoji="0" sz="4800" b="0" i="0" u="none" strike="noStrike" kern="0" cap="none" spc="0" normalizeH="0" baseline="0" noProof="0" dirty="0">
                <a:ln>
                  <a:noFill/>
                </a:ln>
                <a:solidFill>
                  <a:srgbClr val="FFFFFF"/>
                </a:solidFill>
                <a:effectLst/>
                <a:uLnTx/>
                <a:uFillTx/>
                <a:latin typeface="Calibri Light"/>
                <a:cs typeface="Calibri Light"/>
              </a:rPr>
              <a:t>the </a:t>
            </a:r>
            <a:r>
              <a:rPr kumimoji="0" sz="4800" b="0" i="0" u="none" strike="noStrike" kern="0" cap="none" spc="5" normalizeH="0" baseline="0" noProof="0" dirty="0">
                <a:ln>
                  <a:noFill/>
                </a:ln>
                <a:solidFill>
                  <a:srgbClr val="FFFFFF"/>
                </a:solidFill>
                <a:effectLst/>
                <a:uLnTx/>
                <a:uFillTx/>
                <a:latin typeface="Calibri Light"/>
                <a:cs typeface="Calibri Light"/>
              </a:rPr>
              <a:t> </a:t>
            </a:r>
            <a:r>
              <a:rPr kumimoji="0" sz="4800" b="0" i="0" u="none" strike="noStrike" kern="0" cap="none" spc="-5" normalizeH="0" baseline="0" noProof="0" dirty="0">
                <a:ln>
                  <a:noFill/>
                </a:ln>
                <a:solidFill>
                  <a:srgbClr val="FFFFFF"/>
                </a:solidFill>
                <a:effectLst/>
                <a:uLnTx/>
                <a:uFillTx/>
                <a:latin typeface="Calibri Light"/>
                <a:cs typeface="Calibri Light"/>
              </a:rPr>
              <a:t>science </a:t>
            </a:r>
            <a:r>
              <a:rPr kumimoji="0" sz="4800" b="0" i="0" u="none" strike="noStrike" kern="0" cap="none" spc="-35" normalizeH="0" baseline="0" noProof="0" dirty="0">
                <a:ln>
                  <a:noFill/>
                </a:ln>
                <a:solidFill>
                  <a:srgbClr val="FFFFFF"/>
                </a:solidFill>
                <a:effectLst/>
                <a:uLnTx/>
                <a:uFillTx/>
                <a:latin typeface="Calibri Light"/>
                <a:cs typeface="Calibri Light"/>
              </a:rPr>
              <a:t>eco-system </a:t>
            </a:r>
            <a:r>
              <a:rPr kumimoji="0" sz="4800" b="0" i="0" u="none" strike="noStrike" kern="0" cap="none" spc="-1075" normalizeH="0" baseline="0" noProof="0" dirty="0">
                <a:ln>
                  <a:noFill/>
                </a:ln>
                <a:solidFill>
                  <a:srgbClr val="FFFFFF"/>
                </a:solidFill>
                <a:effectLst/>
                <a:uLnTx/>
                <a:uFillTx/>
                <a:latin typeface="Calibri Light"/>
                <a:cs typeface="Calibri Light"/>
              </a:rPr>
              <a:t> </a:t>
            </a:r>
            <a:r>
              <a:rPr kumimoji="0" sz="4800" b="0" i="0" u="none" strike="noStrike" kern="0" cap="none" spc="-5" normalizeH="0" baseline="0" noProof="0" dirty="0">
                <a:ln>
                  <a:noFill/>
                </a:ln>
                <a:solidFill>
                  <a:srgbClr val="FFFFFF"/>
                </a:solidFill>
                <a:effectLst/>
                <a:uLnTx/>
                <a:uFillTx/>
                <a:latin typeface="Calibri Light"/>
                <a:cs typeface="Calibri Light"/>
              </a:rPr>
              <a:t>(Lithuania)</a:t>
            </a:r>
            <a:endParaRPr kumimoji="0" sz="4800" b="0" i="0" u="none" strike="noStrike" kern="0" cap="none" spc="0" normalizeH="0" baseline="0" noProof="0">
              <a:ln>
                <a:noFill/>
              </a:ln>
              <a:solidFill>
                <a:sysClr val="windowText" lastClr="000000"/>
              </a:solidFill>
              <a:effectLst/>
              <a:uLnTx/>
              <a:uFillTx/>
              <a:latin typeface="Calibri Light"/>
              <a:cs typeface="Calibri Light"/>
            </a:endParaRPr>
          </a:p>
        </p:txBody>
      </p:sp>
      <p:sp>
        <p:nvSpPr>
          <p:cNvPr id="3" name="object 3"/>
          <p:cNvSpPr txBox="1">
            <a:spLocks noGrp="1"/>
          </p:cNvSpPr>
          <p:nvPr>
            <p:ph type="title"/>
          </p:nvPr>
        </p:nvSpPr>
        <p:spPr>
          <a:xfrm>
            <a:off x="6543149" y="1972563"/>
            <a:ext cx="3909060" cy="833119"/>
          </a:xfrm>
          <a:prstGeom prst="rect">
            <a:avLst/>
          </a:prstGeom>
        </p:spPr>
        <p:txBody>
          <a:bodyPr vert="horz" wrap="square" lIns="0" tIns="63500" rIns="0" bIns="0" rtlCol="0">
            <a:spAutoFit/>
          </a:bodyPr>
          <a:lstStyle/>
          <a:p>
            <a:pPr marL="12700" marR="5080">
              <a:lnSpc>
                <a:spcPts val="3000"/>
              </a:lnSpc>
              <a:spcBef>
                <a:spcPts val="500"/>
              </a:spcBef>
            </a:pPr>
            <a:r>
              <a:rPr sz="2800" b="0" spc="-5" dirty="0">
                <a:solidFill>
                  <a:srgbClr val="44546A"/>
                </a:solidFill>
                <a:latin typeface="Calibri"/>
                <a:cs typeface="Calibri"/>
              </a:rPr>
              <a:t>Lithuania </a:t>
            </a:r>
            <a:r>
              <a:rPr sz="2800" b="0" spc="-15" dirty="0">
                <a:solidFill>
                  <a:srgbClr val="44546A"/>
                </a:solidFill>
                <a:latin typeface="Calibri"/>
                <a:cs typeface="Calibri"/>
              </a:rPr>
              <a:t>progress </a:t>
            </a:r>
            <a:r>
              <a:rPr sz="2800" b="0" spc="-25" dirty="0">
                <a:solidFill>
                  <a:srgbClr val="44546A"/>
                </a:solidFill>
                <a:latin typeface="Calibri"/>
                <a:cs typeface="Calibri"/>
              </a:rPr>
              <a:t>strategy </a:t>
            </a:r>
            <a:r>
              <a:rPr sz="2800" b="0" spc="-620" dirty="0">
                <a:solidFill>
                  <a:srgbClr val="44546A"/>
                </a:solidFill>
                <a:latin typeface="Calibri"/>
                <a:cs typeface="Calibri"/>
              </a:rPr>
              <a:t> </a:t>
            </a:r>
            <a:r>
              <a:rPr sz="2800" b="0" spc="-5" dirty="0">
                <a:solidFill>
                  <a:srgbClr val="44546A"/>
                </a:solidFill>
                <a:latin typeface="Calibri"/>
                <a:cs typeface="Calibri"/>
              </a:rPr>
              <a:t>“</a:t>
            </a:r>
            <a:r>
              <a:rPr sz="2800" b="0" u="heavy" spc="-5" dirty="0">
                <a:solidFill>
                  <a:srgbClr val="0563C1"/>
                </a:solidFill>
                <a:uFill>
                  <a:solidFill>
                    <a:srgbClr val="0563C1"/>
                  </a:solidFill>
                </a:uFill>
                <a:latin typeface="Calibri"/>
                <a:cs typeface="Calibri"/>
              </a:rPr>
              <a:t>Lithuania </a:t>
            </a:r>
            <a:r>
              <a:rPr sz="2800" b="0" u="heavy" dirty="0">
                <a:solidFill>
                  <a:srgbClr val="0563C1"/>
                </a:solidFill>
                <a:uFill>
                  <a:solidFill>
                    <a:srgbClr val="0563C1"/>
                  </a:solidFill>
                </a:uFill>
                <a:latin typeface="Calibri"/>
                <a:cs typeface="Calibri"/>
              </a:rPr>
              <a:t>2030</a:t>
            </a:r>
            <a:r>
              <a:rPr sz="2800" b="0" dirty="0">
                <a:solidFill>
                  <a:srgbClr val="44546A"/>
                </a:solidFill>
                <a:latin typeface="Calibri"/>
                <a:cs typeface="Calibri"/>
              </a:rPr>
              <a:t>”</a:t>
            </a:r>
            <a:endParaRPr sz="2800">
              <a:latin typeface="Calibri"/>
              <a:cs typeface="Calibri"/>
            </a:endParaRPr>
          </a:p>
        </p:txBody>
      </p:sp>
      <p:sp>
        <p:nvSpPr>
          <p:cNvPr id="4" name="object 4"/>
          <p:cNvSpPr txBox="1"/>
          <p:nvPr/>
        </p:nvSpPr>
        <p:spPr>
          <a:xfrm>
            <a:off x="6543149" y="2862579"/>
            <a:ext cx="5111750" cy="1354455"/>
          </a:xfrm>
          <a:prstGeom prst="rect">
            <a:avLst/>
          </a:prstGeom>
        </p:spPr>
        <p:txBody>
          <a:bodyPr vert="horz" wrap="square" lIns="0" tIns="53340" rIns="0" bIns="0" rtlCol="0">
            <a:spAutoFit/>
          </a:bodyPr>
          <a:lstStyle/>
          <a:p>
            <a:pPr marL="12700" marR="5080" lvl="0" indent="0" defTabSz="914400" eaLnBrk="1" fontAlgn="auto" latinLnBrk="0" hangingPunct="1">
              <a:lnSpc>
                <a:spcPts val="3100"/>
              </a:lnSpc>
              <a:spcBef>
                <a:spcPts val="420"/>
              </a:spcBef>
              <a:spcAft>
                <a:spcPts val="0"/>
              </a:spcAft>
              <a:buClrTx/>
              <a:buSzTx/>
              <a:buFontTx/>
              <a:buNone/>
              <a:tabLst/>
              <a:defRPr/>
            </a:pPr>
            <a:r>
              <a:rPr kumimoji="0" sz="2800" b="0" i="0" u="none" strike="noStrike" kern="0" cap="none" spc="-15" normalizeH="0" baseline="0" noProof="0" dirty="0">
                <a:ln>
                  <a:noFill/>
                </a:ln>
                <a:solidFill>
                  <a:srgbClr val="44546A"/>
                </a:solidFill>
                <a:effectLst/>
                <a:uLnTx/>
                <a:uFillTx/>
                <a:latin typeface="Calibri"/>
                <a:cs typeface="Calibri"/>
              </a:rPr>
              <a:t>Research</a:t>
            </a:r>
            <a:r>
              <a:rPr kumimoji="0" sz="2800" b="0" i="0" u="none" strike="noStrike" kern="0" cap="none" spc="-5" normalizeH="0" baseline="0" noProof="0" dirty="0">
                <a:ln>
                  <a:noFill/>
                </a:ln>
                <a:solidFill>
                  <a:srgbClr val="44546A"/>
                </a:solidFill>
                <a:effectLst/>
                <a:uLnTx/>
                <a:uFillTx/>
                <a:latin typeface="Calibri"/>
                <a:cs typeface="Calibri"/>
              </a:rPr>
              <a:t> Assessment</a:t>
            </a:r>
            <a:r>
              <a:rPr kumimoji="0" sz="2800" b="0" i="0" u="none" strike="noStrike" kern="0" cap="none" spc="-10" normalizeH="0" baseline="0" noProof="0" dirty="0">
                <a:ln>
                  <a:noFill/>
                </a:ln>
                <a:solidFill>
                  <a:srgbClr val="44546A"/>
                </a:solidFill>
                <a:effectLst/>
                <a:uLnTx/>
                <a:uFillTx/>
                <a:latin typeface="Calibri"/>
                <a:cs typeface="Calibri"/>
              </a:rPr>
              <a:t> </a:t>
            </a:r>
            <a:r>
              <a:rPr kumimoji="0" sz="2800" b="0" i="0" u="none" strike="noStrike" kern="0" cap="none" spc="-25" normalizeH="0" baseline="0" noProof="0" dirty="0">
                <a:ln>
                  <a:noFill/>
                </a:ln>
                <a:solidFill>
                  <a:srgbClr val="44546A"/>
                </a:solidFill>
                <a:effectLst/>
                <a:uLnTx/>
                <a:uFillTx/>
                <a:latin typeface="Calibri"/>
                <a:cs typeface="Calibri"/>
              </a:rPr>
              <a:t>exercice,</a:t>
            </a:r>
            <a:r>
              <a:rPr kumimoji="0" sz="2800" b="0" i="0" u="none" strike="noStrike" kern="0" cap="none" spc="0" normalizeH="0" baseline="0" noProof="0" dirty="0">
                <a:ln>
                  <a:noFill/>
                </a:ln>
                <a:solidFill>
                  <a:srgbClr val="44546A"/>
                </a:solidFill>
                <a:effectLst/>
                <a:uLnTx/>
                <a:uFillTx/>
                <a:latin typeface="Calibri"/>
                <a:cs typeface="Calibri"/>
              </a:rPr>
              <a:t> RAE </a:t>
            </a:r>
            <a:r>
              <a:rPr kumimoji="0" sz="2800" b="0" i="0" u="none" strike="noStrike" kern="0" cap="none" spc="-620" normalizeH="0" baseline="0" noProof="0" dirty="0">
                <a:ln>
                  <a:noFill/>
                </a:ln>
                <a:solidFill>
                  <a:srgbClr val="44546A"/>
                </a:solidFill>
                <a:effectLst/>
                <a:uLnTx/>
                <a:uFillTx/>
                <a:latin typeface="Calibri"/>
                <a:cs typeface="Calibri"/>
              </a:rPr>
              <a:t> </a:t>
            </a:r>
            <a:r>
              <a:rPr kumimoji="0" sz="2800" b="0" i="0" u="none" strike="noStrike" kern="0" cap="none" spc="-5" normalizeH="0" baseline="0" noProof="0" dirty="0">
                <a:ln>
                  <a:noFill/>
                </a:ln>
                <a:solidFill>
                  <a:srgbClr val="44546A"/>
                </a:solidFill>
                <a:effectLst/>
                <a:uLnTx/>
                <a:uFillTx/>
                <a:latin typeface="Calibri"/>
                <a:cs typeface="Calibri"/>
              </a:rPr>
              <a:t>(since</a:t>
            </a:r>
            <a:r>
              <a:rPr kumimoji="0" sz="2800" b="0" i="0" u="none" strike="noStrike" kern="0" cap="none" spc="-10" normalizeH="0" baseline="0" noProof="0" dirty="0">
                <a:ln>
                  <a:noFill/>
                </a:ln>
                <a:solidFill>
                  <a:srgbClr val="44546A"/>
                </a:solidFill>
                <a:effectLst/>
                <a:uLnTx/>
                <a:uFillTx/>
                <a:latin typeface="Calibri"/>
                <a:cs typeface="Calibri"/>
              </a:rPr>
              <a:t> </a:t>
            </a:r>
            <a:r>
              <a:rPr kumimoji="0" sz="2800" b="0" i="0" u="none" strike="noStrike" kern="0" cap="none" spc="0" normalizeH="0" baseline="0" noProof="0" dirty="0">
                <a:ln>
                  <a:noFill/>
                </a:ln>
                <a:solidFill>
                  <a:srgbClr val="44546A"/>
                </a:solidFill>
                <a:effectLst/>
                <a:uLnTx/>
                <a:uFillTx/>
                <a:latin typeface="Calibri"/>
                <a:cs typeface="Calibri"/>
              </a:rPr>
              <a:t>2005)</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585"/>
              </a:spcBef>
              <a:spcAft>
                <a:spcPts val="0"/>
              </a:spcAft>
              <a:buClrTx/>
              <a:buSzTx/>
              <a:buFontTx/>
              <a:buNone/>
              <a:tabLst/>
              <a:defRPr/>
            </a:pPr>
            <a:r>
              <a:rPr kumimoji="0" sz="2800" b="0" i="0" u="none" strike="noStrike" kern="0" cap="none" spc="-5" normalizeH="0" baseline="0" noProof="0" dirty="0">
                <a:ln>
                  <a:noFill/>
                </a:ln>
                <a:solidFill>
                  <a:srgbClr val="44546A"/>
                </a:solidFill>
                <a:effectLst/>
                <a:uLnTx/>
                <a:uFillTx/>
                <a:latin typeface="Calibri"/>
                <a:cs typeface="Calibri"/>
              </a:rPr>
              <a:t>Smart</a:t>
            </a:r>
            <a:r>
              <a:rPr kumimoji="0" sz="2800" b="0" i="0" u="none" strike="noStrike" kern="0" cap="none" spc="-15" normalizeH="0" baseline="0" noProof="0" dirty="0">
                <a:ln>
                  <a:noFill/>
                </a:ln>
                <a:solidFill>
                  <a:srgbClr val="44546A"/>
                </a:solidFill>
                <a:effectLst/>
                <a:uLnTx/>
                <a:uFillTx/>
                <a:latin typeface="Calibri"/>
                <a:cs typeface="Calibri"/>
              </a:rPr>
              <a:t> </a:t>
            </a:r>
            <a:r>
              <a:rPr kumimoji="0" sz="2800" b="0" i="0" u="none" strike="noStrike" kern="0" cap="none" spc="-5" normalizeH="0" baseline="0" noProof="0" dirty="0">
                <a:ln>
                  <a:noFill/>
                </a:ln>
                <a:solidFill>
                  <a:srgbClr val="44546A"/>
                </a:solidFill>
                <a:effectLst/>
                <a:uLnTx/>
                <a:uFillTx/>
                <a:latin typeface="Calibri"/>
                <a:cs typeface="Calibri"/>
              </a:rPr>
              <a:t>Specialisation</a:t>
            </a:r>
            <a:r>
              <a:rPr kumimoji="0" sz="2800" b="0" i="0" u="none" strike="noStrike" kern="0" cap="none" spc="-10" normalizeH="0" baseline="0" noProof="0" dirty="0">
                <a:ln>
                  <a:noFill/>
                </a:ln>
                <a:solidFill>
                  <a:srgbClr val="44546A"/>
                </a:solidFill>
                <a:effectLst/>
                <a:uLnTx/>
                <a:uFillTx/>
                <a:latin typeface="Calibri"/>
                <a:cs typeface="Calibri"/>
              </a:rPr>
              <a:t> </a:t>
            </a:r>
            <a:r>
              <a:rPr kumimoji="0" sz="2800" b="0" i="0" u="none" strike="noStrike" kern="0" cap="none" spc="0" normalizeH="0" baseline="0" noProof="0" dirty="0">
                <a:ln>
                  <a:noFill/>
                </a:ln>
                <a:solidFill>
                  <a:srgbClr val="44546A"/>
                </a:solidFill>
                <a:effectLst/>
                <a:uLnTx/>
                <a:uFillTx/>
                <a:latin typeface="Calibri"/>
                <a:cs typeface="Calibri"/>
              </a:rPr>
              <a:t>(S3)</a:t>
            </a:r>
            <a:r>
              <a:rPr kumimoji="0" sz="2800" b="0" i="0" u="none" strike="noStrike" kern="0" cap="none" spc="-10" normalizeH="0" baseline="0" noProof="0" dirty="0">
                <a:ln>
                  <a:noFill/>
                </a:ln>
                <a:solidFill>
                  <a:srgbClr val="44546A"/>
                </a:solidFill>
                <a:effectLst/>
                <a:uLnTx/>
                <a:uFillTx/>
                <a:latin typeface="Calibri"/>
                <a:cs typeface="Calibri"/>
              </a:rPr>
              <a:t> </a:t>
            </a:r>
            <a:r>
              <a:rPr kumimoji="0" sz="2800" b="0" i="0" u="none" strike="noStrike" kern="0" cap="none" spc="-25" normalizeH="0" baseline="0" noProof="0" dirty="0">
                <a:ln>
                  <a:noFill/>
                </a:ln>
                <a:solidFill>
                  <a:srgbClr val="44546A"/>
                </a:solidFill>
                <a:effectLst/>
                <a:uLnTx/>
                <a:uFillTx/>
                <a:latin typeface="Calibri"/>
                <a:cs typeface="Calibri"/>
              </a:rPr>
              <a:t>strategy</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3618984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3944" y="817371"/>
            <a:ext cx="5274310" cy="452120"/>
          </a:xfrm>
          <a:prstGeom prst="rect">
            <a:avLst/>
          </a:prstGeom>
        </p:spPr>
        <p:txBody>
          <a:bodyPr vert="horz" wrap="square" lIns="0" tIns="12700" rIns="0" bIns="0" rtlCol="0">
            <a:spAutoFit/>
          </a:bodyPr>
          <a:lstStyle/>
          <a:p>
            <a:pPr marL="12700">
              <a:lnSpc>
                <a:spcPct val="100000"/>
              </a:lnSpc>
              <a:spcBef>
                <a:spcPts val="100"/>
              </a:spcBef>
            </a:pPr>
            <a:r>
              <a:rPr sz="2800" spc="-15" dirty="0"/>
              <a:t>Research</a:t>
            </a:r>
            <a:r>
              <a:rPr sz="2800" spc="-20" dirty="0"/>
              <a:t> </a:t>
            </a:r>
            <a:r>
              <a:rPr sz="2800" spc="-5" dirty="0"/>
              <a:t>Assessment</a:t>
            </a:r>
            <a:r>
              <a:rPr sz="2800" spc="-10" dirty="0"/>
              <a:t> </a:t>
            </a:r>
            <a:r>
              <a:rPr sz="2800" spc="-20" dirty="0"/>
              <a:t>Exercice</a:t>
            </a:r>
            <a:r>
              <a:rPr sz="2800" spc="-10" dirty="0"/>
              <a:t> </a:t>
            </a:r>
            <a:r>
              <a:rPr sz="2800" spc="-5" dirty="0"/>
              <a:t>(RAE):</a:t>
            </a:r>
            <a:endParaRPr sz="2800"/>
          </a:p>
        </p:txBody>
      </p:sp>
      <p:sp>
        <p:nvSpPr>
          <p:cNvPr id="3" name="object 3"/>
          <p:cNvSpPr txBox="1"/>
          <p:nvPr/>
        </p:nvSpPr>
        <p:spPr>
          <a:xfrm>
            <a:off x="575563" y="1596643"/>
            <a:ext cx="5899150" cy="4637405"/>
          </a:xfrm>
          <a:prstGeom prst="rect">
            <a:avLst/>
          </a:prstGeom>
        </p:spPr>
        <p:txBody>
          <a:bodyPr vert="horz" wrap="square" lIns="0" tIns="119380" rIns="0" bIns="0" rtlCol="0">
            <a:spAutoFit/>
          </a:bodyPr>
          <a:lstStyle/>
          <a:p>
            <a:pPr marL="527050" marR="0" lvl="0" indent="-514350" defTabSz="914400" eaLnBrk="1" fontAlgn="auto" latinLnBrk="0" hangingPunct="1">
              <a:lnSpc>
                <a:spcPct val="100000"/>
              </a:lnSpc>
              <a:spcBef>
                <a:spcPts val="940"/>
              </a:spcBef>
              <a:spcAft>
                <a:spcPts val="0"/>
              </a:spcAft>
              <a:buClrTx/>
              <a:buSzTx/>
              <a:buFontTx/>
              <a:buAutoNum type="arabicPeriod"/>
              <a:tabLst>
                <a:tab pos="526415" algn="l"/>
                <a:tab pos="5270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Informs</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research</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policies</a:t>
            </a:r>
            <a:r>
              <a:rPr kumimoji="0" sz="1800" b="0" i="0" u="none" strike="noStrike" kern="0" cap="none" spc="0" normalizeH="0" baseline="0" noProof="0" dirty="0">
                <a:ln>
                  <a:noFill/>
                </a:ln>
                <a:solidFill>
                  <a:sysClr val="windowText" lastClr="000000"/>
                </a:solidFill>
                <a:effectLst/>
                <a:uLnTx/>
                <a:uFillTx/>
                <a:latin typeface="Calibri"/>
                <a:cs typeface="Calibri"/>
              </a:rPr>
              <a:t> and</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institutional</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strategies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7050" marR="0" lvl="0" indent="-514350" defTabSz="914400" eaLnBrk="1" fontAlgn="auto" latinLnBrk="0" hangingPunct="1">
              <a:lnSpc>
                <a:spcPct val="100000"/>
              </a:lnSpc>
              <a:spcBef>
                <a:spcPts val="840"/>
              </a:spcBef>
              <a:spcAft>
                <a:spcPts val="0"/>
              </a:spcAft>
              <a:buClrTx/>
              <a:buSzTx/>
              <a:buFontTx/>
              <a:buAutoNum type="arabicPeriod"/>
              <a:tabLst>
                <a:tab pos="526415" algn="l"/>
                <a:tab pos="5270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Generates</a:t>
            </a:r>
            <a:r>
              <a:rPr kumimoji="0" sz="1800" b="0" i="0" u="none" strike="noStrike" kern="0" cap="none" spc="-5" normalizeH="0" baseline="0" noProof="0" dirty="0">
                <a:ln>
                  <a:noFill/>
                </a:ln>
                <a:solidFill>
                  <a:sysClr val="windowText" lastClr="000000"/>
                </a:solidFill>
                <a:effectLst/>
                <a:uLnTx/>
                <a:uFillTx/>
                <a:latin typeface="Calibri"/>
                <a:cs typeface="Calibri"/>
              </a:rPr>
              <a:t> evidence</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for</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science</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policy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7050" marR="0" lvl="0" indent="-514350" defTabSz="914400" eaLnBrk="1" fontAlgn="auto" latinLnBrk="0" hangingPunct="1">
              <a:lnSpc>
                <a:spcPct val="100000"/>
              </a:lnSpc>
              <a:spcBef>
                <a:spcPts val="745"/>
              </a:spcBef>
              <a:spcAft>
                <a:spcPts val="0"/>
              </a:spcAft>
              <a:buClrTx/>
              <a:buSzTx/>
              <a:buFontTx/>
              <a:buAutoNum type="arabicPeriod"/>
              <a:tabLst>
                <a:tab pos="526415" algn="l"/>
                <a:tab pos="527050" algn="l"/>
              </a:tabLst>
              <a:defRPr/>
            </a:pPr>
            <a:r>
              <a:rPr kumimoji="0" sz="1800" b="0" i="0" u="none" strike="noStrike" kern="0" cap="none" spc="-5" normalizeH="0" baseline="0" noProof="0" dirty="0">
                <a:ln>
                  <a:noFill/>
                </a:ln>
                <a:solidFill>
                  <a:sysClr val="windowText" lastClr="000000"/>
                </a:solidFill>
                <a:effectLst/>
                <a:uLnTx/>
                <a:uFillTx/>
                <a:latin typeface="Calibri"/>
                <a:cs typeface="Calibri"/>
              </a:rPr>
              <a:t>Increases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accountability</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for</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public</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spending</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7050" marR="0" lvl="0" indent="-514350" defTabSz="914400" eaLnBrk="1" fontAlgn="auto" latinLnBrk="0" hangingPunct="1">
              <a:lnSpc>
                <a:spcPct val="100000"/>
              </a:lnSpc>
              <a:spcBef>
                <a:spcPts val="740"/>
              </a:spcBef>
              <a:spcAft>
                <a:spcPts val="0"/>
              </a:spcAft>
              <a:buClrTx/>
              <a:buSzTx/>
              <a:buFontTx/>
              <a:buAutoNum type="arabicPeriod"/>
              <a:tabLst>
                <a:tab pos="526415" algn="l"/>
                <a:tab pos="5270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Stimulates</a:t>
            </a:r>
            <a:r>
              <a:rPr kumimoji="0" sz="1800" b="0" i="0" u="none" strike="noStrike" kern="0" cap="none" spc="-5" normalizeH="0" baseline="0" noProof="0" dirty="0">
                <a:ln>
                  <a:noFill/>
                </a:ln>
                <a:solidFill>
                  <a:sysClr val="windowText" lastClr="000000"/>
                </a:solidFill>
                <a:effectLst/>
                <a:uLnTx/>
                <a:uFillTx/>
                <a:latin typeface="Calibri"/>
                <a:cs typeface="Calibri"/>
              </a:rPr>
              <a:t> efficiency in</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research</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activity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6415" marR="5080" lvl="0" indent="-514350" defTabSz="914400" eaLnBrk="1" fontAlgn="auto" latinLnBrk="0" hangingPunct="1">
              <a:lnSpc>
                <a:spcPts val="1900"/>
              </a:lnSpc>
              <a:spcBef>
                <a:spcPts val="1120"/>
              </a:spcBef>
              <a:spcAft>
                <a:spcPts val="0"/>
              </a:spcAft>
              <a:buClrTx/>
              <a:buSzTx/>
              <a:buFontTx/>
              <a:buAutoNum type="arabicPeriod"/>
              <a:tabLst>
                <a:tab pos="526415" algn="l"/>
                <a:tab pos="527050" algn="l"/>
              </a:tabLst>
              <a:defRPr/>
            </a:pPr>
            <a:r>
              <a:rPr kumimoji="0" sz="1800" b="1" i="0" u="none" strike="noStrike" kern="0" cap="none" spc="-15" normalizeH="0" baseline="0" noProof="0" dirty="0">
                <a:ln>
                  <a:noFill/>
                </a:ln>
                <a:solidFill>
                  <a:sysClr val="windowText" lastClr="000000"/>
                </a:solidFill>
                <a:effectLst/>
                <a:uLnTx/>
                <a:uFillTx/>
                <a:latin typeface="Calibri"/>
                <a:cs typeface="Calibri"/>
              </a:rPr>
              <a:t>Demonstrate</a:t>
            </a:r>
            <a:r>
              <a:rPr kumimoji="0" sz="1800" b="1" i="0" u="none" strike="noStrike" kern="0" cap="none" spc="-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that</a:t>
            </a:r>
            <a:r>
              <a:rPr kumimoji="0" sz="1800" b="1" i="0" u="none" strike="noStrike" kern="0" cap="none" spc="5" normalizeH="0" baseline="0" noProof="0" dirty="0">
                <a:ln>
                  <a:noFill/>
                </a:ln>
                <a:solidFill>
                  <a:sysClr val="windowText" lastClr="000000"/>
                </a:solidFill>
                <a:effectLst/>
                <a:uLnTx/>
                <a:uFillTx/>
                <a:latin typeface="Calibri"/>
                <a:cs typeface="Calibri"/>
              </a:rPr>
              <a:t> </a:t>
            </a:r>
            <a:r>
              <a:rPr kumimoji="0" sz="1800" b="1" i="0" u="none" strike="noStrike" kern="0" cap="none" spc="-15" normalizeH="0" baseline="0" noProof="0" dirty="0">
                <a:ln>
                  <a:noFill/>
                </a:ln>
                <a:solidFill>
                  <a:sysClr val="windowText" lastClr="000000"/>
                </a:solidFill>
                <a:effectLst/>
                <a:uLnTx/>
                <a:uFillTx/>
                <a:latin typeface="Calibri"/>
                <a:cs typeface="Calibri"/>
              </a:rPr>
              <a:t>investment</a:t>
            </a:r>
            <a:r>
              <a:rPr kumimoji="0" sz="1800" b="1" i="0" u="none" strike="noStrike" kern="0" cap="none" spc="5" normalizeH="0" baseline="0" noProof="0" dirty="0">
                <a:ln>
                  <a:noFill/>
                </a:ln>
                <a:solidFill>
                  <a:sysClr val="windowText" lastClr="000000"/>
                </a:solidFill>
                <a:effectLst/>
                <a:uLnTx/>
                <a:uFillTx/>
                <a:latin typeface="Calibri"/>
                <a:cs typeface="Calibri"/>
              </a:rPr>
              <a:t> </a:t>
            </a:r>
            <a:r>
              <a:rPr kumimoji="0" sz="1800" b="1" i="0" u="none" strike="noStrike" kern="0" cap="none" spc="-5" normalizeH="0" baseline="0" noProof="0" dirty="0">
                <a:ln>
                  <a:noFill/>
                </a:ln>
                <a:solidFill>
                  <a:sysClr val="windowText" lastClr="000000"/>
                </a:solidFill>
                <a:effectLst/>
                <a:uLnTx/>
                <a:uFillTx/>
                <a:latin typeface="Calibri"/>
                <a:cs typeface="Calibri"/>
              </a:rPr>
              <a:t>in</a:t>
            </a:r>
            <a:r>
              <a:rPr kumimoji="0" sz="1800" b="1" i="0" u="none" strike="noStrike" kern="0" cap="none" spc="0" normalizeH="0" baseline="0" noProof="0" dirty="0">
                <a:ln>
                  <a:noFill/>
                </a:ln>
                <a:solidFill>
                  <a:sysClr val="windowText" lastClr="000000"/>
                </a:solidFill>
                <a:effectLst/>
                <a:uLnTx/>
                <a:uFillTx/>
                <a:latin typeface="Calibri"/>
                <a:cs typeface="Calibri"/>
              </a:rPr>
              <a:t> </a:t>
            </a:r>
            <a:r>
              <a:rPr kumimoji="0" sz="1800" b="1" i="0" u="none" strike="noStrike" kern="0" cap="none" spc="-15" normalizeH="0" baseline="0" noProof="0" dirty="0">
                <a:ln>
                  <a:noFill/>
                </a:ln>
                <a:solidFill>
                  <a:sysClr val="windowText" lastClr="000000"/>
                </a:solidFill>
                <a:effectLst/>
                <a:uLnTx/>
                <a:uFillTx/>
                <a:latin typeface="Calibri"/>
                <a:cs typeface="Calibri"/>
              </a:rPr>
              <a:t>research</a:t>
            </a:r>
            <a:r>
              <a:rPr kumimoji="0" sz="1800" b="1" i="0" u="none" strike="noStrike" kern="0" cap="none" spc="0" normalizeH="0" baseline="0" noProof="0" dirty="0">
                <a:ln>
                  <a:noFill/>
                </a:ln>
                <a:solidFill>
                  <a:sysClr val="windowText" lastClr="000000"/>
                </a:solidFill>
                <a:effectLst/>
                <a:uLnTx/>
                <a:uFillTx/>
                <a:latin typeface="Calibri"/>
                <a:cs typeface="Calibri"/>
              </a:rPr>
              <a:t> </a:t>
            </a:r>
            <a:r>
              <a:rPr kumimoji="0" sz="1800" b="1" i="0" u="none" strike="noStrike" kern="0" cap="none" spc="-5" normalizeH="0" baseline="0" noProof="0" dirty="0">
                <a:ln>
                  <a:noFill/>
                </a:ln>
                <a:solidFill>
                  <a:sysClr val="windowText" lastClr="000000"/>
                </a:solidFill>
                <a:effectLst/>
                <a:uLnTx/>
                <a:uFillTx/>
                <a:latin typeface="Calibri"/>
                <a:cs typeface="Calibri"/>
              </a:rPr>
              <a:t>is </a:t>
            </a:r>
            <a:r>
              <a:rPr kumimoji="0" sz="1800" b="1" i="0" u="none" strike="noStrike" kern="0" cap="none" spc="-10" normalizeH="0" baseline="0" noProof="0" dirty="0">
                <a:ln>
                  <a:noFill/>
                </a:ln>
                <a:solidFill>
                  <a:sysClr val="windowText" lastClr="000000"/>
                </a:solidFill>
                <a:effectLst/>
                <a:uLnTx/>
                <a:uFillTx/>
                <a:latin typeface="Calibri"/>
                <a:cs typeface="Calibri"/>
              </a:rPr>
              <a:t>effective</a:t>
            </a:r>
            <a:r>
              <a:rPr kumimoji="0" sz="1800" b="1" i="0" u="none" strike="noStrike" kern="0" cap="none" spc="-5" normalizeH="0" baseline="0" noProof="0" dirty="0">
                <a:ln>
                  <a:noFill/>
                </a:ln>
                <a:solidFill>
                  <a:sysClr val="windowText" lastClr="000000"/>
                </a:solidFill>
                <a:effectLst/>
                <a:uLnTx/>
                <a:uFillTx/>
                <a:latin typeface="Calibri"/>
                <a:cs typeface="Calibri"/>
              </a:rPr>
              <a:t> and </a:t>
            </a:r>
            <a:r>
              <a:rPr kumimoji="0" sz="1800" b="1" i="0" u="none" strike="noStrike" kern="0" cap="none" spc="-395" normalizeH="0" baseline="0" noProof="0" dirty="0">
                <a:ln>
                  <a:noFill/>
                </a:ln>
                <a:solidFill>
                  <a:sysClr val="windowText" lastClr="000000"/>
                </a:solidFill>
                <a:effectLst/>
                <a:uLnTx/>
                <a:uFillTx/>
                <a:latin typeface="Calibri"/>
                <a:cs typeface="Calibri"/>
              </a:rPr>
              <a:t> </a:t>
            </a:r>
            <a:r>
              <a:rPr kumimoji="0" sz="1800" b="1" i="0" u="none" strike="noStrike" kern="0" cap="none" spc="-15" normalizeH="0" baseline="0" noProof="0" dirty="0">
                <a:ln>
                  <a:noFill/>
                </a:ln>
                <a:solidFill>
                  <a:sysClr val="windowText" lastClr="000000"/>
                </a:solidFill>
                <a:effectLst/>
                <a:uLnTx/>
                <a:uFillTx/>
                <a:latin typeface="Calibri"/>
                <a:cs typeface="Calibri"/>
              </a:rPr>
              <a:t>delivers</a:t>
            </a:r>
            <a:r>
              <a:rPr kumimoji="0" sz="1800" b="1" i="0" u="none" strike="noStrike" kern="0" cap="none" spc="-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public</a:t>
            </a:r>
            <a:r>
              <a:rPr kumimoji="0" sz="1800" b="1" i="0" u="none" strike="noStrike" kern="0" cap="none" spc="0"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benefits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6415" marR="45720" lvl="0" indent="-514350" defTabSz="914400" eaLnBrk="1" fontAlgn="auto" latinLnBrk="0" hangingPunct="1">
              <a:lnSpc>
                <a:spcPct val="90600"/>
              </a:lnSpc>
              <a:spcBef>
                <a:spcPts val="1019"/>
              </a:spcBef>
              <a:spcAft>
                <a:spcPts val="0"/>
              </a:spcAft>
              <a:buClrTx/>
              <a:buSzTx/>
              <a:buFontTx/>
              <a:buAutoNum type="arabicPeriod"/>
              <a:tabLst>
                <a:tab pos="526415" algn="l"/>
                <a:tab pos="527050" algn="l"/>
              </a:tabLst>
              <a:defRPr/>
            </a:pPr>
            <a:r>
              <a:rPr kumimoji="0" sz="1800" b="1" i="0" u="none" strike="noStrike" kern="0" cap="none" spc="-15" normalizeH="0" baseline="0" noProof="0" dirty="0">
                <a:ln>
                  <a:noFill/>
                </a:ln>
                <a:solidFill>
                  <a:sysClr val="windowText" lastClr="000000"/>
                </a:solidFill>
                <a:effectLst/>
                <a:uLnTx/>
                <a:uFillTx/>
                <a:latin typeface="Calibri"/>
                <a:cs typeface="Calibri"/>
              </a:rPr>
              <a:t>Encourages</a:t>
            </a:r>
            <a:r>
              <a:rPr kumimoji="0" sz="1800" b="1" i="0" u="none" strike="noStrike" kern="0" cap="none" spc="0"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improved</a:t>
            </a:r>
            <a:r>
              <a:rPr kumimoji="0" sz="1800" b="1" i="0" u="none" strike="noStrike" kern="0" cap="none" spc="5" normalizeH="0" baseline="0" noProof="0" dirty="0">
                <a:ln>
                  <a:noFill/>
                </a:ln>
                <a:solidFill>
                  <a:sysClr val="windowText" lastClr="000000"/>
                </a:solidFill>
                <a:effectLst/>
                <a:uLnTx/>
                <a:uFillTx/>
                <a:latin typeface="Calibri"/>
                <a:cs typeface="Calibri"/>
              </a:rPr>
              <a:t> </a:t>
            </a:r>
            <a:r>
              <a:rPr kumimoji="0" sz="1800" b="1" i="0" u="none" strike="noStrike" kern="0" cap="none" spc="-15" normalizeH="0" baseline="0" noProof="0" dirty="0">
                <a:ln>
                  <a:noFill/>
                </a:ln>
                <a:solidFill>
                  <a:sysClr val="windowText" lastClr="000000"/>
                </a:solidFill>
                <a:effectLst/>
                <a:uLnTx/>
                <a:uFillTx/>
                <a:latin typeface="Calibri"/>
                <a:cs typeface="Calibri"/>
              </a:rPr>
              <a:t>research</a:t>
            </a:r>
            <a:r>
              <a:rPr kumimoji="0" sz="1800" b="1" i="0" u="none" strike="noStrike" kern="0" cap="none" spc="0"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performance</a:t>
            </a:r>
            <a:r>
              <a:rPr kumimoji="0" sz="1800" b="1"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the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form </a:t>
            </a:r>
            <a:r>
              <a:rPr kumimoji="0" sz="1800" b="0" i="0" u="none" strike="noStrike" kern="0" cap="none" spc="-39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higher</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quality,</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greater</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social</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relevance,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improved </a:t>
            </a:r>
            <a:r>
              <a:rPr kumimoji="0" sz="1800" b="0" i="0" u="none" strike="noStrike" kern="0" cap="none" spc="-5" normalizeH="0" baseline="0" noProof="0" dirty="0">
                <a:ln>
                  <a:noFill/>
                </a:ln>
                <a:solidFill>
                  <a:sysClr val="windowText" lastClr="000000"/>
                </a:solidFill>
                <a:effectLst/>
                <a:uLnTx/>
                <a:uFillTx/>
                <a:latin typeface="Calibri"/>
                <a:cs typeface="Calibri"/>
              </a:rPr>
              <a:t> efficiency </a:t>
            </a:r>
            <a:r>
              <a:rPr kumimoji="0" sz="1800" b="0" i="0" u="none" strike="noStrike" kern="0" cap="none" spc="0" normalizeH="0" baseline="0" noProof="0" dirty="0">
                <a:ln>
                  <a:noFill/>
                </a:ln>
                <a:solidFill>
                  <a:sysClr val="windowText" lastClr="000000"/>
                </a:solidFill>
                <a:effectLst/>
                <a:uLnTx/>
                <a:uFillTx/>
                <a:latin typeface="Calibri"/>
                <a:cs typeface="Calibri"/>
              </a:rPr>
              <a:t>or a</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number</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other</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dimensions)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6415" marR="419734" lvl="0" indent="-514350" defTabSz="914400" eaLnBrk="1" fontAlgn="auto" latinLnBrk="0" hangingPunct="1">
              <a:lnSpc>
                <a:spcPts val="1989"/>
              </a:lnSpc>
              <a:spcBef>
                <a:spcPts val="955"/>
              </a:spcBef>
              <a:spcAft>
                <a:spcPts val="0"/>
              </a:spcAft>
              <a:buClrTx/>
              <a:buSzTx/>
              <a:buFontTx/>
              <a:buAutoNum type="arabicPeriod"/>
              <a:tabLst>
                <a:tab pos="526415" algn="l"/>
                <a:tab pos="5270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Allows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to</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compare</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the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state</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research</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performance </a:t>
            </a:r>
            <a:r>
              <a:rPr kumimoji="0" sz="1800" b="0" i="0" u="none" strike="noStrike" kern="0" cap="none" spc="-39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internationally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nationally)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7050" marR="0" lvl="0" indent="-514350" defTabSz="914400" eaLnBrk="1" fontAlgn="auto" latinLnBrk="0" hangingPunct="1">
              <a:lnSpc>
                <a:spcPct val="100000"/>
              </a:lnSpc>
              <a:spcBef>
                <a:spcPts val="705"/>
              </a:spcBef>
              <a:spcAft>
                <a:spcPts val="0"/>
              </a:spcAft>
              <a:buClrTx/>
              <a:buSzTx/>
              <a:buFontTx/>
              <a:buAutoNum type="arabicPeriod"/>
              <a:tabLst>
                <a:tab pos="526415" algn="l"/>
                <a:tab pos="5270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Provides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feedback </a:t>
            </a:r>
            <a:r>
              <a:rPr kumimoji="0" sz="1800" b="0" i="0" u="none" strike="noStrike" kern="0" cap="none" spc="-15" normalizeH="0" baseline="0" noProof="0" dirty="0">
                <a:ln>
                  <a:noFill/>
                </a:ln>
                <a:solidFill>
                  <a:sysClr val="windowText" lastClr="000000"/>
                </a:solidFill>
                <a:effectLst/>
                <a:uLnTx/>
                <a:uFillTx/>
                <a:latin typeface="Calibri"/>
                <a:cs typeface="Calibri"/>
              </a:rPr>
              <a:t>for</a:t>
            </a:r>
            <a:r>
              <a:rPr kumimoji="0" sz="1800" b="0" i="0" u="none" strike="noStrike" kern="0" cap="none" spc="-5" normalizeH="0" baseline="0" noProof="0" dirty="0">
                <a:ln>
                  <a:noFill/>
                </a:ln>
                <a:solidFill>
                  <a:sysClr val="windowText" lastClr="000000"/>
                </a:solidFill>
                <a:effectLst/>
                <a:uLnTx/>
                <a:uFillTx/>
                <a:latin typeface="Calibri"/>
                <a:cs typeface="Calibri"/>
              </a:rPr>
              <a:t> assessment</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participants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26415" marR="73660" lvl="0" indent="-514350" defTabSz="914400" eaLnBrk="1" fontAlgn="auto" latinLnBrk="0" hangingPunct="1">
              <a:lnSpc>
                <a:spcPts val="1989"/>
              </a:lnSpc>
              <a:spcBef>
                <a:spcPts val="955"/>
              </a:spcBef>
              <a:spcAft>
                <a:spcPts val="0"/>
              </a:spcAft>
              <a:buClrTx/>
              <a:buSzTx/>
              <a:buFontTx/>
              <a:buAutoNum type="arabicPeriod"/>
              <a:tabLst>
                <a:tab pos="526415" algn="l"/>
                <a:tab pos="5270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Provides</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input</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for</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the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balanced</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development</a:t>
            </a:r>
            <a:r>
              <a:rPr kumimoji="0" sz="1800" b="0" i="0" u="none" strike="noStrike" kern="0" cap="none" spc="0" normalizeH="0" baseline="0" noProof="0" dirty="0">
                <a:ln>
                  <a:noFill/>
                </a:ln>
                <a:solidFill>
                  <a:sysClr val="windowText" lastClr="000000"/>
                </a:solidFill>
                <a:effectLst/>
                <a:uLnTx/>
                <a:uFillTx/>
                <a:latin typeface="Calibri"/>
                <a:cs typeface="Calibri"/>
              </a:rPr>
              <a:t> of</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research </a:t>
            </a:r>
            <a:r>
              <a:rPr kumimoji="0" sz="1800" b="0" i="0" u="none" strike="noStrike" kern="0" cap="none" spc="-39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its</a:t>
            </a:r>
            <a:r>
              <a:rPr kumimoji="0" sz="1800" b="0" i="0" u="none" strike="noStrike" kern="0" cap="none" spc="0" normalizeH="0" baseline="0" noProof="0" dirty="0">
                <a:ln>
                  <a:noFill/>
                </a:ln>
                <a:solidFill>
                  <a:sysClr val="windowText" lastClr="000000"/>
                </a:solidFill>
                <a:effectLst/>
                <a:uLnTx/>
                <a:uFillTx/>
                <a:latin typeface="Calibri"/>
                <a:cs typeface="Calibri"/>
              </a:rPr>
              <a:t> funding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6007193" y="1042017"/>
            <a:ext cx="6184806" cy="5154966"/>
          </a:xfrm>
          <a:prstGeom prst="rect">
            <a:avLst/>
          </a:prstGeom>
        </p:spPr>
      </p:pic>
    </p:spTree>
    <p:extLst>
      <p:ext uri="{BB962C8B-B14F-4D97-AF65-F5344CB8AC3E}">
        <p14:creationId xmlns:p14="http://schemas.microsoft.com/office/powerpoint/2010/main" val="3509679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79195"/>
            <a:ext cx="6316980" cy="574040"/>
          </a:xfrm>
          <a:prstGeom prst="rect">
            <a:avLst/>
          </a:prstGeom>
        </p:spPr>
        <p:txBody>
          <a:bodyPr vert="horz" wrap="square" lIns="0" tIns="12700" rIns="0" bIns="0" rtlCol="0">
            <a:spAutoFit/>
          </a:bodyPr>
          <a:lstStyle/>
          <a:p>
            <a:pPr marL="12700">
              <a:lnSpc>
                <a:spcPct val="100000"/>
              </a:lnSpc>
              <a:spcBef>
                <a:spcPts val="100"/>
              </a:spcBef>
            </a:pPr>
            <a:r>
              <a:rPr sz="3600" spc="-5" dirty="0"/>
              <a:t>RAE:</a:t>
            </a:r>
            <a:r>
              <a:rPr sz="3600" dirty="0"/>
              <a:t> </a:t>
            </a:r>
            <a:r>
              <a:rPr sz="3600" spc="-15" dirty="0"/>
              <a:t>Societal</a:t>
            </a:r>
            <a:r>
              <a:rPr sz="3600" dirty="0"/>
              <a:t> and </a:t>
            </a:r>
            <a:r>
              <a:rPr sz="3600" spc="-15" dirty="0"/>
              <a:t>Econonic</a:t>
            </a:r>
            <a:r>
              <a:rPr sz="3600" spc="-10" dirty="0"/>
              <a:t> </a:t>
            </a:r>
            <a:r>
              <a:rPr sz="3600" dirty="0"/>
              <a:t>impact</a:t>
            </a:r>
            <a:endParaRPr sz="3600"/>
          </a:p>
        </p:txBody>
      </p:sp>
      <p:pic>
        <p:nvPicPr>
          <p:cNvPr id="3" name="object 3"/>
          <p:cNvPicPr/>
          <p:nvPr/>
        </p:nvPicPr>
        <p:blipFill>
          <a:blip r:embed="rId2" cstate="print"/>
          <a:stretch>
            <a:fillRect/>
          </a:stretch>
        </p:blipFill>
        <p:spPr>
          <a:xfrm>
            <a:off x="505219" y="1857515"/>
            <a:ext cx="6339479" cy="3436665"/>
          </a:xfrm>
          <a:prstGeom prst="rect">
            <a:avLst/>
          </a:prstGeom>
        </p:spPr>
      </p:pic>
      <p:sp>
        <p:nvSpPr>
          <p:cNvPr id="4" name="object 4"/>
          <p:cNvSpPr txBox="1"/>
          <p:nvPr/>
        </p:nvSpPr>
        <p:spPr>
          <a:xfrm>
            <a:off x="7368540" y="1712467"/>
            <a:ext cx="4274820" cy="3865879"/>
          </a:xfrm>
          <a:prstGeom prst="rect">
            <a:avLst/>
          </a:prstGeom>
        </p:spPr>
        <p:txBody>
          <a:bodyPr vert="horz" wrap="square" lIns="0" tIns="13970" rIns="0" bIns="0" rtlCol="0">
            <a:spAutoFit/>
          </a:bodyPr>
          <a:lstStyle/>
          <a:p>
            <a:pPr marL="12700" marR="5080" lvl="0" indent="0" algn="just" defTabSz="914400" eaLnBrk="1" fontAlgn="auto" latinLnBrk="0" hangingPunct="1">
              <a:lnSpc>
                <a:spcPct val="99400"/>
              </a:lnSpc>
              <a:spcBef>
                <a:spcPts val="11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impact</a:t>
            </a:r>
            <a:r>
              <a:rPr kumimoji="0" sz="1800" b="0" i="0" u="none" strike="noStrike" kern="0" cap="none" spc="0" normalizeH="0" baseline="0" noProof="0" dirty="0">
                <a:ln>
                  <a:noFill/>
                </a:ln>
                <a:solidFill>
                  <a:sysClr val="windowText" lastClr="000000"/>
                </a:solidFill>
                <a:effectLst/>
                <a:uLnTx/>
                <a:uFillTx/>
                <a:latin typeface="Calibri"/>
                <a:cs typeface="Calibri"/>
              </a:rPr>
              <a:t> of</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R&amp;I</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activities</a:t>
            </a:r>
            <a:r>
              <a:rPr kumimoji="0" sz="1800" b="0" i="0" u="none" strike="noStrike" kern="0" cap="none" spc="0" normalizeH="0" baseline="0" noProof="0" dirty="0">
                <a:ln>
                  <a:noFill/>
                </a:ln>
                <a:solidFill>
                  <a:sysClr val="windowText" lastClr="000000"/>
                </a:solidFill>
                <a:effectLst/>
                <a:uLnTx/>
                <a:uFillTx/>
                <a:latin typeface="Calibri"/>
                <a:cs typeface="Calibri"/>
              </a:rPr>
              <a:t> on</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socio- </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economic activities is significantly </a:t>
            </a:r>
            <a:r>
              <a:rPr kumimoji="0" sz="1800" b="0" i="0" u="none" strike="noStrike" kern="0" cap="none" spc="-35" normalizeH="0" baseline="0" noProof="0" dirty="0">
                <a:ln>
                  <a:noFill/>
                </a:ln>
                <a:solidFill>
                  <a:sysClr val="windowText" lastClr="000000"/>
                </a:solidFill>
                <a:effectLst/>
                <a:uLnTx/>
                <a:uFillTx/>
                <a:latin typeface="Calibri"/>
                <a:cs typeface="Calibri"/>
              </a:rPr>
              <a:t>lower, </a:t>
            </a:r>
            <a:r>
              <a:rPr kumimoji="0" sz="1800" b="0" i="0" u="none" strike="noStrike" kern="0" cap="none" spc="0" normalizeH="0" baseline="0" noProof="0" dirty="0">
                <a:ln>
                  <a:noFill/>
                </a:ln>
                <a:solidFill>
                  <a:sysClr val="windowText" lastClr="000000"/>
                </a:solidFill>
                <a:effectLst/>
                <a:uLnTx/>
                <a:uFillTx/>
                <a:latin typeface="Calibri"/>
                <a:cs typeface="Calibri"/>
              </a:rPr>
              <a:t>due </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to </a:t>
            </a:r>
            <a:r>
              <a:rPr kumimoji="0" sz="1800" b="0" i="0" u="none" strike="noStrike" kern="0" cap="none" spc="0" normalizeH="0" baseline="0" noProof="0" dirty="0">
                <a:ln>
                  <a:noFill/>
                </a:ln>
                <a:solidFill>
                  <a:sysClr val="windowText" lastClr="000000"/>
                </a:solidFill>
                <a:effectLst/>
                <a:uLnTx/>
                <a:uFillTx/>
                <a:latin typeface="Calibri"/>
                <a:cs typeface="Calibri"/>
              </a:rPr>
              <a:t>the </a:t>
            </a:r>
            <a:r>
              <a:rPr kumimoji="0" sz="1800" b="0" i="0" u="none" strike="noStrike" kern="0" cap="none" spc="-5" normalizeH="0" baseline="0" noProof="0" dirty="0">
                <a:ln>
                  <a:noFill/>
                </a:ln>
                <a:solidFill>
                  <a:sysClr val="windowText" lastClr="000000"/>
                </a:solidFill>
                <a:effectLst/>
                <a:uLnTx/>
                <a:uFillTx/>
                <a:latin typeface="Calibri"/>
                <a:cs typeface="Calibri"/>
              </a:rPr>
              <a:t>insufficient </a:t>
            </a:r>
            <a:r>
              <a:rPr kumimoji="0" sz="1800" b="0" i="0" u="none" strike="noStrike" kern="0" cap="none" spc="-10" normalizeH="0" baseline="0" noProof="0" dirty="0">
                <a:ln>
                  <a:noFill/>
                </a:ln>
                <a:solidFill>
                  <a:sysClr val="windowText" lastClr="000000"/>
                </a:solidFill>
                <a:effectLst/>
                <a:uLnTx/>
                <a:uFillTx/>
                <a:latin typeface="Calibri"/>
                <a:cs typeface="Calibri"/>
              </a:rPr>
              <a:t>resources </a:t>
            </a:r>
            <a:r>
              <a:rPr kumimoji="0" sz="1800" b="0" i="0" u="none" strike="noStrike" kern="0" cap="none" spc="-15" normalizeH="0" baseline="0" noProof="0" dirty="0">
                <a:ln>
                  <a:noFill/>
                </a:ln>
                <a:solidFill>
                  <a:sysClr val="windowText" lastClr="000000"/>
                </a:solidFill>
                <a:effectLst/>
                <a:uLnTx/>
                <a:uFillTx/>
                <a:latin typeface="Calibri"/>
                <a:cs typeface="Calibri"/>
              </a:rPr>
              <a:t>for </a:t>
            </a:r>
            <a:r>
              <a:rPr kumimoji="0" sz="1800" b="0" i="0" u="none" strike="noStrike" kern="0" cap="none" spc="-5" normalizeH="0" baseline="0" noProof="0" dirty="0">
                <a:ln>
                  <a:noFill/>
                </a:ln>
                <a:solidFill>
                  <a:sysClr val="windowText" lastClr="000000"/>
                </a:solidFill>
                <a:effectLst/>
                <a:uLnTx/>
                <a:uFillTx/>
                <a:latin typeface="Calibri"/>
                <a:cs typeface="Calibri"/>
              </a:rPr>
              <a:t>R&amp;I in </a:t>
            </a:r>
            <a:r>
              <a:rPr kumimoji="0" sz="1800" b="0" i="0" u="none" strike="noStrike" kern="0" cap="none" spc="0" normalizeH="0" baseline="0" noProof="0" dirty="0">
                <a:ln>
                  <a:noFill/>
                </a:ln>
                <a:solidFill>
                  <a:sysClr val="windowText" lastClr="000000"/>
                </a:solidFill>
                <a:effectLst/>
                <a:uLnTx/>
                <a:uFillTx/>
                <a:latin typeface="Calibri"/>
                <a:cs typeface="Calibri"/>
              </a:rPr>
              <a:t>HE and </a:t>
            </a:r>
            <a:r>
              <a:rPr kumimoji="0" sz="1800" b="0" i="0" u="none" strike="noStrike" kern="0" cap="none" spc="-39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 </a:t>
            </a:r>
            <a:r>
              <a:rPr kumimoji="0" sz="1800" b="0" i="0" u="none" strike="noStrike" kern="0" cap="none" spc="-10" normalizeH="0" baseline="0" noProof="0" dirty="0">
                <a:ln>
                  <a:noFill/>
                </a:ln>
                <a:solidFill>
                  <a:sysClr val="windowText" lastClr="000000"/>
                </a:solidFill>
                <a:effectLst/>
                <a:uLnTx/>
                <a:uFillTx/>
                <a:latin typeface="Calibri"/>
                <a:cs typeface="Calibri"/>
              </a:rPr>
              <a:t>structural barriers </a:t>
            </a:r>
            <a:r>
              <a:rPr kumimoji="0" sz="1800" b="0" i="0" u="none" strike="noStrike" kern="0" cap="none" spc="-15" normalizeH="0" baseline="0" noProof="0" dirty="0">
                <a:ln>
                  <a:noFill/>
                </a:ln>
                <a:solidFill>
                  <a:sysClr val="windowText" lastClr="000000"/>
                </a:solidFill>
                <a:effectLst/>
                <a:uLnTx/>
                <a:uFillTx/>
                <a:latin typeface="Calibri"/>
                <a:cs typeface="Calibri"/>
              </a:rPr>
              <a:t>for </a:t>
            </a:r>
            <a:r>
              <a:rPr kumimoji="0" sz="1800" b="0" i="0" u="none" strike="noStrike" kern="0" cap="none" spc="-10" normalizeH="0" baseline="0" noProof="0" dirty="0">
                <a:ln>
                  <a:noFill/>
                </a:ln>
                <a:solidFill>
                  <a:sysClr val="windowText" lastClr="000000"/>
                </a:solidFill>
                <a:effectLst/>
                <a:uLnTx/>
                <a:uFillTx/>
                <a:latin typeface="Calibri"/>
                <a:cs typeface="Calibri"/>
              </a:rPr>
              <a:t>research </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business </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collaboration.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just" defTabSz="914400" eaLnBrk="1" fontAlgn="auto" latinLnBrk="0" hangingPunct="1">
              <a:lnSpc>
                <a:spcPct val="99400"/>
              </a:lnSpc>
              <a:spcBef>
                <a:spcPts val="60"/>
              </a:spcBef>
              <a:spcAft>
                <a:spcPts val="0"/>
              </a:spcAft>
              <a:buClrTx/>
              <a:buSzTx/>
              <a:buFontTx/>
              <a:buNone/>
              <a:tabLst/>
              <a:defRPr/>
            </a:pPr>
            <a:r>
              <a:rPr kumimoji="0" sz="1800" b="0" i="0" u="none" strike="noStrike" kern="0" cap="none" spc="-5" normalizeH="0" baseline="0" noProof="0" dirty="0">
                <a:ln>
                  <a:noFill/>
                </a:ln>
                <a:solidFill>
                  <a:sysClr val="windowText" lastClr="000000"/>
                </a:solidFill>
                <a:effectLst/>
                <a:uLnTx/>
                <a:uFillTx/>
                <a:latin typeface="Calibri"/>
                <a:cs typeface="Calibri"/>
              </a:rPr>
              <a:t>HEIs</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contribute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to</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socio-economic </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development </a:t>
            </a:r>
            <a:r>
              <a:rPr kumimoji="0" sz="1800" b="0" i="0" u="none" strike="noStrike" kern="0" cap="none" spc="0" normalizeH="0" baseline="0" noProof="0" dirty="0">
                <a:ln>
                  <a:noFill/>
                </a:ln>
                <a:solidFill>
                  <a:sysClr val="windowText" lastClr="000000"/>
                </a:solidFill>
                <a:effectLst/>
                <a:uLnTx/>
                <a:uFillTx/>
                <a:latin typeface="Calibri"/>
                <a:cs typeface="Calibri"/>
              </a:rPr>
              <a:t>of Lithuania </a:t>
            </a:r>
            <a:r>
              <a:rPr kumimoji="0" sz="1800" b="0" i="0" u="none" strike="noStrike" kern="0" cap="none" spc="-5" normalizeH="0" baseline="0" noProof="0" dirty="0">
                <a:ln>
                  <a:noFill/>
                </a:ln>
                <a:solidFill>
                  <a:sysClr val="windowText" lastClr="000000"/>
                </a:solidFill>
                <a:effectLst/>
                <a:uLnTx/>
                <a:uFillTx/>
                <a:latin typeface="Calibri"/>
                <a:cs typeface="Calibri"/>
              </a:rPr>
              <a:t>primarily through </a:t>
            </a:r>
            <a:r>
              <a:rPr kumimoji="0" sz="1800" b="0" i="0" u="none" strike="noStrike" kern="0" cap="none" spc="0" normalizeH="0" baseline="0" noProof="0" dirty="0">
                <a:ln>
                  <a:noFill/>
                </a:ln>
                <a:solidFill>
                  <a:sysClr val="windowText" lastClr="000000"/>
                </a:solidFill>
                <a:effectLst/>
                <a:uLnTx/>
                <a:uFillTx/>
                <a:latin typeface="Calibri"/>
                <a:cs typeface="Calibri"/>
              </a:rPr>
              <a:t> the </a:t>
            </a:r>
            <a:r>
              <a:rPr kumimoji="0" sz="1800" b="0" i="0" u="none" strike="noStrike" kern="0" cap="none" spc="-10" normalizeH="0" baseline="0" noProof="0" dirty="0">
                <a:ln>
                  <a:noFill/>
                </a:ln>
                <a:solidFill>
                  <a:sysClr val="windowText" lastClr="000000"/>
                </a:solidFill>
                <a:effectLst/>
                <a:uLnTx/>
                <a:uFillTx/>
                <a:latin typeface="Calibri"/>
                <a:cs typeface="Calibri"/>
              </a:rPr>
              <a:t>implementation </a:t>
            </a:r>
            <a:r>
              <a:rPr kumimoji="0" sz="1800" b="0" i="0" u="none" strike="noStrike" kern="0" cap="none" spc="0" normalizeH="0" baseline="0" noProof="0" dirty="0">
                <a:ln>
                  <a:noFill/>
                </a:ln>
                <a:solidFill>
                  <a:sysClr val="windowText" lastClr="000000"/>
                </a:solidFill>
                <a:effectLst/>
                <a:uLnTx/>
                <a:uFillTx/>
                <a:latin typeface="Calibri"/>
                <a:cs typeface="Calibri"/>
              </a:rPr>
              <a:t>of the </a:t>
            </a:r>
            <a:r>
              <a:rPr kumimoji="0" sz="1800" b="0" i="0" u="none" strike="noStrike" kern="0" cap="none" spc="-5" normalizeH="0" baseline="0" noProof="0" dirty="0">
                <a:ln>
                  <a:noFill/>
                </a:ln>
                <a:solidFill>
                  <a:sysClr val="windowText" lastClr="000000"/>
                </a:solidFill>
                <a:effectLst/>
                <a:uLnTx/>
                <a:uFillTx/>
                <a:latin typeface="Calibri"/>
                <a:cs typeface="Calibri"/>
              </a:rPr>
              <a:t>teaching mission. </a:t>
            </a:r>
            <a:r>
              <a:rPr kumimoji="0" sz="1800" b="0" i="0" u="none" strike="noStrike" kern="0" cap="none" spc="0" normalizeH="0" baseline="0" noProof="0" dirty="0">
                <a:ln>
                  <a:noFill/>
                </a:ln>
                <a:solidFill>
                  <a:sysClr val="windowText" lastClr="000000"/>
                </a:solidFill>
                <a:effectLst/>
                <a:uLnTx/>
                <a:uFillTx/>
                <a:latin typeface="Calibri"/>
                <a:cs typeface="Calibri"/>
              </a:rPr>
              <a:t> The </a:t>
            </a:r>
            <a:r>
              <a:rPr kumimoji="0" sz="1800" b="0" i="0" u="none" strike="noStrike" kern="0" cap="none" spc="-5" normalizeH="0" baseline="0" noProof="0" dirty="0">
                <a:ln>
                  <a:noFill/>
                </a:ln>
                <a:solidFill>
                  <a:sysClr val="windowText" lastClr="000000"/>
                </a:solidFill>
                <a:effectLst/>
                <a:uLnTx/>
                <a:uFillTx/>
                <a:latin typeface="Calibri"/>
                <a:cs typeface="Calibri"/>
              </a:rPr>
              <a:t>challenge is </a:t>
            </a:r>
            <a:r>
              <a:rPr kumimoji="0" sz="1800" b="0" i="0" u="none" strike="noStrike" kern="0" cap="none" spc="-10" normalizeH="0" baseline="0" noProof="0" dirty="0">
                <a:ln>
                  <a:noFill/>
                </a:ln>
                <a:solidFill>
                  <a:sysClr val="windowText" lastClr="000000"/>
                </a:solidFill>
                <a:effectLst/>
                <a:uLnTx/>
                <a:uFillTx/>
                <a:latin typeface="Calibri"/>
                <a:cs typeface="Calibri"/>
              </a:rPr>
              <a:t>diversification</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 </a:t>
            </a:r>
            <a:r>
              <a:rPr kumimoji="0" sz="1800" b="0" i="0" u="none" strike="noStrike" kern="0" cap="none" spc="-15" normalizeH="0" baseline="0" noProof="0" dirty="0">
                <a:ln>
                  <a:noFill/>
                </a:ln>
                <a:solidFill>
                  <a:sysClr val="windowText" lastClr="000000"/>
                </a:solidFill>
                <a:effectLst/>
                <a:uLnTx/>
                <a:uFillTx/>
                <a:latin typeface="Calibri"/>
                <a:cs typeface="Calibri"/>
              </a:rPr>
              <a:t>efforts </a:t>
            </a:r>
            <a:r>
              <a:rPr kumimoji="0" sz="1800" b="0" i="0" u="none" strike="noStrike" kern="0" cap="none" spc="-25" normalizeH="0" baseline="0" noProof="0" dirty="0">
                <a:ln>
                  <a:noFill/>
                </a:ln>
                <a:solidFill>
                  <a:sysClr val="windowText" lastClr="000000"/>
                </a:solidFill>
                <a:effectLst/>
                <a:uLnTx/>
                <a:uFillTx/>
                <a:latin typeface="Calibri"/>
                <a:cs typeface="Calibri"/>
              </a:rPr>
              <a:t>to </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research</a:t>
            </a:r>
            <a:r>
              <a:rPr kumimoji="0" sz="1800" b="0" i="0" u="none" strike="noStrike" kern="0" cap="none" spc="0" normalizeH="0" baseline="0" noProof="0" dirty="0">
                <a:ln>
                  <a:noFill/>
                </a:ln>
                <a:solidFill>
                  <a:sysClr val="windowText" lastClr="000000"/>
                </a:solidFill>
                <a:effectLst/>
                <a:uLnTx/>
                <a:uFillTx/>
                <a:latin typeface="Calibri"/>
                <a:cs typeface="Calibri"/>
              </a:rPr>
              <a:t> and</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third</a:t>
            </a:r>
            <a:r>
              <a:rPr kumimoji="0" sz="1800" b="0" i="0" u="none" strike="noStrike" kern="0" cap="none" spc="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mission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17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just" defTabSz="914400" eaLnBrk="1" fontAlgn="auto" latinLnBrk="0" hangingPunct="1">
              <a:lnSpc>
                <a:spcPct val="101699"/>
              </a:lnSpc>
              <a:spcBef>
                <a:spcPts val="0"/>
              </a:spcBef>
              <a:spcAft>
                <a:spcPts val="0"/>
              </a:spcAft>
              <a:buClrTx/>
              <a:buSzTx/>
              <a:buFontTx/>
              <a:buNone/>
              <a:tabLst/>
              <a:defRPr/>
            </a:pPr>
            <a:r>
              <a:rPr kumimoji="0" sz="1800" b="0" i="0" u="none" strike="noStrike" kern="0" cap="none" spc="-5" normalizeH="0" baseline="0" noProof="0" dirty="0">
                <a:ln>
                  <a:noFill/>
                </a:ln>
                <a:solidFill>
                  <a:sysClr val="windowText" lastClr="000000"/>
                </a:solidFill>
                <a:effectLst/>
                <a:uLnTx/>
                <a:uFillTx/>
                <a:latin typeface="Calibri"/>
                <a:cs typeface="Calibri"/>
              </a:rPr>
              <a:t>(</a:t>
            </a:r>
            <a:r>
              <a:rPr kumimoji="0" sz="1800" b="0" i="1" u="none" strike="noStrike" kern="0" cap="none" spc="-5" normalizeH="0" baseline="0" noProof="0" dirty="0">
                <a:ln>
                  <a:noFill/>
                </a:ln>
                <a:solidFill>
                  <a:sysClr val="windowText" lastClr="000000"/>
                </a:solidFill>
                <a:effectLst/>
                <a:uLnTx/>
                <a:uFillTx/>
                <a:latin typeface="Calibri"/>
                <a:cs typeface="Calibri"/>
              </a:rPr>
              <a:t>JRC</a:t>
            </a:r>
            <a:r>
              <a:rPr kumimoji="0" sz="1800" b="0" i="1" u="none" strike="noStrike" kern="0" cap="none" spc="0" normalizeH="0" baseline="0" noProof="0" dirty="0">
                <a:ln>
                  <a:noFill/>
                </a:ln>
                <a:solidFill>
                  <a:sysClr val="windowText" lastClr="000000"/>
                </a:solidFill>
                <a:effectLst/>
                <a:uLnTx/>
                <a:uFillTx/>
                <a:latin typeface="Calibri"/>
                <a:cs typeface="Calibri"/>
              </a:rPr>
              <a:t> </a:t>
            </a:r>
            <a:r>
              <a:rPr kumimoji="0" sz="1800" b="0" i="1" u="none" strike="noStrike" kern="0" cap="none" spc="-20" normalizeH="0" baseline="0" noProof="0" dirty="0">
                <a:ln>
                  <a:noFill/>
                </a:ln>
                <a:solidFill>
                  <a:sysClr val="windowText" lastClr="000000"/>
                </a:solidFill>
                <a:effectLst/>
                <a:uLnTx/>
                <a:uFillTx/>
                <a:latin typeface="Calibri"/>
                <a:cs typeface="Calibri"/>
              </a:rPr>
              <a:t>Technical</a:t>
            </a:r>
            <a:r>
              <a:rPr kumimoji="0" sz="1800" b="0" i="1" u="none" strike="noStrike" kern="0" cap="none" spc="-15" normalizeH="0" baseline="0" noProof="0" dirty="0">
                <a:ln>
                  <a:noFill/>
                </a:ln>
                <a:solidFill>
                  <a:sysClr val="windowText" lastClr="000000"/>
                </a:solidFill>
                <a:effectLst/>
                <a:uLnTx/>
                <a:uFillTx/>
                <a:latin typeface="Calibri"/>
                <a:cs typeface="Calibri"/>
              </a:rPr>
              <a:t> </a:t>
            </a:r>
            <a:r>
              <a:rPr kumimoji="0" sz="1800" b="0" i="1" u="none" strike="noStrike" kern="0" cap="none" spc="-5" normalizeH="0" baseline="0" noProof="0" dirty="0">
                <a:ln>
                  <a:noFill/>
                </a:ln>
                <a:solidFill>
                  <a:sysClr val="windowText" lastClr="000000"/>
                </a:solidFill>
                <a:effectLst/>
                <a:uLnTx/>
                <a:uFillTx/>
                <a:latin typeface="Calibri"/>
                <a:cs typeface="Calibri"/>
              </a:rPr>
              <a:t>report,</a:t>
            </a:r>
            <a:r>
              <a:rPr kumimoji="0" sz="1800" b="0" i="1" u="none" strike="noStrike" kern="0" cap="none" spc="0" normalizeH="0" baseline="0" noProof="0" dirty="0">
                <a:ln>
                  <a:noFill/>
                </a:ln>
                <a:solidFill>
                  <a:sysClr val="windowText" lastClr="000000"/>
                </a:solidFill>
                <a:effectLst/>
                <a:uLnTx/>
                <a:uFillTx/>
                <a:latin typeface="Calibri"/>
                <a:cs typeface="Calibri"/>
              </a:rPr>
              <a:t> </a:t>
            </a:r>
            <a:r>
              <a:rPr kumimoji="0" sz="1800" b="0" i="1" u="sng" strike="noStrike" kern="0" cap="none" spc="-5" normalizeH="0" baseline="0" noProof="0" dirty="0">
                <a:ln>
                  <a:noFill/>
                </a:ln>
                <a:solidFill>
                  <a:srgbClr val="954F72"/>
                </a:solidFill>
                <a:effectLst/>
                <a:uLnTx/>
                <a:uFill>
                  <a:solidFill>
                    <a:srgbClr val="954F72"/>
                  </a:solidFill>
                </a:uFill>
                <a:latin typeface="Calibri"/>
                <a:cs typeface="Calibri"/>
              </a:rPr>
              <a:t>Higher</a:t>
            </a:r>
            <a:r>
              <a:rPr kumimoji="0" sz="1800" b="0" i="1" u="sng" strike="noStrike" kern="0" cap="none" spc="0" normalizeH="0" baseline="0" noProof="0" dirty="0">
                <a:ln>
                  <a:noFill/>
                </a:ln>
                <a:solidFill>
                  <a:srgbClr val="954F72"/>
                </a:solidFill>
                <a:effectLst/>
                <a:uLnTx/>
                <a:uFill>
                  <a:solidFill>
                    <a:srgbClr val="954F72"/>
                  </a:solidFill>
                </a:uFill>
                <a:latin typeface="Calibri"/>
                <a:cs typeface="Calibri"/>
              </a:rPr>
              <a:t> </a:t>
            </a:r>
            <a:r>
              <a:rPr kumimoji="0" sz="1800" b="0" i="1" u="sng" strike="noStrike" kern="0" cap="none" spc="-10" normalizeH="0" baseline="0" noProof="0" dirty="0">
                <a:ln>
                  <a:noFill/>
                </a:ln>
                <a:solidFill>
                  <a:srgbClr val="954F72"/>
                </a:solidFill>
                <a:effectLst/>
                <a:uLnTx/>
                <a:uFill>
                  <a:solidFill>
                    <a:srgbClr val="954F72"/>
                  </a:solidFill>
                </a:uFill>
                <a:latin typeface="Calibri"/>
                <a:cs typeface="Calibri"/>
              </a:rPr>
              <a:t>Education</a:t>
            </a:r>
            <a:r>
              <a:rPr kumimoji="0" sz="1800" b="0" i="1" u="sng" strike="noStrike" kern="0" cap="none" spc="-5" normalizeH="0" baseline="0" noProof="0" dirty="0">
                <a:ln>
                  <a:noFill/>
                </a:ln>
                <a:solidFill>
                  <a:srgbClr val="954F72"/>
                </a:solidFill>
                <a:effectLst/>
                <a:uLnTx/>
                <a:uFill>
                  <a:solidFill>
                    <a:srgbClr val="954F72"/>
                  </a:solidFill>
                </a:uFill>
                <a:latin typeface="Calibri"/>
                <a:cs typeface="Calibri"/>
              </a:rPr>
              <a:t> </a:t>
            </a:r>
            <a:r>
              <a:rPr kumimoji="0" sz="1800" b="0" i="1" u="sng" strike="noStrike" kern="0" cap="none" spc="-10" normalizeH="0" baseline="0" noProof="0" dirty="0">
                <a:ln>
                  <a:noFill/>
                </a:ln>
                <a:solidFill>
                  <a:srgbClr val="954F72"/>
                </a:solidFill>
                <a:effectLst/>
                <a:uLnTx/>
                <a:uFill>
                  <a:solidFill>
                    <a:srgbClr val="954F72"/>
                  </a:solidFill>
                </a:uFill>
                <a:latin typeface="Calibri"/>
                <a:cs typeface="Calibri"/>
              </a:rPr>
              <a:t>for </a:t>
            </a:r>
            <a:r>
              <a:rPr kumimoji="0" sz="1800" b="0" i="1" u="none" strike="noStrike" kern="0" cap="none" spc="-5" normalizeH="0" baseline="0" noProof="0" dirty="0">
                <a:ln>
                  <a:noFill/>
                </a:ln>
                <a:solidFill>
                  <a:srgbClr val="954F72"/>
                </a:solidFill>
                <a:effectLst/>
                <a:uLnTx/>
                <a:uFillTx/>
                <a:latin typeface="Calibri"/>
                <a:cs typeface="Calibri"/>
              </a:rPr>
              <a:t> </a:t>
            </a:r>
            <a:r>
              <a:rPr kumimoji="0" sz="1800" b="0" i="1" u="sng" strike="noStrike" kern="0" cap="none" spc="-5" normalizeH="0" baseline="0" noProof="0" dirty="0">
                <a:ln>
                  <a:noFill/>
                </a:ln>
                <a:solidFill>
                  <a:srgbClr val="954F72"/>
                </a:solidFill>
                <a:effectLst/>
                <a:uLnTx/>
                <a:uFill>
                  <a:solidFill>
                    <a:srgbClr val="954F72"/>
                  </a:solidFill>
                </a:uFill>
                <a:latin typeface="Calibri"/>
                <a:cs typeface="Calibri"/>
              </a:rPr>
              <a:t>Smart Specialisation: The case </a:t>
            </a:r>
            <a:r>
              <a:rPr kumimoji="0" sz="1800" b="0" i="1" u="sng" strike="noStrike" kern="0" cap="none" spc="0" normalizeH="0" baseline="0" noProof="0" dirty="0">
                <a:ln>
                  <a:noFill/>
                </a:ln>
                <a:solidFill>
                  <a:srgbClr val="954F72"/>
                </a:solidFill>
                <a:effectLst/>
                <a:uLnTx/>
                <a:uFill>
                  <a:solidFill>
                    <a:srgbClr val="954F72"/>
                  </a:solidFill>
                </a:uFill>
                <a:latin typeface="Calibri"/>
                <a:cs typeface="Calibri"/>
              </a:rPr>
              <a:t>of </a:t>
            </a:r>
            <a:r>
              <a:rPr kumimoji="0" sz="1800" b="0" i="1" u="sng" strike="noStrike" kern="0" cap="none" spc="-5" normalizeH="0" baseline="0" noProof="0" dirty="0">
                <a:ln>
                  <a:noFill/>
                </a:ln>
                <a:solidFill>
                  <a:srgbClr val="954F72"/>
                </a:solidFill>
                <a:effectLst/>
                <a:uLnTx/>
                <a:uFill>
                  <a:solidFill>
                    <a:srgbClr val="954F72"/>
                  </a:solidFill>
                </a:uFill>
                <a:latin typeface="Calibri"/>
                <a:cs typeface="Calibri"/>
              </a:rPr>
              <a:t>Lithuania</a:t>
            </a:r>
            <a:r>
              <a:rPr kumimoji="0" sz="1800" b="0" i="1" u="none" strike="noStrike" kern="0" cap="none" spc="-5" normalizeH="0" baseline="0" noProof="0" dirty="0">
                <a:ln>
                  <a:noFill/>
                </a:ln>
                <a:solidFill>
                  <a:srgbClr val="954F72"/>
                </a:solidFill>
                <a:effectLst/>
                <a:uLnTx/>
                <a:uFillTx/>
                <a:latin typeface="Calibri"/>
                <a:cs typeface="Calibri"/>
              </a:rPr>
              <a:t> </a:t>
            </a:r>
            <a:r>
              <a:rPr kumimoji="0" sz="1800" b="0" i="1" u="none" strike="noStrike" kern="0" cap="none" spc="0" normalizeH="0" baseline="0" noProof="0" dirty="0">
                <a:ln>
                  <a:noFill/>
                </a:ln>
                <a:solidFill>
                  <a:sysClr val="windowText" lastClr="000000"/>
                </a:solidFill>
                <a:effectLst/>
                <a:uLnTx/>
                <a:uFillTx/>
                <a:latin typeface="Calibri"/>
                <a:cs typeface="Calibri"/>
              </a:rPr>
              <a:t>, </a:t>
            </a:r>
            <a:r>
              <a:rPr kumimoji="0" sz="1800" b="0" i="1" u="none" strike="noStrike" kern="0" cap="none" spc="5" normalizeH="0" baseline="0" noProof="0" dirty="0">
                <a:ln>
                  <a:noFill/>
                </a:ln>
                <a:solidFill>
                  <a:sysClr val="windowText" lastClr="000000"/>
                </a:solidFill>
                <a:effectLst/>
                <a:uLnTx/>
                <a:uFillTx/>
                <a:latin typeface="Calibri"/>
                <a:cs typeface="Calibri"/>
              </a:rPr>
              <a:t> </a:t>
            </a:r>
            <a:r>
              <a:rPr kumimoji="0" sz="1800" b="0" i="1" u="none" strike="noStrike" kern="0" cap="none" spc="0" normalizeH="0" baseline="0" noProof="0" dirty="0">
                <a:ln>
                  <a:noFill/>
                </a:ln>
                <a:solidFill>
                  <a:sysClr val="windowText" lastClr="000000"/>
                </a:solidFill>
                <a:effectLst/>
                <a:uLnTx/>
                <a:uFillTx/>
                <a:latin typeface="Calibri"/>
                <a:cs typeface="Calibri"/>
              </a:rPr>
              <a:t>2020</a:t>
            </a:r>
            <a:r>
              <a:rPr kumimoji="0" sz="1800" b="0" i="0" u="none" strike="noStrike" kern="0" cap="none" spc="0" normalizeH="0" baseline="0" noProof="0" dirty="0">
                <a:ln>
                  <a:noFill/>
                </a:ln>
                <a:solidFill>
                  <a:sysClr val="windowText" lastClr="000000"/>
                </a:solidFill>
                <a:effectLst/>
                <a:uLnTx/>
                <a:uFillTx/>
                <a:latin typeface="Calibri"/>
                <a:cs typeface="Calibri"/>
              </a:rPr>
              <a: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11067546" y="6382782"/>
            <a:ext cx="999383" cy="371910"/>
          </a:xfrm>
          <a:prstGeom prst="rect">
            <a:avLst/>
          </a:prstGeom>
        </p:spPr>
      </p:pic>
      <p:pic>
        <p:nvPicPr>
          <p:cNvPr id="6" name="object 6"/>
          <p:cNvPicPr/>
          <p:nvPr/>
        </p:nvPicPr>
        <p:blipFill>
          <a:blip r:embed="rId4" cstate="print"/>
          <a:stretch>
            <a:fillRect/>
          </a:stretch>
        </p:blipFill>
        <p:spPr>
          <a:xfrm>
            <a:off x="8605155" y="6390579"/>
            <a:ext cx="2308124" cy="376185"/>
          </a:xfrm>
          <a:prstGeom prst="rect">
            <a:avLst/>
          </a:prstGeom>
        </p:spPr>
      </p:pic>
    </p:spTree>
    <p:extLst>
      <p:ext uri="{BB962C8B-B14F-4D97-AF65-F5344CB8AC3E}">
        <p14:creationId xmlns:p14="http://schemas.microsoft.com/office/powerpoint/2010/main" val="113931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941" y="1657095"/>
            <a:ext cx="5794375" cy="1348740"/>
          </a:xfrm>
          <a:prstGeom prst="rect">
            <a:avLst/>
          </a:prstGeom>
        </p:spPr>
        <p:txBody>
          <a:bodyPr vert="horz" wrap="square" lIns="0" tIns="59690" rIns="0" bIns="0" rtlCol="0">
            <a:spAutoFit/>
          </a:bodyPr>
          <a:lstStyle/>
          <a:p>
            <a:pPr marL="12700" marR="5080">
              <a:lnSpc>
                <a:spcPct val="90000"/>
              </a:lnSpc>
              <a:spcBef>
                <a:spcPts val="470"/>
              </a:spcBef>
            </a:pPr>
            <a:r>
              <a:rPr sz="3100" spc="-10" dirty="0"/>
              <a:t>National </a:t>
            </a:r>
            <a:r>
              <a:rPr sz="3100" dirty="0"/>
              <a:t>&amp; </a:t>
            </a:r>
            <a:r>
              <a:rPr sz="3000" i="1" spc="35" dirty="0">
                <a:latin typeface="Calibri Light"/>
                <a:cs typeface="Calibri Light"/>
              </a:rPr>
              <a:t>Funder </a:t>
            </a:r>
            <a:r>
              <a:rPr sz="3100" spc="-20" dirty="0"/>
              <a:t>strategies: </a:t>
            </a:r>
            <a:r>
              <a:rPr sz="3100" spc="-15" dirty="0"/>
              <a:t> </a:t>
            </a:r>
            <a:r>
              <a:rPr sz="3100" spc="-20" dirty="0"/>
              <a:t>transforming </a:t>
            </a:r>
            <a:r>
              <a:rPr sz="3100" spc="-5" dirty="0"/>
              <a:t>the science </a:t>
            </a:r>
            <a:r>
              <a:rPr sz="3100" spc="-25" dirty="0"/>
              <a:t>eco-system </a:t>
            </a:r>
            <a:r>
              <a:rPr sz="3100" spc="-690" dirty="0"/>
              <a:t> </a:t>
            </a:r>
            <a:r>
              <a:rPr sz="3100" spc="-5" dirty="0"/>
              <a:t>(Lithuania)</a:t>
            </a:r>
            <a:endParaRPr sz="3100">
              <a:latin typeface="Calibri Light"/>
              <a:cs typeface="Calibri Light"/>
            </a:endParaRPr>
          </a:p>
        </p:txBody>
      </p:sp>
      <p:grpSp>
        <p:nvGrpSpPr>
          <p:cNvPr id="3" name="object 3"/>
          <p:cNvGrpSpPr/>
          <p:nvPr/>
        </p:nvGrpSpPr>
        <p:grpSpPr>
          <a:xfrm>
            <a:off x="459669" y="504361"/>
            <a:ext cx="1153795" cy="876300"/>
            <a:chOff x="459669" y="504361"/>
            <a:chExt cx="1153795" cy="876300"/>
          </a:xfrm>
        </p:grpSpPr>
        <p:sp>
          <p:nvSpPr>
            <p:cNvPr id="4" name="object 4"/>
            <p:cNvSpPr/>
            <p:nvPr/>
          </p:nvSpPr>
          <p:spPr>
            <a:xfrm>
              <a:off x="473956" y="770474"/>
              <a:ext cx="671830" cy="595630"/>
            </a:xfrm>
            <a:custGeom>
              <a:avLst/>
              <a:gdLst/>
              <a:ahLst/>
              <a:cxnLst/>
              <a:rect l="l" t="t" r="r" b="b"/>
              <a:pathLst>
                <a:path w="671830" h="595630">
                  <a:moveTo>
                    <a:pt x="191636" y="595380"/>
                  </a:moveTo>
                  <a:lnTo>
                    <a:pt x="150340" y="572149"/>
                  </a:lnTo>
                  <a:lnTo>
                    <a:pt x="66782" y="427405"/>
                  </a:lnTo>
                  <a:lnTo>
                    <a:pt x="23873" y="353076"/>
                  </a:lnTo>
                  <a:lnTo>
                    <a:pt x="8065" y="325692"/>
                  </a:lnTo>
                  <a:lnTo>
                    <a:pt x="5807" y="321780"/>
                  </a:lnTo>
                  <a:lnTo>
                    <a:pt x="1451" y="310380"/>
                  </a:lnTo>
                  <a:lnTo>
                    <a:pt x="0" y="297690"/>
                  </a:lnTo>
                  <a:lnTo>
                    <a:pt x="1451" y="284999"/>
                  </a:lnTo>
                  <a:lnTo>
                    <a:pt x="5807" y="273599"/>
                  </a:lnTo>
                  <a:lnTo>
                    <a:pt x="89365" y="128854"/>
                  </a:lnTo>
                  <a:lnTo>
                    <a:pt x="132274" y="54526"/>
                  </a:lnTo>
                  <a:lnTo>
                    <a:pt x="157519" y="14155"/>
                  </a:lnTo>
                  <a:lnTo>
                    <a:pt x="191636" y="0"/>
                  </a:lnTo>
                  <a:lnTo>
                    <a:pt x="358753" y="0"/>
                  </a:lnTo>
                  <a:lnTo>
                    <a:pt x="444570" y="0"/>
                  </a:lnTo>
                  <a:lnTo>
                    <a:pt x="476187" y="0"/>
                  </a:lnTo>
                  <a:lnTo>
                    <a:pt x="480703" y="0"/>
                  </a:lnTo>
                  <a:lnTo>
                    <a:pt x="492237" y="1814"/>
                  </a:lnTo>
                  <a:lnTo>
                    <a:pt x="605557" y="167974"/>
                  </a:lnTo>
                  <a:lnTo>
                    <a:pt x="648465" y="242303"/>
                  </a:lnTo>
                  <a:lnTo>
                    <a:pt x="664274" y="269687"/>
                  </a:lnTo>
                  <a:lnTo>
                    <a:pt x="666532" y="273599"/>
                  </a:lnTo>
                  <a:lnTo>
                    <a:pt x="670404" y="284999"/>
                  </a:lnTo>
                  <a:lnTo>
                    <a:pt x="671694" y="297690"/>
                  </a:lnTo>
                  <a:lnTo>
                    <a:pt x="670404" y="310380"/>
                  </a:lnTo>
                  <a:lnTo>
                    <a:pt x="666532" y="321780"/>
                  </a:lnTo>
                  <a:lnTo>
                    <a:pt x="582974" y="466525"/>
                  </a:lnTo>
                  <a:lnTo>
                    <a:pt x="540065" y="540853"/>
                  </a:lnTo>
                  <a:lnTo>
                    <a:pt x="524257" y="568237"/>
                  </a:lnTo>
                  <a:lnTo>
                    <a:pt x="492237" y="593565"/>
                  </a:lnTo>
                  <a:lnTo>
                    <a:pt x="480703" y="595380"/>
                  </a:lnTo>
                  <a:lnTo>
                    <a:pt x="191636" y="595380"/>
                  </a:lnTo>
                  <a:close/>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051488" y="518648"/>
              <a:ext cx="548005" cy="485775"/>
            </a:xfrm>
            <a:custGeom>
              <a:avLst/>
              <a:gdLst/>
              <a:ahLst/>
              <a:cxnLst/>
              <a:rect l="l" t="t" r="r" b="b"/>
              <a:pathLst>
                <a:path w="548005" h="485775">
                  <a:moveTo>
                    <a:pt x="156206" y="485306"/>
                  </a:moveTo>
                  <a:lnTo>
                    <a:pt x="122545" y="466370"/>
                  </a:lnTo>
                  <a:lnTo>
                    <a:pt x="54435" y="348386"/>
                  </a:lnTo>
                  <a:lnTo>
                    <a:pt x="19460" y="287799"/>
                  </a:lnTo>
                  <a:lnTo>
                    <a:pt x="6574" y="265478"/>
                  </a:lnTo>
                  <a:lnTo>
                    <a:pt x="4733" y="262289"/>
                  </a:lnTo>
                  <a:lnTo>
                    <a:pt x="1183" y="252997"/>
                  </a:lnTo>
                  <a:lnTo>
                    <a:pt x="0" y="242653"/>
                  </a:lnTo>
                  <a:lnTo>
                    <a:pt x="1183" y="232308"/>
                  </a:lnTo>
                  <a:lnTo>
                    <a:pt x="4733" y="223016"/>
                  </a:lnTo>
                  <a:lnTo>
                    <a:pt x="72843" y="105032"/>
                  </a:lnTo>
                  <a:lnTo>
                    <a:pt x="107819" y="44445"/>
                  </a:lnTo>
                  <a:lnTo>
                    <a:pt x="128397" y="11538"/>
                  </a:lnTo>
                  <a:lnTo>
                    <a:pt x="156206" y="0"/>
                  </a:lnTo>
                  <a:lnTo>
                    <a:pt x="292426" y="0"/>
                  </a:lnTo>
                  <a:lnTo>
                    <a:pt x="362377" y="0"/>
                  </a:lnTo>
                  <a:lnTo>
                    <a:pt x="388149" y="0"/>
                  </a:lnTo>
                  <a:lnTo>
                    <a:pt x="391831" y="0"/>
                  </a:lnTo>
                  <a:lnTo>
                    <a:pt x="401232" y="1479"/>
                  </a:lnTo>
                  <a:lnTo>
                    <a:pt x="410765" y="5522"/>
                  </a:lnTo>
                  <a:lnTo>
                    <a:pt x="419246" y="11538"/>
                  </a:lnTo>
                  <a:lnTo>
                    <a:pt x="425491" y="18935"/>
                  </a:lnTo>
                  <a:lnTo>
                    <a:pt x="493601" y="136919"/>
                  </a:lnTo>
                  <a:lnTo>
                    <a:pt x="528577" y="197506"/>
                  </a:lnTo>
                  <a:lnTo>
                    <a:pt x="541463" y="219827"/>
                  </a:lnTo>
                  <a:lnTo>
                    <a:pt x="543304" y="223016"/>
                  </a:lnTo>
                  <a:lnTo>
                    <a:pt x="546459" y="232308"/>
                  </a:lnTo>
                  <a:lnTo>
                    <a:pt x="547511" y="242653"/>
                  </a:lnTo>
                  <a:lnTo>
                    <a:pt x="546459" y="252997"/>
                  </a:lnTo>
                  <a:lnTo>
                    <a:pt x="543304" y="262289"/>
                  </a:lnTo>
                  <a:lnTo>
                    <a:pt x="475193" y="380274"/>
                  </a:lnTo>
                  <a:lnTo>
                    <a:pt x="440218" y="440860"/>
                  </a:lnTo>
                  <a:lnTo>
                    <a:pt x="427332" y="463181"/>
                  </a:lnTo>
                  <a:lnTo>
                    <a:pt x="425491" y="466370"/>
                  </a:lnTo>
                  <a:lnTo>
                    <a:pt x="419246" y="473767"/>
                  </a:lnTo>
                  <a:lnTo>
                    <a:pt x="410765" y="479783"/>
                  </a:lnTo>
                  <a:lnTo>
                    <a:pt x="401232" y="483826"/>
                  </a:lnTo>
                  <a:lnTo>
                    <a:pt x="391831" y="485306"/>
                  </a:lnTo>
                  <a:lnTo>
                    <a:pt x="156206" y="485306"/>
                  </a:lnTo>
                  <a:close/>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550761" y="3549395"/>
            <a:ext cx="5741670" cy="1787525"/>
          </a:xfrm>
          <a:prstGeom prst="rect">
            <a:avLst/>
          </a:prstGeom>
        </p:spPr>
        <p:txBody>
          <a:bodyPr vert="horz" wrap="square" lIns="0" tIns="113030" rIns="0" bIns="0" rtlCol="0">
            <a:spAutoFit/>
          </a:bodyPr>
          <a:lstStyle/>
          <a:p>
            <a:pPr marL="12700" marR="0" lvl="0" indent="0" defTabSz="914400" eaLnBrk="1" fontAlgn="auto" latinLnBrk="0" hangingPunct="1">
              <a:lnSpc>
                <a:spcPct val="100000"/>
              </a:lnSpc>
              <a:spcBef>
                <a:spcPts val="890"/>
              </a:spcBef>
              <a:spcAft>
                <a:spcPts val="0"/>
              </a:spcAft>
              <a:buClrTx/>
              <a:buSzTx/>
              <a:buFontTx/>
              <a:buNone/>
              <a:tabLst/>
              <a:defRPr/>
            </a:pPr>
            <a:r>
              <a:rPr kumimoji="0" sz="2000" b="0" i="0" u="none" strike="noStrike" kern="0" cap="none" spc="-5" normalizeH="0" baseline="0" noProof="0" dirty="0">
                <a:ln>
                  <a:noFill/>
                </a:ln>
                <a:solidFill>
                  <a:sysClr val="windowText" lastClr="000000"/>
                </a:solidFill>
                <a:effectLst/>
                <a:uLnTx/>
                <a:uFillTx/>
                <a:latin typeface="Calibri"/>
                <a:cs typeface="Calibri"/>
              </a:rPr>
              <a:t>Lithuania</a:t>
            </a:r>
            <a:r>
              <a:rPr kumimoji="0" sz="2000" b="0" i="0" u="none" strike="noStrike" kern="0" cap="none" spc="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progress</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15" normalizeH="0" baseline="0" noProof="0" dirty="0">
                <a:ln>
                  <a:noFill/>
                </a:ln>
                <a:solidFill>
                  <a:sysClr val="windowText" lastClr="000000"/>
                </a:solidFill>
                <a:effectLst/>
                <a:uLnTx/>
                <a:uFillTx/>
                <a:latin typeface="Calibri"/>
                <a:cs typeface="Calibri"/>
              </a:rPr>
              <a:t>strategy</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sng" strike="noStrike" kern="0" cap="none" spc="-5" normalizeH="0" baseline="0" noProof="0" dirty="0">
                <a:ln>
                  <a:noFill/>
                </a:ln>
                <a:solidFill>
                  <a:srgbClr val="0563C1"/>
                </a:solidFill>
                <a:effectLst/>
                <a:uLnTx/>
                <a:uFill>
                  <a:solidFill>
                    <a:srgbClr val="0563C1"/>
                  </a:solidFill>
                </a:uFill>
                <a:latin typeface="Calibri"/>
                <a:cs typeface="Calibri"/>
              </a:rPr>
              <a:t>Lithuania</a:t>
            </a:r>
            <a:r>
              <a:rPr kumimoji="0" sz="2000" b="0" i="0" u="sng" strike="noStrike" kern="0" cap="none" spc="0" normalizeH="0" baseline="0" noProof="0" dirty="0">
                <a:ln>
                  <a:noFill/>
                </a:ln>
                <a:solidFill>
                  <a:srgbClr val="0563C1"/>
                </a:solidFill>
                <a:effectLst/>
                <a:uLnTx/>
                <a:uFill>
                  <a:solidFill>
                    <a:srgbClr val="0563C1"/>
                  </a:solidFill>
                </a:uFill>
                <a:latin typeface="Calibri"/>
                <a:cs typeface="Calibri"/>
              </a:rPr>
              <a:t> </a:t>
            </a:r>
            <a:r>
              <a:rPr kumimoji="0" sz="2000" b="0" i="0" u="sng" strike="noStrike" kern="0" cap="none" spc="-70" normalizeH="0" baseline="0" noProof="0" dirty="0">
                <a:ln>
                  <a:noFill/>
                </a:ln>
                <a:solidFill>
                  <a:srgbClr val="0563C1"/>
                </a:solidFill>
                <a:effectLst/>
                <a:uLnTx/>
                <a:uFill>
                  <a:solidFill>
                    <a:srgbClr val="0563C1"/>
                  </a:solidFill>
                </a:uFill>
                <a:latin typeface="Calibri"/>
                <a:cs typeface="Calibri"/>
              </a:rPr>
              <a:t>2030</a:t>
            </a:r>
            <a:r>
              <a:rPr kumimoji="0" sz="2000" b="0" i="0" u="none" strike="noStrike" kern="0" cap="none" spc="-70" normalizeH="0" baseline="0" noProof="0" dirty="0">
                <a:ln>
                  <a:noFill/>
                </a:ln>
                <a:solidFill>
                  <a:sysClr val="windowText" lastClr="000000"/>
                </a:solidFill>
                <a:effectLst/>
                <a:uLnTx/>
                <a:uFillTx/>
                <a:latin typeface="Calibri"/>
                <a:cs typeface="Calibri"/>
              </a:rPr>
              <a:t>”.</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197485" lvl="0" indent="0" defTabSz="914400" eaLnBrk="1" fontAlgn="auto" latinLnBrk="0" hangingPunct="1">
              <a:lnSpc>
                <a:spcPts val="2210"/>
              </a:lnSpc>
              <a:spcBef>
                <a:spcPts val="1025"/>
              </a:spcBef>
              <a:spcAft>
                <a:spcPts val="0"/>
              </a:spcAft>
              <a:buClrTx/>
              <a:buSzTx/>
              <a:buFontTx/>
              <a:buNone/>
              <a:tabLst/>
              <a:defRPr/>
            </a:pPr>
            <a:r>
              <a:rPr kumimoji="0" sz="2000" b="0" i="0" u="none" strike="noStrike" kern="0" cap="none" spc="-5" normalizeH="0" baseline="0" noProof="0" dirty="0">
                <a:ln>
                  <a:noFill/>
                </a:ln>
                <a:solidFill>
                  <a:sysClr val="windowText" lastClr="000000"/>
                </a:solidFill>
                <a:effectLst/>
                <a:uLnTx/>
                <a:uFillTx/>
                <a:latin typeface="Calibri"/>
                <a:cs typeface="Calibri"/>
              </a:rPr>
              <a:t>National </a:t>
            </a:r>
            <a:r>
              <a:rPr kumimoji="0" sz="2000" b="0" i="0" u="none" strike="noStrike" kern="0" cap="none" spc="-10" normalizeH="0" baseline="0" noProof="0" dirty="0">
                <a:ln>
                  <a:noFill/>
                </a:ln>
                <a:solidFill>
                  <a:sysClr val="windowText" lastClr="000000"/>
                </a:solidFill>
                <a:effectLst/>
                <a:uLnTx/>
                <a:uFillTx/>
                <a:latin typeface="Calibri"/>
                <a:cs typeface="Calibri"/>
              </a:rPr>
              <a:t>Research</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Programme </a:t>
            </a:r>
            <a:r>
              <a:rPr kumimoji="0" sz="2000" b="0" i="0" u="none" strike="noStrike" kern="0" cap="none" spc="-5" normalizeH="0" baseline="0" noProof="0" dirty="0">
                <a:ln>
                  <a:noFill/>
                </a:ln>
                <a:solidFill>
                  <a:sysClr val="windowText" lastClr="000000"/>
                </a:solidFill>
                <a:effectLst/>
                <a:uLnTx/>
                <a:uFillTx/>
                <a:latin typeface="Calibri"/>
                <a:cs typeface="Calibri"/>
              </a:rPr>
              <a:t>administred</a:t>
            </a:r>
            <a:r>
              <a:rPr kumimoji="0" sz="2000" b="0" i="0" u="none" strike="noStrike" kern="0" cap="none" spc="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by RCL</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 </a:t>
            </a:r>
            <a:r>
              <a:rPr kumimoji="0" sz="2000" b="0" i="0" u="none" strike="noStrike" kern="0" cap="none" spc="-440" normalizeH="0" baseline="0" noProof="0" dirty="0">
                <a:ln>
                  <a:noFill/>
                </a:ln>
                <a:solidFill>
                  <a:sysClr val="windowText" lastClr="000000"/>
                </a:solidFill>
                <a:effectLst/>
                <a:uLnTx/>
                <a:uFillTx/>
                <a:latin typeface="Calibri"/>
                <a:cs typeface="Calibri"/>
              </a:rPr>
              <a:t> </a:t>
            </a:r>
            <a:r>
              <a:rPr kumimoji="0" sz="2000" b="0" i="0" u="none" strike="noStrike" kern="0" cap="none" spc="-5" normalizeH="0" baseline="0" noProof="0" dirty="0">
                <a:ln>
                  <a:noFill/>
                </a:ln>
                <a:solidFill>
                  <a:sysClr val="windowText" lastClr="000000"/>
                </a:solidFill>
                <a:effectLst/>
                <a:uLnTx/>
                <a:uFillTx/>
                <a:latin typeface="Calibri"/>
                <a:cs typeface="Calibri"/>
              </a:rPr>
              <a:t>“Modertinity</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a:t>
            </a:r>
            <a:r>
              <a:rPr kumimoji="0" sz="2000" b="0" i="0" u="none" strike="noStrike" kern="0" cap="none" spc="-5" normalizeH="0" baseline="0" noProof="0" dirty="0">
                <a:ln>
                  <a:noFill/>
                </a:ln>
                <a:solidFill>
                  <a:sysClr val="windowText" lastClr="000000"/>
                </a:solidFill>
                <a:effectLst/>
                <a:uLnTx/>
                <a:uFillTx/>
                <a:latin typeface="Calibri"/>
                <a:cs typeface="Calibri"/>
              </a:rPr>
              <a:t> Lithuania”</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ts val="2180"/>
              </a:lnSpc>
              <a:spcBef>
                <a:spcPts val="910"/>
              </a:spcBef>
              <a:spcAft>
                <a:spcPts val="0"/>
              </a:spcAft>
              <a:buClrTx/>
              <a:buSzTx/>
              <a:buFontTx/>
              <a:buNone/>
              <a:tabLst/>
              <a:defRPr/>
            </a:pPr>
            <a:r>
              <a:rPr kumimoji="0" sz="2000" b="0" i="1" u="none" strike="noStrike" kern="0" cap="none" spc="-5" normalizeH="0" baseline="0" noProof="0" dirty="0">
                <a:ln>
                  <a:noFill/>
                </a:ln>
                <a:solidFill>
                  <a:sysClr val="windowText" lastClr="000000"/>
                </a:solidFill>
                <a:effectLst/>
                <a:uLnTx/>
                <a:uFillTx/>
                <a:latin typeface="Calibri"/>
                <a:cs typeface="Calibri"/>
              </a:rPr>
              <a:t>Challenges</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lack </a:t>
            </a:r>
            <a:r>
              <a:rPr kumimoji="0" sz="2000" b="0" i="0" u="none" strike="noStrike" kern="0" cap="none" spc="-5" normalizeH="0" baseline="0" noProof="0" dirty="0">
                <a:ln>
                  <a:noFill/>
                </a:ln>
                <a:solidFill>
                  <a:sysClr val="windowText" lastClr="000000"/>
                </a:solidFill>
                <a:effectLst/>
                <a:uLnTx/>
                <a:uFillTx/>
                <a:latin typeface="Calibri"/>
                <a:cs typeface="Calibri"/>
              </a:rPr>
              <a:t>of reporting on impactful </a:t>
            </a:r>
            <a:r>
              <a:rPr kumimoji="0" sz="2000" b="0" i="0" u="none" strike="noStrike" kern="0" cap="none" spc="0" normalizeH="0" baseline="0" noProof="0" dirty="0">
                <a:ln>
                  <a:noFill/>
                </a:ln>
                <a:solidFill>
                  <a:sysClr val="windowText" lastClr="000000"/>
                </a:solidFill>
                <a:effectLst/>
                <a:uLnTx/>
                <a:uFillTx/>
                <a:latin typeface="Calibri"/>
                <a:cs typeface="Calibri"/>
              </a:rPr>
              <a:t>activities </a:t>
            </a:r>
            <a:r>
              <a:rPr kumimoji="0" sz="2000" b="0" i="0" u="none" strike="noStrike" kern="0" cap="none" spc="-5" normalizeH="0" baseline="0" noProof="0" dirty="0">
                <a:ln>
                  <a:noFill/>
                </a:ln>
                <a:solidFill>
                  <a:sysClr val="windowText" lastClr="000000"/>
                </a:solidFill>
                <a:effectLst/>
                <a:uLnTx/>
                <a:uFillTx/>
                <a:latin typeface="Calibri"/>
                <a:cs typeface="Calibri"/>
              </a:rPr>
              <a:t>and </a:t>
            </a:r>
            <a:r>
              <a:rPr kumimoji="0" sz="2000" b="0" i="0" u="none" strike="noStrike" kern="0" cap="none" spc="-44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eveidene</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gathering</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p:nvPr/>
        </p:nvSpPr>
        <p:spPr>
          <a:xfrm>
            <a:off x="6941488" y="5168112"/>
            <a:ext cx="4683760" cy="0"/>
          </a:xfrm>
          <a:custGeom>
            <a:avLst/>
            <a:gdLst/>
            <a:ahLst/>
            <a:cxnLst/>
            <a:rect l="l" t="t" r="r" b="b"/>
            <a:pathLst>
              <a:path w="4683759">
                <a:moveTo>
                  <a:pt x="0" y="0"/>
                </a:moveTo>
                <a:lnTo>
                  <a:pt x="4683320" y="0"/>
                </a:lnTo>
              </a:path>
            </a:pathLst>
          </a:custGeom>
          <a:ln w="19050">
            <a:solidFill>
              <a:srgbClr val="F1F5F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6941488" y="1720720"/>
            <a:ext cx="2370455" cy="408305"/>
          </a:xfrm>
          <a:prstGeom prst="rect">
            <a:avLst/>
          </a:prstGeom>
          <a:solidFill>
            <a:srgbClr val="DDF1F9"/>
          </a:solidFill>
          <a:ln w="9525">
            <a:solidFill>
              <a:srgbClr val="C0C0C0"/>
            </a:solidFill>
          </a:ln>
        </p:spPr>
        <p:txBody>
          <a:bodyPr vert="horz" wrap="square" lIns="0" tIns="92075" rIns="0" bIns="0" rtlCol="0">
            <a:spAutoFit/>
          </a:bodyPr>
          <a:lstStyle/>
          <a:p>
            <a:pPr marL="0" marR="0" lvl="0" indent="0" algn="ctr" defTabSz="914400" eaLnBrk="1" fontAlgn="auto" latinLnBrk="0" hangingPunct="1">
              <a:lnSpc>
                <a:spcPct val="100000"/>
              </a:lnSpc>
              <a:spcBef>
                <a:spcPts val="725"/>
              </a:spcBef>
              <a:spcAft>
                <a:spcPts val="0"/>
              </a:spcAft>
              <a:buClrTx/>
              <a:buSzTx/>
              <a:buFontTx/>
              <a:buNone/>
              <a:tabLst/>
              <a:defRPr/>
            </a:pPr>
            <a:r>
              <a:rPr kumimoji="0" sz="1300" b="1" i="0" u="none" strike="noStrike" kern="0" cap="none" spc="65" normalizeH="0" baseline="0" noProof="0" dirty="0">
                <a:ln>
                  <a:noFill/>
                </a:ln>
                <a:solidFill>
                  <a:srgbClr val="364A51"/>
                </a:solidFill>
                <a:effectLst/>
                <a:uLnTx/>
                <a:uFillTx/>
                <a:latin typeface="Calibri"/>
                <a:cs typeface="Calibri"/>
              </a:rPr>
              <a:t>Task</a:t>
            </a:r>
            <a:r>
              <a:rPr kumimoji="0" sz="1300" b="1" i="0" u="none" strike="noStrike" kern="0" cap="none" spc="-75" normalizeH="0" baseline="0" noProof="0" dirty="0">
                <a:ln>
                  <a:noFill/>
                </a:ln>
                <a:solidFill>
                  <a:srgbClr val="364A51"/>
                </a:solidFill>
                <a:effectLst/>
                <a:uLnTx/>
                <a:uFillTx/>
                <a:latin typeface="Calibri"/>
                <a:cs typeface="Calibri"/>
              </a:rPr>
              <a:t> </a:t>
            </a:r>
            <a:r>
              <a:rPr kumimoji="0" sz="1300" b="1" i="0" u="none" strike="noStrike" kern="0" cap="none" spc="25" normalizeH="0" baseline="0" noProof="0" dirty="0">
                <a:ln>
                  <a:noFill/>
                </a:ln>
                <a:solidFill>
                  <a:srgbClr val="364A51"/>
                </a:solidFill>
                <a:effectLst/>
                <a:uLnTx/>
                <a:uFillTx/>
                <a:latin typeface="Calibri"/>
                <a:cs typeface="Calibri"/>
              </a:rPr>
              <a:t>1</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9311769" y="1720720"/>
            <a:ext cx="2313305" cy="408305"/>
          </a:xfrm>
          <a:prstGeom prst="rect">
            <a:avLst/>
          </a:prstGeom>
          <a:solidFill>
            <a:srgbClr val="DDF1F9"/>
          </a:solidFill>
          <a:ln w="9525">
            <a:solidFill>
              <a:srgbClr val="C0C0C0"/>
            </a:solidFill>
          </a:ln>
        </p:spPr>
        <p:txBody>
          <a:bodyPr vert="horz" wrap="square" lIns="0" tIns="92075" rIns="0" bIns="0" rtlCol="0">
            <a:spAutoFit/>
          </a:bodyPr>
          <a:lstStyle/>
          <a:p>
            <a:pPr marL="0" marR="0" lvl="0" indent="0" algn="ctr" defTabSz="914400" eaLnBrk="1" fontAlgn="auto" latinLnBrk="0" hangingPunct="1">
              <a:lnSpc>
                <a:spcPct val="100000"/>
              </a:lnSpc>
              <a:spcBef>
                <a:spcPts val="725"/>
              </a:spcBef>
              <a:spcAft>
                <a:spcPts val="0"/>
              </a:spcAft>
              <a:buClrTx/>
              <a:buSzTx/>
              <a:buFontTx/>
              <a:buNone/>
              <a:tabLst/>
              <a:defRPr/>
            </a:pPr>
            <a:r>
              <a:rPr kumimoji="0" sz="1300" b="1" i="0" u="none" strike="noStrike" kern="0" cap="none" spc="65" normalizeH="0" baseline="0" noProof="0" dirty="0">
                <a:ln>
                  <a:noFill/>
                </a:ln>
                <a:solidFill>
                  <a:srgbClr val="364A51"/>
                </a:solidFill>
                <a:effectLst/>
                <a:uLnTx/>
                <a:uFillTx/>
                <a:latin typeface="Calibri"/>
                <a:cs typeface="Calibri"/>
              </a:rPr>
              <a:t>Task</a:t>
            </a:r>
            <a:r>
              <a:rPr kumimoji="0" sz="1300" b="1" i="0" u="none" strike="noStrike" kern="0" cap="none" spc="-75" normalizeH="0" baseline="0" noProof="0" dirty="0">
                <a:ln>
                  <a:noFill/>
                </a:ln>
                <a:solidFill>
                  <a:srgbClr val="364A51"/>
                </a:solidFill>
                <a:effectLst/>
                <a:uLnTx/>
                <a:uFillTx/>
                <a:latin typeface="Calibri"/>
                <a:cs typeface="Calibri"/>
              </a:rPr>
              <a:t> </a:t>
            </a:r>
            <a:r>
              <a:rPr kumimoji="0" sz="1300" b="1" i="0" u="none" strike="noStrike" kern="0" cap="none" spc="25" normalizeH="0" baseline="0" noProof="0" dirty="0">
                <a:ln>
                  <a:noFill/>
                </a:ln>
                <a:solidFill>
                  <a:srgbClr val="364A51"/>
                </a:solidFill>
                <a:effectLst/>
                <a:uLnTx/>
                <a:uFillTx/>
                <a:latin typeface="Calibri"/>
                <a:cs typeface="Calibri"/>
              </a:rPr>
              <a:t>2</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7125603" y="2236215"/>
            <a:ext cx="2002155" cy="821055"/>
          </a:xfrm>
          <a:prstGeom prst="rect">
            <a:avLst/>
          </a:prstGeom>
        </p:spPr>
        <p:txBody>
          <a:bodyPr vert="horz" wrap="square" lIns="0" tIns="11430" rIns="0" bIns="0" rtlCol="0">
            <a:spAutoFit/>
          </a:bodyPr>
          <a:lstStyle/>
          <a:p>
            <a:pPr marL="12700" marR="5080" lvl="0" indent="0" algn="just" defTabSz="914400" eaLnBrk="1" fontAlgn="auto" latinLnBrk="0" hangingPunct="1">
              <a:lnSpc>
                <a:spcPct val="100499"/>
              </a:lnSpc>
              <a:spcBef>
                <a:spcPts val="90"/>
              </a:spcBef>
              <a:spcAft>
                <a:spcPts val="0"/>
              </a:spcAft>
              <a:buClrTx/>
              <a:buSzTx/>
              <a:buFontTx/>
              <a:buNone/>
              <a:tabLst/>
              <a:defRPr/>
            </a:pPr>
            <a:r>
              <a:rPr kumimoji="0" sz="1300" b="0" i="0" u="none" strike="noStrike" kern="0" cap="none" spc="15" normalizeH="0" baseline="0" noProof="0" dirty="0">
                <a:ln>
                  <a:noFill/>
                </a:ln>
                <a:solidFill>
                  <a:srgbClr val="364A51"/>
                </a:solidFill>
                <a:effectLst/>
                <a:uLnTx/>
                <a:uFillTx/>
                <a:latin typeface="Calibri"/>
                <a:cs typeface="Calibri"/>
              </a:rPr>
              <a:t>Carry</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out</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fundamental </a:t>
            </a:r>
            <a:r>
              <a:rPr kumimoji="0" sz="1300" b="0" i="0" u="none" strike="noStrike" kern="0" cap="none" spc="-28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research </a:t>
            </a:r>
            <a:r>
              <a:rPr kumimoji="0" sz="1300" b="0" i="0" u="none" strike="noStrike" kern="0" cap="none" spc="20" normalizeH="0" baseline="0" noProof="0" dirty="0">
                <a:ln>
                  <a:noFill/>
                </a:ln>
                <a:solidFill>
                  <a:srgbClr val="364A51"/>
                </a:solidFill>
                <a:effectLst/>
                <a:uLnTx/>
                <a:uFillTx/>
                <a:latin typeface="Calibri"/>
                <a:cs typeface="Calibri"/>
              </a:rPr>
              <a:t>on </a:t>
            </a:r>
            <a:r>
              <a:rPr kumimoji="0" sz="1300" b="0" i="0" u="none" strike="noStrike" kern="0" cap="none" spc="5" normalizeH="0" baseline="0" noProof="0" dirty="0">
                <a:ln>
                  <a:noFill/>
                </a:ln>
                <a:solidFill>
                  <a:srgbClr val="364A51"/>
                </a:solidFill>
                <a:effectLst/>
                <a:uLnTx/>
                <a:uFillTx/>
                <a:latin typeface="Calibri"/>
                <a:cs typeface="Calibri"/>
              </a:rPr>
              <a:t>the </a:t>
            </a:r>
            <a:r>
              <a:rPr kumimoji="0" sz="1300" b="0" i="0" u="none" strike="noStrike" kern="0" cap="none" spc="20" normalizeH="0" baseline="0" noProof="0" dirty="0">
                <a:ln>
                  <a:noFill/>
                </a:ln>
                <a:solidFill>
                  <a:srgbClr val="364A51"/>
                </a:solidFill>
                <a:effectLst/>
                <a:uLnTx/>
                <a:uFillTx/>
                <a:latin typeface="Calibri"/>
                <a:cs typeface="Calibri"/>
              </a:rPr>
              <a:t>concepts </a:t>
            </a:r>
            <a:r>
              <a:rPr kumimoji="0" sz="1300" b="0" i="0" u="none" strike="noStrike" kern="0" cap="none" spc="-5" normalizeH="0" baseline="0" noProof="0" dirty="0">
                <a:ln>
                  <a:noFill/>
                </a:ln>
                <a:solidFill>
                  <a:srgbClr val="364A51"/>
                </a:solidFill>
                <a:effectLst/>
                <a:uLnTx/>
                <a:uFillTx/>
                <a:latin typeface="Calibri"/>
                <a:cs typeface="Calibri"/>
              </a:rPr>
              <a:t>of </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0" normalizeH="0" baseline="0" noProof="0" dirty="0">
                <a:ln>
                  <a:noFill/>
                </a:ln>
                <a:solidFill>
                  <a:srgbClr val="364A51"/>
                </a:solidFill>
                <a:effectLst/>
                <a:uLnTx/>
                <a:uFillTx/>
                <a:latin typeface="Calibri"/>
                <a:cs typeface="Calibri"/>
              </a:rPr>
              <a:t>modernity;</a:t>
            </a:r>
            <a:r>
              <a:rPr kumimoji="0" sz="1300" b="0" i="0" u="none" strike="noStrike" kern="0" cap="none" spc="15"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use</a:t>
            </a:r>
            <a:r>
              <a:rPr kumimoji="0" sz="1300" b="0" i="0" u="none" strike="noStrike" kern="0" cap="none" spc="25" normalizeH="0" baseline="0" noProof="0" dirty="0">
                <a:ln>
                  <a:noFill/>
                </a:ln>
                <a:solidFill>
                  <a:srgbClr val="364A51"/>
                </a:solidFill>
                <a:effectLst/>
                <a:uLnTx/>
                <a:uFillTx/>
                <a:latin typeface="Calibri"/>
                <a:cs typeface="Calibri"/>
              </a:rPr>
              <a:t> </a:t>
            </a:r>
            <a:r>
              <a:rPr kumimoji="0" sz="1300" b="0" i="0" u="none" strike="noStrike" kern="0" cap="none" spc="30" normalizeH="0" baseline="0" noProof="0" dirty="0">
                <a:ln>
                  <a:noFill/>
                </a:ln>
                <a:solidFill>
                  <a:srgbClr val="364A51"/>
                </a:solidFill>
                <a:effectLst/>
                <a:uLnTx/>
                <a:uFillTx/>
                <a:latin typeface="Calibri"/>
                <a:cs typeface="Calibri"/>
              </a:rPr>
              <a:t>a</a:t>
            </a:r>
            <a:r>
              <a:rPr kumimoji="0" sz="1300" b="0" i="0" u="none" strike="noStrike" kern="0" cap="none" spc="35"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range</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of </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0" normalizeH="0" baseline="0" noProof="0" dirty="0">
                <a:ln>
                  <a:noFill/>
                </a:ln>
                <a:solidFill>
                  <a:srgbClr val="364A51"/>
                </a:solidFill>
                <a:effectLst/>
                <a:uLnTx/>
                <a:uFillTx/>
                <a:latin typeface="Calibri"/>
                <a:cs typeface="Calibri"/>
              </a:rPr>
              <a:t>theoretical,</a:t>
            </a:r>
            <a:r>
              <a:rPr kumimoji="0" sz="1300" b="0" i="0" u="none" strike="noStrike" kern="0" cap="none" spc="305"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comparative</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7125603" y="3034791"/>
            <a:ext cx="2001520" cy="415925"/>
          </a:xfrm>
          <a:prstGeom prst="rect">
            <a:avLst/>
          </a:prstGeom>
        </p:spPr>
        <p:txBody>
          <a:bodyPr vert="horz" wrap="square" lIns="0" tIns="24130" rIns="0" bIns="0" rtlCol="0">
            <a:spAutoFit/>
          </a:bodyPr>
          <a:lstStyle/>
          <a:p>
            <a:pPr marL="12700" marR="5080" lvl="0" indent="0" defTabSz="914400" eaLnBrk="1" fontAlgn="auto" latinLnBrk="0" hangingPunct="1">
              <a:lnSpc>
                <a:spcPts val="1510"/>
              </a:lnSpc>
              <a:spcBef>
                <a:spcPts val="190"/>
              </a:spcBef>
              <a:spcAft>
                <a:spcPts val="0"/>
              </a:spcAft>
              <a:buClrTx/>
              <a:buSzTx/>
              <a:buFontTx/>
              <a:buNone/>
              <a:tabLst>
                <a:tab pos="856615" algn="l"/>
                <a:tab pos="1393190" algn="l"/>
                <a:tab pos="1815464" algn="l"/>
              </a:tabLst>
              <a:defRPr/>
            </a:pPr>
            <a:r>
              <a:rPr kumimoji="0" sz="1300" b="0" i="0" u="none" strike="noStrike" kern="0" cap="none" spc="15" normalizeH="0" baseline="0" noProof="0" dirty="0">
                <a:ln>
                  <a:noFill/>
                </a:ln>
                <a:solidFill>
                  <a:srgbClr val="364A51"/>
                </a:solidFill>
                <a:effectLst/>
                <a:uLnTx/>
                <a:uFillTx/>
                <a:latin typeface="Calibri"/>
                <a:cs typeface="Calibri"/>
              </a:rPr>
              <a:t>a</a:t>
            </a:r>
            <a:r>
              <a:rPr kumimoji="0" sz="1300" b="0" i="0" u="none" strike="noStrike" kern="0" cap="none" spc="30" normalizeH="0" baseline="0" noProof="0" dirty="0">
                <a:ln>
                  <a:noFill/>
                </a:ln>
                <a:solidFill>
                  <a:srgbClr val="364A51"/>
                </a:solidFill>
                <a:effectLst/>
                <a:uLnTx/>
                <a:uFillTx/>
                <a:latin typeface="Calibri"/>
                <a:cs typeface="Calibri"/>
              </a:rPr>
              <a:t>n</a:t>
            </a:r>
            <a:r>
              <a:rPr kumimoji="0" sz="1300" b="0" i="0" u="none" strike="noStrike" kern="0" cap="none" spc="35" normalizeH="0" baseline="0" noProof="0" dirty="0">
                <a:ln>
                  <a:noFill/>
                </a:ln>
                <a:solidFill>
                  <a:srgbClr val="364A51"/>
                </a:solidFill>
                <a:effectLst/>
                <a:uLnTx/>
                <a:uFillTx/>
                <a:latin typeface="Calibri"/>
                <a:cs typeface="Calibri"/>
              </a:rPr>
              <a:t>d</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28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i</a:t>
            </a:r>
            <a:r>
              <a:rPr kumimoji="0" sz="1300" b="0" i="0" u="none" strike="noStrike" kern="0" cap="none" spc="30" normalizeH="0" baseline="0" noProof="0" dirty="0">
                <a:ln>
                  <a:noFill/>
                </a:ln>
                <a:solidFill>
                  <a:srgbClr val="364A51"/>
                </a:solidFill>
                <a:effectLst/>
                <a:uLnTx/>
                <a:uFillTx/>
                <a:latin typeface="Calibri"/>
                <a:cs typeface="Calibri"/>
              </a:rPr>
              <a:t>n</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0" normalizeH="0" baseline="0" noProof="0" dirty="0">
                <a:ln>
                  <a:noFill/>
                </a:ln>
                <a:solidFill>
                  <a:srgbClr val="364A51"/>
                </a:solidFill>
                <a:effectLst/>
                <a:uLnTx/>
                <a:uFillTx/>
                <a:latin typeface="Calibri"/>
                <a:cs typeface="Calibri"/>
              </a:rPr>
              <a:t>e</a:t>
            </a:r>
            <a:r>
              <a:rPr kumimoji="0" sz="1300" b="0" i="0" u="none" strike="noStrike" kern="0" cap="none" spc="-10" normalizeH="0" baseline="0" noProof="0" dirty="0">
                <a:ln>
                  <a:noFill/>
                </a:ln>
                <a:solidFill>
                  <a:srgbClr val="364A51"/>
                </a:solidFill>
                <a:effectLst/>
                <a:uLnTx/>
                <a:uFillTx/>
                <a:latin typeface="Calibri"/>
                <a:cs typeface="Calibri"/>
              </a:rPr>
              <a:t>r</a:t>
            </a:r>
            <a:r>
              <a:rPr kumimoji="0" sz="1300" b="0" i="0" u="none" strike="noStrike" kern="0" cap="none" spc="35" normalizeH="0" baseline="0" noProof="0" dirty="0">
                <a:ln>
                  <a:noFill/>
                </a:ln>
                <a:solidFill>
                  <a:srgbClr val="364A51"/>
                </a:solidFill>
                <a:effectLst/>
                <a:uLnTx/>
                <a:uFillTx/>
                <a:latin typeface="Calibri"/>
                <a:cs typeface="Calibri"/>
              </a:rPr>
              <a:t>dis</a:t>
            </a:r>
            <a:r>
              <a:rPr kumimoji="0" sz="1300" b="0" i="0" u="none" strike="noStrike" kern="0" cap="none" spc="30" normalizeH="0" baseline="0" noProof="0" dirty="0">
                <a:ln>
                  <a:noFill/>
                </a:ln>
                <a:solidFill>
                  <a:srgbClr val="364A51"/>
                </a:solidFill>
                <a:effectLst/>
                <a:uLnTx/>
                <a:uFillTx/>
                <a:latin typeface="Calibri"/>
                <a:cs typeface="Calibri"/>
              </a:rPr>
              <a:t>c</a:t>
            </a:r>
            <a:r>
              <a:rPr kumimoji="0" sz="1300" b="0" i="0" u="none" strike="noStrike" kern="0" cap="none" spc="20" normalizeH="0" baseline="0" noProof="0" dirty="0">
                <a:ln>
                  <a:noFill/>
                </a:ln>
                <a:solidFill>
                  <a:srgbClr val="364A51"/>
                </a:solidFill>
                <a:effectLst/>
                <a:uLnTx/>
                <a:uFillTx/>
                <a:latin typeface="Calibri"/>
                <a:cs typeface="Calibri"/>
              </a:rPr>
              <a:t>i</a:t>
            </a:r>
            <a:r>
              <a:rPr kumimoji="0" sz="1300" b="0" i="0" u="none" strike="noStrike" kern="0" cap="none" spc="40" normalizeH="0" baseline="0" noProof="0" dirty="0">
                <a:ln>
                  <a:noFill/>
                </a:ln>
                <a:solidFill>
                  <a:srgbClr val="364A51"/>
                </a:solidFill>
                <a:effectLst/>
                <a:uLnTx/>
                <a:uFillTx/>
                <a:latin typeface="Calibri"/>
                <a:cs typeface="Calibri"/>
              </a:rPr>
              <a:t>p</a:t>
            </a:r>
            <a:r>
              <a:rPr kumimoji="0" sz="1300" b="0" i="0" u="none" strike="noStrike" kern="0" cap="none" spc="35" normalizeH="0" baseline="0" noProof="0" dirty="0">
                <a:ln>
                  <a:noFill/>
                </a:ln>
                <a:solidFill>
                  <a:srgbClr val="364A51"/>
                </a:solidFill>
                <a:effectLst/>
                <a:uLnTx/>
                <a:uFillTx/>
                <a:latin typeface="Calibri"/>
                <a:cs typeface="Calibri"/>
              </a:rPr>
              <a:t>l</a:t>
            </a:r>
            <a:r>
              <a:rPr kumimoji="0" sz="1300" b="0" i="0" u="none" strike="noStrike" kern="0" cap="none" spc="20" normalizeH="0" baseline="0" noProof="0" dirty="0">
                <a:ln>
                  <a:noFill/>
                </a:ln>
                <a:solidFill>
                  <a:srgbClr val="364A51"/>
                </a:solidFill>
                <a:effectLst/>
                <a:uLnTx/>
                <a:uFillTx/>
                <a:latin typeface="Calibri"/>
                <a:cs typeface="Calibri"/>
              </a:rPr>
              <a:t>i</a:t>
            </a:r>
            <a:r>
              <a:rPr kumimoji="0" sz="1300" b="0" i="0" u="none" strike="noStrike" kern="0" cap="none" spc="30" normalizeH="0" baseline="0" noProof="0" dirty="0">
                <a:ln>
                  <a:noFill/>
                </a:ln>
                <a:solidFill>
                  <a:srgbClr val="364A51"/>
                </a:solidFill>
                <a:effectLst/>
                <a:uLnTx/>
                <a:uFillTx/>
                <a:latin typeface="Calibri"/>
                <a:cs typeface="Calibri"/>
              </a:rPr>
              <a:t>n</a:t>
            </a:r>
            <a:r>
              <a:rPr kumimoji="0" sz="1300" b="0" i="0" u="none" strike="noStrike" kern="0" cap="none" spc="20" normalizeH="0" baseline="0" noProof="0" dirty="0">
                <a:ln>
                  <a:noFill/>
                </a:ln>
                <a:solidFill>
                  <a:srgbClr val="364A51"/>
                </a:solidFill>
                <a:effectLst/>
                <a:uLnTx/>
                <a:uFillTx/>
                <a:latin typeface="Calibri"/>
                <a:cs typeface="Calibri"/>
              </a:rPr>
              <a:t>a</a:t>
            </a:r>
            <a:r>
              <a:rPr kumimoji="0" sz="1300" b="0" i="0" u="none" strike="noStrike" kern="0" cap="none" spc="-10" normalizeH="0" baseline="0" noProof="0" dirty="0">
                <a:ln>
                  <a:noFill/>
                </a:ln>
                <a:solidFill>
                  <a:srgbClr val="364A51"/>
                </a:solidFill>
                <a:effectLst/>
                <a:uLnTx/>
                <a:uFillTx/>
                <a:latin typeface="Calibri"/>
                <a:cs typeface="Calibri"/>
              </a:rPr>
              <a:t>r</a:t>
            </a:r>
            <a:r>
              <a:rPr kumimoji="0" sz="1300" b="0" i="0" u="none" strike="noStrike" kern="0" cap="none" spc="10" normalizeH="0" baseline="0" noProof="0" dirty="0">
                <a:ln>
                  <a:noFill/>
                </a:ln>
                <a:solidFill>
                  <a:srgbClr val="364A51"/>
                </a:solidFill>
                <a:effectLst/>
                <a:uLnTx/>
                <a:uFillTx/>
                <a:latin typeface="Calibri"/>
                <a:cs typeface="Calibri"/>
              </a:rPr>
              <a:t>y  </a:t>
            </a:r>
            <a:r>
              <a:rPr kumimoji="0" sz="1300" b="0" i="0" u="none" strike="noStrike" kern="0" cap="none" spc="15" normalizeH="0" baseline="0" noProof="0" dirty="0">
                <a:ln>
                  <a:noFill/>
                </a:ln>
                <a:solidFill>
                  <a:srgbClr val="364A51"/>
                </a:solidFill>
                <a:effectLst/>
                <a:uLnTx/>
                <a:uFillTx/>
                <a:latin typeface="Calibri"/>
                <a:cs typeface="Calibri"/>
              </a:rPr>
              <a:t>me</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5" normalizeH="0" baseline="0" noProof="0" dirty="0">
                <a:ln>
                  <a:noFill/>
                </a:ln>
                <a:solidFill>
                  <a:srgbClr val="364A51"/>
                </a:solidFill>
                <a:effectLst/>
                <a:uLnTx/>
                <a:uFillTx/>
                <a:latin typeface="Calibri"/>
                <a:cs typeface="Calibri"/>
              </a:rPr>
              <a:t>h</a:t>
            </a:r>
            <a:r>
              <a:rPr kumimoji="0" sz="1300" b="0" i="0" u="none" strike="noStrike" kern="0" cap="none" spc="10" normalizeH="0" baseline="0" noProof="0" dirty="0">
                <a:ln>
                  <a:noFill/>
                </a:ln>
                <a:solidFill>
                  <a:srgbClr val="364A51"/>
                </a:solidFill>
                <a:effectLst/>
                <a:uLnTx/>
                <a:uFillTx/>
                <a:latin typeface="Calibri"/>
                <a:cs typeface="Calibri"/>
              </a:rPr>
              <a:t>o</a:t>
            </a:r>
            <a:r>
              <a:rPr kumimoji="0" sz="1300" b="0" i="0" u="none" strike="noStrike" kern="0" cap="none" spc="35" normalizeH="0" baseline="0" noProof="0" dirty="0">
                <a:ln>
                  <a:noFill/>
                </a:ln>
                <a:solidFill>
                  <a:srgbClr val="364A51"/>
                </a:solidFill>
                <a:effectLst/>
                <a:uLnTx/>
                <a:uFillTx/>
                <a:latin typeface="Calibri"/>
                <a:cs typeface="Calibri"/>
              </a:rPr>
              <a:t>ds</a:t>
            </a:r>
            <a:r>
              <a:rPr kumimoji="0" sz="1300" b="0" i="0" u="none" strike="noStrike" kern="0" cap="none" spc="-25" normalizeH="0" baseline="0" noProof="0" dirty="0">
                <a:ln>
                  <a:noFill/>
                </a:ln>
                <a:solidFill>
                  <a:srgbClr val="364A51"/>
                </a:solidFill>
                <a:effectLst/>
                <a:uLnTx/>
                <a:uFillTx/>
                <a:latin typeface="Calibri"/>
                <a:cs typeface="Calibri"/>
              </a:rPr>
              <a:t>;</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car</a:t>
            </a:r>
            <a:r>
              <a:rPr kumimoji="0" sz="1300" b="0" i="0" u="none" strike="noStrike" kern="0" cap="none" spc="-10" normalizeH="0" baseline="0" noProof="0" dirty="0">
                <a:ln>
                  <a:noFill/>
                </a:ln>
                <a:solidFill>
                  <a:srgbClr val="364A51"/>
                </a:solidFill>
                <a:effectLst/>
                <a:uLnTx/>
                <a:uFillTx/>
                <a:latin typeface="Calibri"/>
                <a:cs typeface="Calibri"/>
              </a:rPr>
              <a:t>r</a:t>
            </a:r>
            <a:r>
              <a:rPr kumimoji="0" sz="1300" b="0" i="0" u="none" strike="noStrike" kern="0" cap="none" spc="15" normalizeH="0" baseline="0" noProof="0" dirty="0">
                <a:ln>
                  <a:noFill/>
                </a:ln>
                <a:solidFill>
                  <a:srgbClr val="364A51"/>
                </a:solidFill>
                <a:effectLst/>
                <a:uLnTx/>
                <a:uFillTx/>
                <a:latin typeface="Calibri"/>
                <a:cs typeface="Calibri"/>
              </a:rPr>
              <a:t>y</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o</a:t>
            </a:r>
            <a:r>
              <a:rPr kumimoji="0" sz="1300" b="0" i="0" u="none" strike="noStrike" kern="0" cap="none" spc="25" normalizeH="0" baseline="0" noProof="0" dirty="0">
                <a:ln>
                  <a:noFill/>
                </a:ln>
                <a:solidFill>
                  <a:srgbClr val="364A51"/>
                </a:solidFill>
                <a:effectLst/>
                <a:uLnTx/>
                <a:uFillTx/>
                <a:latin typeface="Calibri"/>
                <a:cs typeface="Calibri"/>
              </a:rPr>
              <a:t>u</a:t>
            </a:r>
            <a:r>
              <a:rPr kumimoji="0" sz="1300" b="0" i="0" u="none" strike="noStrike" kern="0" cap="none" spc="0" normalizeH="0" baseline="0" noProof="0" dirty="0">
                <a:ln>
                  <a:noFill/>
                </a:ln>
                <a:solidFill>
                  <a:srgbClr val="364A51"/>
                </a:solidFill>
                <a:effectLst/>
                <a:uLnTx/>
                <a:uFillTx/>
                <a:latin typeface="Calibri"/>
                <a:cs typeface="Calibri"/>
              </a:rPr>
              <a:t>t	</a:t>
            </a:r>
            <a:r>
              <a:rPr kumimoji="0" sz="1300" b="0" i="0" u="none" strike="noStrike" kern="0" cap="none" spc="20" normalizeH="0" baseline="0" noProof="0" dirty="0">
                <a:ln>
                  <a:noFill/>
                </a:ln>
                <a:solidFill>
                  <a:srgbClr val="364A51"/>
                </a:solidFill>
                <a:effectLst/>
                <a:uLnTx/>
                <a:uFillTx/>
                <a:latin typeface="Calibri"/>
                <a:cs typeface="Calibri"/>
              </a:rPr>
              <a:t>an</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7125603" y="3431032"/>
            <a:ext cx="2001520" cy="2235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00" b="0" i="0" u="none" strike="noStrike" kern="0" cap="none" spc="10" normalizeH="0" baseline="0" noProof="0" dirty="0">
                <a:ln>
                  <a:noFill/>
                </a:ln>
                <a:solidFill>
                  <a:srgbClr val="364A51"/>
                </a:solidFill>
                <a:effectLst/>
                <a:uLnTx/>
                <a:uFillTx/>
                <a:latin typeface="Calibri"/>
                <a:cs typeface="Calibri"/>
              </a:rPr>
              <a:t>integrated</a:t>
            </a:r>
            <a:r>
              <a:rPr kumimoji="0" sz="1300" b="0" i="0" u="none" strike="noStrike" kern="0" cap="none" spc="185"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research</a:t>
            </a:r>
            <a:r>
              <a:rPr kumimoji="0" sz="1300" b="0" i="0" u="none" strike="noStrike" kern="0" cap="none" spc="19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on  </a:t>
            </a:r>
            <a:r>
              <a:rPr kumimoji="0" sz="1300" b="0" i="0" u="none" strike="noStrike" kern="0" cap="none" spc="45"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the</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7125603" y="3620008"/>
            <a:ext cx="2002155" cy="1025525"/>
          </a:xfrm>
          <a:prstGeom prst="rect">
            <a:avLst/>
          </a:prstGeom>
        </p:spPr>
        <p:txBody>
          <a:bodyPr vert="horz" wrap="square" lIns="0" tIns="10160" rIns="0" bIns="0" rtlCol="0">
            <a:spAutoFit/>
          </a:bodyPr>
          <a:lstStyle/>
          <a:p>
            <a:pPr marL="12700" marR="5080" lvl="0" indent="0" algn="just" defTabSz="914400" eaLnBrk="1" fontAlgn="auto" latinLnBrk="0" hangingPunct="1">
              <a:lnSpc>
                <a:spcPct val="101200"/>
              </a:lnSpc>
              <a:spcBef>
                <a:spcPts val="80"/>
              </a:spcBef>
              <a:spcAft>
                <a:spcPts val="0"/>
              </a:spcAft>
              <a:buClrTx/>
              <a:buSzTx/>
              <a:buFontTx/>
              <a:buNone/>
              <a:tabLst/>
              <a:defRPr/>
            </a:pPr>
            <a:r>
              <a:rPr kumimoji="0" sz="1300" b="0" i="0" u="none" strike="noStrike" kern="0" cap="none" spc="10" normalizeH="0" baseline="0" noProof="0" dirty="0">
                <a:ln>
                  <a:noFill/>
                </a:ln>
                <a:solidFill>
                  <a:srgbClr val="364A51"/>
                </a:solidFill>
                <a:effectLst/>
                <a:uLnTx/>
                <a:uFillTx/>
                <a:latin typeface="Calibri"/>
                <a:cs typeface="Calibri"/>
              </a:rPr>
              <a:t>factors</a:t>
            </a:r>
            <a:r>
              <a:rPr kumimoji="0" sz="1300" b="0" i="0" u="none" strike="noStrike" kern="0" cap="none" spc="15"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and</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processes</a:t>
            </a:r>
            <a:r>
              <a:rPr kumimoji="0" sz="1300" b="0" i="0" u="none" strike="noStrike" kern="0" cap="none" spc="25"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of </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modernisation</a:t>
            </a:r>
            <a:r>
              <a:rPr kumimoji="0" sz="1300" b="0" i="0" u="none" strike="noStrike" kern="0" cap="none" spc="25"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of</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culture, </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10" normalizeH="0" baseline="0" noProof="0" dirty="0">
                <a:ln>
                  <a:noFill/>
                </a:ln>
                <a:solidFill>
                  <a:srgbClr val="364A51"/>
                </a:solidFill>
                <a:effectLst/>
                <a:uLnTx/>
                <a:uFillTx/>
                <a:latin typeface="Calibri"/>
                <a:cs typeface="Calibri"/>
              </a:rPr>
              <a:t>forms</a:t>
            </a:r>
            <a:r>
              <a:rPr kumimoji="0" sz="1300" b="0" i="0" u="none" strike="noStrike" kern="0" cap="none" spc="15"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and</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images </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of </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modern</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culture,  evolution </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of</a:t>
            </a:r>
            <a:r>
              <a:rPr kumimoji="0" sz="1300" b="0" i="0" u="none" strike="noStrike" kern="0" cap="none" spc="12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the</a:t>
            </a:r>
            <a:r>
              <a:rPr kumimoji="0" sz="1300" b="0" i="0" u="none" strike="noStrike" kern="0" cap="none" spc="105"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modern</a:t>
            </a:r>
            <a:r>
              <a:rPr kumimoji="0" sz="1300" b="0" i="0" u="none" strike="noStrike" kern="0" cap="none" spc="85"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man,</a:t>
            </a:r>
            <a:r>
              <a:rPr kumimoji="0" sz="1300" b="0" i="0" u="none" strike="noStrike" kern="0" cap="none" spc="75" normalizeH="0" baseline="0" noProof="0" dirty="0">
                <a:ln>
                  <a:noFill/>
                </a:ln>
                <a:solidFill>
                  <a:srgbClr val="364A51"/>
                </a:solidFill>
                <a:effectLst/>
                <a:uLnTx/>
                <a:uFillTx/>
                <a:latin typeface="Calibri"/>
                <a:cs typeface="Calibri"/>
              </a:rPr>
              <a:t> </a:t>
            </a:r>
            <a:r>
              <a:rPr kumimoji="0" sz="1300" b="0" i="0" u="none" strike="noStrike" kern="0" cap="none" spc="30" normalizeH="0" baseline="0" noProof="0" dirty="0">
                <a:ln>
                  <a:noFill/>
                </a:ln>
                <a:solidFill>
                  <a:srgbClr val="364A51"/>
                </a:solidFill>
                <a:effectLst/>
                <a:uLnTx/>
                <a:uFillTx/>
                <a:latin typeface="Calibri"/>
                <a:cs typeface="Calibri"/>
              </a:rPr>
              <a:t>his</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7125603" y="4610608"/>
            <a:ext cx="2002789" cy="427990"/>
          </a:xfrm>
          <a:prstGeom prst="rect">
            <a:avLst/>
          </a:prstGeom>
        </p:spPr>
        <p:txBody>
          <a:bodyPr vert="horz" wrap="square" lIns="0" tIns="6350" rIns="0" bIns="0" rtlCol="0">
            <a:spAutoFit/>
          </a:bodyPr>
          <a:lstStyle/>
          <a:p>
            <a:pPr marL="12700" marR="5080" lvl="0" indent="0" defTabSz="914400" eaLnBrk="1" fontAlgn="auto" latinLnBrk="0" hangingPunct="1">
              <a:lnSpc>
                <a:spcPct val="103099"/>
              </a:lnSpc>
              <a:spcBef>
                <a:spcPts val="50"/>
              </a:spcBef>
              <a:spcAft>
                <a:spcPts val="0"/>
              </a:spcAft>
              <a:buClrTx/>
              <a:buSzTx/>
              <a:buFontTx/>
              <a:buNone/>
              <a:tabLst>
                <a:tab pos="897255" algn="l"/>
                <a:tab pos="1510665" algn="l"/>
              </a:tabLst>
              <a:defRPr/>
            </a:pPr>
            <a:r>
              <a:rPr kumimoji="0" sz="1300" b="0" i="0" u="none" strike="noStrike" kern="0" cap="none" spc="20" normalizeH="0" baseline="0" noProof="0" dirty="0">
                <a:ln>
                  <a:noFill/>
                </a:ln>
                <a:solidFill>
                  <a:srgbClr val="364A51"/>
                </a:solidFill>
                <a:effectLst/>
                <a:uLnTx/>
                <a:uFillTx/>
                <a:latin typeface="Calibri"/>
                <a:cs typeface="Calibri"/>
              </a:rPr>
              <a:t>c</a:t>
            </a:r>
            <a:r>
              <a:rPr kumimoji="0" sz="1300" b="0" i="0" u="none" strike="noStrike" kern="0" cap="none" spc="40" normalizeH="0" baseline="0" noProof="0" dirty="0">
                <a:ln>
                  <a:noFill/>
                </a:ln>
                <a:solidFill>
                  <a:srgbClr val="364A51"/>
                </a:solidFill>
                <a:effectLst/>
                <a:uLnTx/>
                <a:uFillTx/>
                <a:latin typeface="Calibri"/>
                <a:cs typeface="Calibri"/>
              </a:rPr>
              <a:t>u</a:t>
            </a:r>
            <a:r>
              <a:rPr kumimoji="0" sz="1300" b="0" i="0" u="none" strike="noStrike" kern="0" cap="none" spc="35" normalizeH="0" baseline="0" noProof="0" dirty="0">
                <a:ln>
                  <a:noFill/>
                </a:ln>
                <a:solidFill>
                  <a:srgbClr val="364A51"/>
                </a:solidFill>
                <a:effectLst/>
                <a:uLnTx/>
                <a:uFillTx/>
                <a:latin typeface="Calibri"/>
                <a:cs typeface="Calibri"/>
              </a:rPr>
              <a:t>l</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5" normalizeH="0" baseline="0" noProof="0" dirty="0">
                <a:ln>
                  <a:noFill/>
                </a:ln>
                <a:solidFill>
                  <a:srgbClr val="364A51"/>
                </a:solidFill>
                <a:effectLst/>
                <a:uLnTx/>
                <a:uFillTx/>
                <a:latin typeface="Calibri"/>
                <a:cs typeface="Calibri"/>
              </a:rPr>
              <a:t>u</a:t>
            </a:r>
            <a:r>
              <a:rPr kumimoji="0" sz="1300" b="0" i="0" u="none" strike="noStrike" kern="0" cap="none" spc="-10" normalizeH="0" baseline="0" noProof="0" dirty="0">
                <a:ln>
                  <a:noFill/>
                </a:ln>
                <a:solidFill>
                  <a:srgbClr val="364A51"/>
                </a:solidFill>
                <a:effectLst/>
                <a:uLnTx/>
                <a:uFillTx/>
                <a:latin typeface="Calibri"/>
                <a:cs typeface="Calibri"/>
              </a:rPr>
              <a:t>r</a:t>
            </a:r>
            <a:r>
              <a:rPr kumimoji="0" sz="1300" b="0" i="0" u="none" strike="noStrike" kern="0" cap="none" spc="30" normalizeH="0" baseline="0" noProof="0" dirty="0">
                <a:ln>
                  <a:noFill/>
                </a:ln>
                <a:solidFill>
                  <a:srgbClr val="364A51"/>
                </a:solidFill>
                <a:effectLst/>
                <a:uLnTx/>
                <a:uFillTx/>
                <a:latin typeface="Calibri"/>
                <a:cs typeface="Calibri"/>
              </a:rPr>
              <a:t>a</a:t>
            </a:r>
            <a:r>
              <a:rPr kumimoji="0" sz="1300" b="0" i="0" u="none" strike="noStrike" kern="0" cap="none" spc="20" normalizeH="0" baseline="0" noProof="0" dirty="0">
                <a:ln>
                  <a:noFill/>
                </a:ln>
                <a:solidFill>
                  <a:srgbClr val="364A51"/>
                </a:solidFill>
                <a:effectLst/>
                <a:uLnTx/>
                <a:uFillTx/>
                <a:latin typeface="Calibri"/>
                <a:cs typeface="Calibri"/>
              </a:rPr>
              <a:t>l</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a</a:t>
            </a:r>
            <a:r>
              <a:rPr kumimoji="0" sz="1300" b="0" i="0" u="none" strike="noStrike" kern="0" cap="none" spc="30" normalizeH="0" baseline="0" noProof="0" dirty="0">
                <a:ln>
                  <a:noFill/>
                </a:ln>
                <a:solidFill>
                  <a:srgbClr val="364A51"/>
                </a:solidFill>
                <a:effectLst/>
                <a:uLnTx/>
                <a:uFillTx/>
                <a:latin typeface="Calibri"/>
                <a:cs typeface="Calibri"/>
              </a:rPr>
              <a:t>n</a:t>
            </a:r>
            <a:r>
              <a:rPr kumimoji="0" sz="1300" b="0" i="0" u="none" strike="noStrike" kern="0" cap="none" spc="35" normalizeH="0" baseline="0" noProof="0" dirty="0">
                <a:ln>
                  <a:noFill/>
                </a:ln>
                <a:solidFill>
                  <a:srgbClr val="364A51"/>
                </a:solidFill>
                <a:effectLst/>
                <a:uLnTx/>
                <a:uFillTx/>
                <a:latin typeface="Calibri"/>
                <a:cs typeface="Calibri"/>
              </a:rPr>
              <a:t>d</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ar</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5" normalizeH="0" baseline="0" noProof="0" dirty="0">
                <a:ln>
                  <a:noFill/>
                </a:ln>
                <a:solidFill>
                  <a:srgbClr val="364A51"/>
                </a:solidFill>
                <a:effectLst/>
                <a:uLnTx/>
                <a:uFillTx/>
                <a:latin typeface="Calibri"/>
                <a:cs typeface="Calibri"/>
              </a:rPr>
              <a:t>i</a:t>
            </a:r>
            <a:r>
              <a:rPr kumimoji="0" sz="1300" b="0" i="0" u="none" strike="noStrike" kern="0" cap="none" spc="40" normalizeH="0" baseline="0" noProof="0" dirty="0">
                <a:ln>
                  <a:noFill/>
                </a:ln>
                <a:solidFill>
                  <a:srgbClr val="364A51"/>
                </a:solidFill>
                <a:effectLst/>
                <a:uLnTx/>
                <a:uFillTx/>
                <a:latin typeface="Calibri"/>
                <a:cs typeface="Calibri"/>
              </a:rPr>
              <a:t>s</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5" normalizeH="0" baseline="0" noProof="0" dirty="0">
                <a:ln>
                  <a:noFill/>
                </a:ln>
                <a:solidFill>
                  <a:srgbClr val="364A51"/>
                </a:solidFill>
                <a:effectLst/>
                <a:uLnTx/>
                <a:uFillTx/>
                <a:latin typeface="Calibri"/>
                <a:cs typeface="Calibri"/>
              </a:rPr>
              <a:t>ic  </a:t>
            </a:r>
            <a:r>
              <a:rPr kumimoji="0" sz="1300" b="0" i="0" u="none" strike="noStrike" kern="0" cap="none" spc="15" normalizeH="0" baseline="0" noProof="0" dirty="0">
                <a:ln>
                  <a:noFill/>
                </a:ln>
                <a:solidFill>
                  <a:srgbClr val="364A51"/>
                </a:solidFill>
                <a:effectLst/>
                <a:uLnTx/>
                <a:uFillTx/>
                <a:latin typeface="Calibri"/>
                <a:cs typeface="Calibri"/>
              </a:rPr>
              <a:t>expression</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9495885" y="2236215"/>
            <a:ext cx="1946275" cy="1811655"/>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200"/>
              </a:lnSpc>
              <a:spcBef>
                <a:spcPts val="95"/>
              </a:spcBef>
              <a:spcAft>
                <a:spcPts val="0"/>
              </a:spcAft>
              <a:buClrTx/>
              <a:buSzTx/>
              <a:buFontTx/>
              <a:buNone/>
              <a:tabLst/>
              <a:defRPr/>
            </a:pPr>
            <a:r>
              <a:rPr kumimoji="0" sz="1300" b="0" i="0" u="none" strike="noStrike" kern="0" cap="none" spc="20" normalizeH="0" baseline="0" noProof="0" dirty="0">
                <a:ln>
                  <a:noFill/>
                </a:ln>
                <a:solidFill>
                  <a:srgbClr val="364A51"/>
                </a:solidFill>
                <a:effectLst/>
                <a:uLnTx/>
                <a:uFillTx/>
                <a:latin typeface="Calibri"/>
                <a:cs typeface="Calibri"/>
              </a:rPr>
              <a:t>Examine</a:t>
            </a:r>
            <a:r>
              <a:rPr kumimoji="0" sz="1300" b="0" i="0" u="none" strike="noStrike" kern="0" cap="none" spc="25"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social, economic </a:t>
            </a:r>
            <a:r>
              <a:rPr kumimoji="0" sz="1300" b="0" i="0" u="none" strike="noStrike" kern="0" cap="none" spc="25" normalizeH="0" baseline="0" noProof="0" dirty="0">
                <a:ln>
                  <a:noFill/>
                </a:ln>
                <a:solidFill>
                  <a:srgbClr val="364A51"/>
                </a:solidFill>
                <a:effectLst/>
                <a:uLnTx/>
                <a:uFillTx/>
                <a:latin typeface="Calibri"/>
                <a:cs typeface="Calibri"/>
              </a:rPr>
              <a:t> and </a:t>
            </a:r>
            <a:r>
              <a:rPr kumimoji="0" sz="1300" b="0" i="0" u="none" strike="noStrike" kern="0" cap="none" spc="20" normalizeH="0" baseline="0" noProof="0" dirty="0">
                <a:ln>
                  <a:noFill/>
                </a:ln>
                <a:solidFill>
                  <a:srgbClr val="364A51"/>
                </a:solidFill>
                <a:effectLst/>
                <a:uLnTx/>
                <a:uFillTx/>
                <a:latin typeface="Calibri"/>
                <a:cs typeface="Calibri"/>
              </a:rPr>
              <a:t>political modernisation </a:t>
            </a:r>
            <a:r>
              <a:rPr kumimoji="0" sz="1300" b="0" i="0" u="none" strike="noStrike" kern="0" cap="none" spc="-285"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conditions, </a:t>
            </a:r>
            <a:r>
              <a:rPr kumimoji="0" sz="1300" b="0" i="0" u="none" strike="noStrike" kern="0" cap="none" spc="25" normalizeH="0" baseline="0" noProof="0" dirty="0">
                <a:ln>
                  <a:noFill/>
                </a:ln>
                <a:solidFill>
                  <a:srgbClr val="364A51"/>
                </a:solidFill>
                <a:effectLst/>
                <a:uLnTx/>
                <a:uFillTx/>
                <a:latin typeface="Calibri"/>
                <a:cs typeface="Calibri"/>
              </a:rPr>
              <a:t>and </a:t>
            </a:r>
            <a:r>
              <a:rPr kumimoji="0" sz="1300" b="0" i="0" u="none" strike="noStrike" kern="0" cap="none" spc="5" normalizeH="0" baseline="0" noProof="0" dirty="0">
                <a:ln>
                  <a:noFill/>
                </a:ln>
                <a:solidFill>
                  <a:srgbClr val="364A51"/>
                </a:solidFill>
                <a:effectLst/>
                <a:uLnTx/>
                <a:uFillTx/>
                <a:latin typeface="Calibri"/>
                <a:cs typeface="Calibri"/>
              </a:rPr>
              <a:t>the </a:t>
            </a:r>
            <a:r>
              <a:rPr kumimoji="0" sz="1300" b="0" i="0" u="none" strike="noStrike" kern="0" cap="none" spc="25" normalizeH="0" baseline="0" noProof="0" dirty="0">
                <a:ln>
                  <a:noFill/>
                </a:ln>
                <a:solidFill>
                  <a:srgbClr val="364A51"/>
                </a:solidFill>
                <a:effectLst/>
                <a:uLnTx/>
                <a:uFillTx/>
                <a:latin typeface="Calibri"/>
                <a:cs typeface="Calibri"/>
              </a:rPr>
              <a:t>impact </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upon</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the</a:t>
            </a:r>
            <a:r>
              <a:rPr kumimoji="0" sz="1300" b="0" i="0" u="none" strike="noStrike" kern="0" cap="none" spc="10" normalizeH="0" baseline="0" noProof="0" dirty="0">
                <a:ln>
                  <a:noFill/>
                </a:ln>
                <a:solidFill>
                  <a:srgbClr val="364A51"/>
                </a:solidFill>
                <a:effectLst/>
                <a:uLnTx/>
                <a:uFillTx/>
                <a:latin typeface="Calibri"/>
                <a:cs typeface="Calibri"/>
              </a:rPr>
              <a:t> </a:t>
            </a:r>
            <a:r>
              <a:rPr kumimoji="0" sz="1300" b="0" i="0" u="none" strike="noStrike" kern="0" cap="none" spc="30" normalizeH="0" baseline="0" noProof="0" dirty="0">
                <a:ln>
                  <a:noFill/>
                </a:ln>
                <a:solidFill>
                  <a:srgbClr val="364A51"/>
                </a:solidFill>
                <a:effectLst/>
                <a:uLnTx/>
                <a:uFillTx/>
                <a:latin typeface="Calibri"/>
                <a:cs typeface="Calibri"/>
              </a:rPr>
              <a:t>public</a:t>
            </a:r>
            <a:r>
              <a:rPr kumimoji="0" sz="1300" b="0" i="0" u="none" strike="noStrike" kern="0" cap="none" spc="35"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and </a:t>
            </a:r>
            <a:r>
              <a:rPr kumimoji="0" sz="1300" b="0" i="0" u="none" strike="noStrike" kern="0" cap="none" spc="-28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cultural</a:t>
            </a:r>
            <a:r>
              <a:rPr kumimoji="0" sz="1300" b="0" i="0" u="none" strike="noStrike" kern="0" cap="none" spc="-5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development;</a:t>
            </a:r>
            <a:r>
              <a:rPr kumimoji="0" sz="1300" b="0" i="0" u="none" strike="noStrike" kern="0" cap="none" spc="-55" normalizeH="0" baseline="0" noProof="0" dirty="0">
                <a:ln>
                  <a:noFill/>
                </a:ln>
                <a:solidFill>
                  <a:srgbClr val="364A51"/>
                </a:solidFill>
                <a:effectLst/>
                <a:uLnTx/>
                <a:uFillTx/>
                <a:latin typeface="Calibri"/>
                <a:cs typeface="Calibri"/>
              </a:rPr>
              <a:t> </a:t>
            </a:r>
            <a:r>
              <a:rPr kumimoji="0" sz="1300" b="0" i="0" u="none" strike="noStrike" kern="0" cap="none" spc="10" normalizeH="0" baseline="0" noProof="0" dirty="0">
                <a:ln>
                  <a:noFill/>
                </a:ln>
                <a:solidFill>
                  <a:srgbClr val="364A51"/>
                </a:solidFill>
                <a:effectLst/>
                <a:uLnTx/>
                <a:uFillTx/>
                <a:latin typeface="Calibri"/>
                <a:cs typeface="Calibri"/>
              </a:rPr>
              <a:t>carry </a:t>
            </a:r>
            <a:r>
              <a:rPr kumimoji="0" sz="1300" b="0" i="0" u="none" strike="noStrike" kern="0" cap="none" spc="-28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out</a:t>
            </a:r>
            <a:r>
              <a:rPr kumimoji="0" sz="1300" b="0" i="0" u="none" strike="noStrike" kern="0" cap="none" spc="20" normalizeH="0" baseline="0" noProof="0" dirty="0">
                <a:ln>
                  <a:noFill/>
                </a:ln>
                <a:solidFill>
                  <a:srgbClr val="364A51"/>
                </a:solidFill>
                <a:effectLst/>
                <a:uLnTx/>
                <a:uFillTx/>
                <a:latin typeface="Calibri"/>
                <a:cs typeface="Calibri"/>
              </a:rPr>
              <a:t> historical</a:t>
            </a:r>
            <a:r>
              <a:rPr kumimoji="0" sz="1300" b="0" i="0" u="none" strike="noStrike" kern="0" cap="none" spc="25" normalizeH="0" baseline="0" noProof="0" dirty="0">
                <a:ln>
                  <a:noFill/>
                </a:ln>
                <a:solidFill>
                  <a:srgbClr val="364A51"/>
                </a:solidFill>
                <a:effectLst/>
                <a:uLnTx/>
                <a:uFillTx/>
                <a:latin typeface="Calibri"/>
                <a:cs typeface="Calibri"/>
              </a:rPr>
              <a:t> and </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comparative</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research</a:t>
            </a:r>
            <a:r>
              <a:rPr kumimoji="0" sz="1300" b="0" i="0" u="none" strike="noStrike" kern="0" cap="none" spc="2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of </a:t>
            </a:r>
            <a:r>
              <a:rPr kumimoji="0" sz="1300" b="0" i="0" u="none" strike="noStrike" kern="0" cap="none" spc="-28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political</a:t>
            </a:r>
            <a:r>
              <a:rPr kumimoji="0" sz="1300" b="0" i="0" u="none" strike="noStrike" kern="0" cap="none" spc="25" normalizeH="0" baseline="0" noProof="0" dirty="0">
                <a:ln>
                  <a:noFill/>
                </a:ln>
                <a:solidFill>
                  <a:srgbClr val="364A51"/>
                </a:solidFill>
                <a:effectLst/>
                <a:uLnTx/>
                <a:uFillTx/>
                <a:latin typeface="Calibri"/>
                <a:cs typeface="Calibri"/>
              </a:rPr>
              <a:t> and</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national </a:t>
            </a:r>
            <a:r>
              <a:rPr kumimoji="0" sz="1300" b="0" i="0" u="none" strike="noStrike" kern="0" cap="none" spc="25"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community,</a:t>
            </a:r>
            <a:r>
              <a:rPr kumimoji="0" sz="1300" b="0" i="0" u="none" strike="noStrike" kern="0" cap="none" spc="215"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disclose</a:t>
            </a:r>
            <a:r>
              <a:rPr kumimoji="0" sz="1300" b="0" i="0" u="none" strike="noStrike" kern="0" cap="none" spc="21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the</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9495885" y="4025392"/>
            <a:ext cx="1944370" cy="415925"/>
          </a:xfrm>
          <a:prstGeom prst="rect">
            <a:avLst/>
          </a:prstGeom>
        </p:spPr>
        <p:txBody>
          <a:bodyPr vert="horz" wrap="square" lIns="0" tIns="24130" rIns="0" bIns="0" rtlCol="0">
            <a:spAutoFit/>
          </a:bodyPr>
          <a:lstStyle/>
          <a:p>
            <a:pPr marL="12700" marR="5080" lvl="0" indent="0" defTabSz="914400" eaLnBrk="1" fontAlgn="auto" latinLnBrk="0" hangingPunct="1">
              <a:lnSpc>
                <a:spcPts val="1510"/>
              </a:lnSpc>
              <a:spcBef>
                <a:spcPts val="190"/>
              </a:spcBef>
              <a:spcAft>
                <a:spcPts val="0"/>
              </a:spcAft>
              <a:buClrTx/>
              <a:buSzTx/>
              <a:buFontTx/>
              <a:buNone/>
              <a:tabLst>
                <a:tab pos="925194" algn="l"/>
                <a:tab pos="1280795" algn="l"/>
                <a:tab pos="1703070" algn="l"/>
              </a:tabLst>
              <a:defRPr/>
            </a:pPr>
            <a:r>
              <a:rPr kumimoji="0" sz="1300" b="0" i="0" u="none" strike="noStrike" kern="0" cap="none" spc="-10" normalizeH="0" baseline="0" noProof="0" dirty="0">
                <a:ln>
                  <a:noFill/>
                </a:ln>
                <a:solidFill>
                  <a:srgbClr val="364A51"/>
                </a:solidFill>
                <a:effectLst/>
                <a:uLnTx/>
                <a:uFillTx/>
                <a:latin typeface="Calibri"/>
                <a:cs typeface="Calibri"/>
              </a:rPr>
              <a:t>for</a:t>
            </a:r>
            <a:r>
              <a:rPr kumimoji="0" sz="1300" b="0" i="0" u="none" strike="noStrike" kern="0" cap="none" spc="30" normalizeH="0" baseline="0" noProof="0" dirty="0">
                <a:ln>
                  <a:noFill/>
                </a:ln>
                <a:solidFill>
                  <a:srgbClr val="364A51"/>
                </a:solidFill>
                <a:effectLst/>
                <a:uLnTx/>
                <a:uFillTx/>
                <a:latin typeface="Calibri"/>
                <a:cs typeface="Calibri"/>
              </a:rPr>
              <a:t>m</a:t>
            </a:r>
            <a:r>
              <a:rPr kumimoji="0" sz="1300" b="0" i="0" u="none" strike="noStrike" kern="0" cap="none" spc="35" normalizeH="0" baseline="0" noProof="0" dirty="0">
                <a:ln>
                  <a:noFill/>
                </a:ln>
                <a:solidFill>
                  <a:srgbClr val="364A51"/>
                </a:solidFill>
                <a:effectLst/>
                <a:uLnTx/>
                <a:uFillTx/>
                <a:latin typeface="Calibri"/>
                <a:cs typeface="Calibri"/>
              </a:rPr>
              <a:t>s</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a</a:t>
            </a:r>
            <a:r>
              <a:rPr kumimoji="0" sz="1300" b="0" i="0" u="none" strike="noStrike" kern="0" cap="none" spc="30" normalizeH="0" baseline="0" noProof="0" dirty="0">
                <a:ln>
                  <a:noFill/>
                </a:ln>
                <a:solidFill>
                  <a:srgbClr val="364A51"/>
                </a:solidFill>
                <a:effectLst/>
                <a:uLnTx/>
                <a:uFillTx/>
                <a:latin typeface="Calibri"/>
                <a:cs typeface="Calibri"/>
              </a:rPr>
              <a:t>n</a:t>
            </a:r>
            <a:r>
              <a:rPr kumimoji="0" sz="1300" b="0" i="0" u="none" strike="noStrike" kern="0" cap="none" spc="35" normalizeH="0" baseline="0" noProof="0" dirty="0">
                <a:ln>
                  <a:noFill/>
                </a:ln>
                <a:solidFill>
                  <a:srgbClr val="364A51"/>
                </a:solidFill>
                <a:effectLst/>
                <a:uLnTx/>
                <a:uFillTx/>
                <a:latin typeface="Calibri"/>
                <a:cs typeface="Calibri"/>
              </a:rPr>
              <a:t>d</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0" normalizeH="0" baseline="0" noProof="0" dirty="0">
                <a:ln>
                  <a:noFill/>
                </a:ln>
                <a:solidFill>
                  <a:srgbClr val="364A51"/>
                </a:solidFill>
                <a:effectLst/>
                <a:uLnTx/>
                <a:uFillTx/>
                <a:latin typeface="Calibri"/>
                <a:cs typeface="Calibri"/>
              </a:rPr>
              <a:t>h</a:t>
            </a:r>
            <a:r>
              <a:rPr kumimoji="0" sz="1300" b="0" i="0" u="none" strike="noStrike" kern="0" cap="none" spc="-5" normalizeH="0" baseline="0" noProof="0" dirty="0">
                <a:ln>
                  <a:noFill/>
                </a:ln>
                <a:solidFill>
                  <a:srgbClr val="364A51"/>
                </a:solidFill>
                <a:effectLst/>
                <a:uLnTx/>
                <a:uFillTx/>
                <a:latin typeface="Calibri"/>
                <a:cs typeface="Calibri"/>
              </a:rPr>
              <a:t>e  </a:t>
            </a:r>
            <a:r>
              <a:rPr kumimoji="0" sz="1300" b="0" i="0" u="none" strike="noStrike" kern="0" cap="none" spc="30" normalizeH="0" baseline="0" noProof="0" dirty="0">
                <a:ln>
                  <a:noFill/>
                </a:ln>
                <a:solidFill>
                  <a:srgbClr val="364A51"/>
                </a:solidFill>
                <a:effectLst/>
                <a:uLnTx/>
                <a:uFillTx/>
                <a:latin typeface="Calibri"/>
                <a:cs typeface="Calibri"/>
              </a:rPr>
              <a:t>di</a:t>
            </a:r>
            <a:r>
              <a:rPr kumimoji="0" sz="1300" b="0" i="0" u="none" strike="noStrike" kern="0" cap="none" spc="35" normalizeH="0" baseline="0" noProof="0" dirty="0">
                <a:ln>
                  <a:noFill/>
                </a:ln>
                <a:solidFill>
                  <a:srgbClr val="364A51"/>
                </a:solidFill>
                <a:effectLst/>
                <a:uLnTx/>
                <a:uFillTx/>
                <a:latin typeface="Calibri"/>
                <a:cs typeface="Calibri"/>
              </a:rPr>
              <a:t>ss</a:t>
            </a:r>
            <a:r>
              <a:rPr kumimoji="0" sz="1300" b="0" i="0" u="none" strike="noStrike" kern="0" cap="none" spc="-5" normalizeH="0" baseline="0" noProof="0" dirty="0">
                <a:ln>
                  <a:noFill/>
                </a:ln>
                <a:solidFill>
                  <a:srgbClr val="364A51"/>
                </a:solidFill>
                <a:effectLst/>
                <a:uLnTx/>
                <a:uFillTx/>
                <a:latin typeface="Calibri"/>
                <a:cs typeface="Calibri"/>
              </a:rPr>
              <a:t>e</a:t>
            </a:r>
            <a:r>
              <a:rPr kumimoji="0" sz="1300" b="0" i="0" u="none" strike="noStrike" kern="0" cap="none" spc="30" normalizeH="0" baseline="0" noProof="0" dirty="0">
                <a:ln>
                  <a:noFill/>
                </a:ln>
                <a:solidFill>
                  <a:srgbClr val="364A51"/>
                </a:solidFill>
                <a:effectLst/>
                <a:uLnTx/>
                <a:uFillTx/>
                <a:latin typeface="Calibri"/>
                <a:cs typeface="Calibri"/>
              </a:rPr>
              <a:t>m</a:t>
            </a:r>
            <a:r>
              <a:rPr kumimoji="0" sz="1300" b="0" i="0" u="none" strike="noStrike" kern="0" cap="none" spc="20" normalizeH="0" baseline="0" noProof="0" dirty="0">
                <a:ln>
                  <a:noFill/>
                </a:ln>
                <a:solidFill>
                  <a:srgbClr val="364A51"/>
                </a:solidFill>
                <a:effectLst/>
                <a:uLnTx/>
                <a:uFillTx/>
                <a:latin typeface="Calibri"/>
                <a:cs typeface="Calibri"/>
              </a:rPr>
              <a:t>i</a:t>
            </a:r>
            <a:r>
              <a:rPr kumimoji="0" sz="1300" b="0" i="0" u="none" strike="noStrike" kern="0" cap="none" spc="25" normalizeH="0" baseline="0" noProof="0" dirty="0">
                <a:ln>
                  <a:noFill/>
                </a:ln>
                <a:solidFill>
                  <a:srgbClr val="364A51"/>
                </a:solidFill>
                <a:effectLst/>
                <a:uLnTx/>
                <a:uFillTx/>
                <a:latin typeface="Calibri"/>
                <a:cs typeface="Calibri"/>
              </a:rPr>
              <a:t>n</a:t>
            </a:r>
            <a:r>
              <a:rPr kumimoji="0" sz="1300" b="0" i="0" u="none" strike="noStrike" kern="0" cap="none" spc="20" normalizeH="0" baseline="0" noProof="0" dirty="0">
                <a:ln>
                  <a:noFill/>
                </a:ln>
                <a:solidFill>
                  <a:srgbClr val="364A51"/>
                </a:solidFill>
                <a:effectLst/>
                <a:uLnTx/>
                <a:uFillTx/>
                <a:latin typeface="Calibri"/>
                <a:cs typeface="Calibri"/>
              </a:rPr>
              <a:t>a</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0" normalizeH="0" baseline="0" noProof="0" dirty="0">
                <a:ln>
                  <a:noFill/>
                </a:ln>
                <a:solidFill>
                  <a:srgbClr val="364A51"/>
                </a:solidFill>
                <a:effectLst/>
                <a:uLnTx/>
                <a:uFillTx/>
                <a:latin typeface="Calibri"/>
                <a:cs typeface="Calibri"/>
              </a:rPr>
              <a:t>i</a:t>
            </a:r>
            <a:r>
              <a:rPr kumimoji="0" sz="1300" b="0" i="0" u="none" strike="noStrike" kern="0" cap="none" spc="10" normalizeH="0" baseline="0" noProof="0" dirty="0">
                <a:ln>
                  <a:noFill/>
                </a:ln>
                <a:solidFill>
                  <a:srgbClr val="364A51"/>
                </a:solidFill>
                <a:effectLst/>
                <a:uLnTx/>
                <a:uFillTx/>
                <a:latin typeface="Calibri"/>
                <a:cs typeface="Calibri"/>
              </a:rPr>
              <a:t>o</a:t>
            </a:r>
            <a:r>
              <a:rPr kumimoji="0" sz="1300" b="0" i="0" u="none" strike="noStrike" kern="0" cap="none" spc="25" normalizeH="0" baseline="0" noProof="0" dirty="0">
                <a:ln>
                  <a:noFill/>
                </a:ln>
                <a:solidFill>
                  <a:srgbClr val="364A51"/>
                </a:solidFill>
                <a:effectLst/>
                <a:uLnTx/>
                <a:uFillTx/>
                <a:latin typeface="Calibri"/>
                <a:cs typeface="Calibri"/>
              </a:rPr>
              <a:t>n</a:t>
            </a:r>
            <a:r>
              <a:rPr kumimoji="0" sz="1300" b="0" i="0" u="none" strike="noStrike" kern="0" cap="none" spc="0" normalizeH="0" baseline="0" noProof="0" dirty="0">
                <a:ln>
                  <a:noFill/>
                </a:ln>
                <a:solidFill>
                  <a:srgbClr val="364A51"/>
                </a:solidFill>
                <a:effectLst/>
                <a:uLnTx/>
                <a:uFillTx/>
                <a:latin typeface="Calibri"/>
                <a:cs typeface="Calibri"/>
              </a:rPr>
              <a:t>	</a:t>
            </a:r>
            <a:r>
              <a:rPr kumimoji="0" sz="1300" b="0" i="0" u="none" strike="noStrike" kern="0" cap="none" spc="-5" normalizeH="0" baseline="0" noProof="0" dirty="0">
                <a:ln>
                  <a:noFill/>
                </a:ln>
                <a:solidFill>
                  <a:srgbClr val="364A51"/>
                </a:solidFill>
                <a:effectLst/>
                <a:uLnTx/>
                <a:uFillTx/>
                <a:latin typeface="Calibri"/>
                <a:cs typeface="Calibri"/>
              </a:rPr>
              <a:t>o</a:t>
            </a:r>
            <a:r>
              <a:rPr kumimoji="0" sz="1300" b="0" i="0" u="none" strike="noStrike" kern="0" cap="none" spc="0" normalizeH="0" baseline="0" noProof="0" dirty="0">
                <a:ln>
                  <a:noFill/>
                </a:ln>
                <a:solidFill>
                  <a:srgbClr val="364A51"/>
                </a:solidFill>
                <a:effectLst/>
                <a:uLnTx/>
                <a:uFillTx/>
                <a:latin typeface="Calibri"/>
                <a:cs typeface="Calibri"/>
              </a:rPr>
              <a:t>f	</a:t>
            </a:r>
            <a:r>
              <a:rPr kumimoji="0" sz="1300" b="0" i="0" u="none" strike="noStrike" kern="0" cap="none" spc="5" normalizeH="0" baseline="0" noProof="0" dirty="0">
                <a:ln>
                  <a:noFill/>
                </a:ln>
                <a:solidFill>
                  <a:srgbClr val="364A51"/>
                </a:solidFill>
                <a:effectLst/>
                <a:uLnTx/>
                <a:uFillTx/>
                <a:latin typeface="Calibri"/>
                <a:cs typeface="Calibri"/>
              </a:rPr>
              <a:t>t</a:t>
            </a:r>
            <a:r>
              <a:rPr kumimoji="0" sz="1300" b="0" i="0" u="none" strike="noStrike" kern="0" cap="none" spc="20" normalizeH="0" baseline="0" noProof="0" dirty="0">
                <a:ln>
                  <a:noFill/>
                </a:ln>
                <a:solidFill>
                  <a:srgbClr val="364A51"/>
                </a:solidFill>
                <a:effectLst/>
                <a:uLnTx/>
                <a:uFillTx/>
                <a:latin typeface="Calibri"/>
                <a:cs typeface="Calibri"/>
              </a:rPr>
              <a:t>h</a:t>
            </a:r>
            <a:r>
              <a:rPr kumimoji="0" sz="1300" b="0" i="0" u="none" strike="noStrike" kern="0" cap="none" spc="-5" normalizeH="0" baseline="0" noProof="0" dirty="0">
                <a:ln>
                  <a:noFill/>
                </a:ln>
                <a:solidFill>
                  <a:srgbClr val="364A51"/>
                </a:solidFill>
                <a:effectLst/>
                <a:uLnTx/>
                <a:uFillTx/>
                <a:latin typeface="Calibri"/>
                <a:cs typeface="Calibri"/>
              </a:rPr>
              <a:t>e</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9495885" y="4421632"/>
            <a:ext cx="1944370" cy="617220"/>
          </a:xfrm>
          <a:prstGeom prst="rect">
            <a:avLst/>
          </a:prstGeom>
        </p:spPr>
        <p:txBody>
          <a:bodyPr vert="horz" wrap="square" lIns="0" tIns="13970" rIns="0" bIns="0" rtlCol="0">
            <a:spAutoFit/>
          </a:bodyPr>
          <a:lstStyle/>
          <a:p>
            <a:pPr marL="12700" marR="5080" lvl="0" indent="0" algn="just" defTabSz="914400" eaLnBrk="1" fontAlgn="auto" latinLnBrk="0" hangingPunct="1">
              <a:lnSpc>
                <a:spcPct val="99200"/>
              </a:lnSpc>
              <a:spcBef>
                <a:spcPts val="110"/>
              </a:spcBef>
              <a:spcAft>
                <a:spcPts val="0"/>
              </a:spcAft>
              <a:buClrTx/>
              <a:buSzTx/>
              <a:buFontTx/>
              <a:buNone/>
              <a:tabLst/>
              <a:defRPr/>
            </a:pPr>
            <a:r>
              <a:rPr kumimoji="0" sz="1300" b="0" i="0" u="none" strike="noStrike" kern="0" cap="none" spc="15" normalizeH="0" baseline="0" noProof="0" dirty="0">
                <a:ln>
                  <a:noFill/>
                </a:ln>
                <a:solidFill>
                  <a:srgbClr val="364A51"/>
                </a:solidFill>
                <a:effectLst/>
                <a:uLnTx/>
                <a:uFillTx/>
                <a:latin typeface="Calibri"/>
                <a:cs typeface="Calibri"/>
              </a:rPr>
              <a:t>modern </a:t>
            </a:r>
            <a:r>
              <a:rPr kumimoji="0" sz="1300" b="0" i="0" u="none" strike="noStrike" kern="0" cap="none" spc="20" normalizeH="0" baseline="0" noProof="0" dirty="0">
                <a:ln>
                  <a:noFill/>
                </a:ln>
                <a:solidFill>
                  <a:srgbClr val="364A51"/>
                </a:solidFill>
                <a:effectLst/>
                <a:uLnTx/>
                <a:uFillTx/>
                <a:latin typeface="Calibri"/>
                <a:cs typeface="Calibri"/>
              </a:rPr>
              <a:t>political </a:t>
            </a:r>
            <a:r>
              <a:rPr kumimoji="0" sz="1300" b="0" i="0" u="none" strike="noStrike" kern="0" cap="none" spc="25" normalizeH="0" baseline="0" noProof="0" dirty="0">
                <a:ln>
                  <a:noFill/>
                </a:ln>
                <a:solidFill>
                  <a:srgbClr val="364A51"/>
                </a:solidFill>
                <a:effectLst/>
                <a:uLnTx/>
                <a:uFillTx/>
                <a:latin typeface="Calibri"/>
                <a:cs typeface="Calibri"/>
              </a:rPr>
              <a:t>ideas and </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10" normalizeH="0" baseline="0" noProof="0" dirty="0">
                <a:ln>
                  <a:noFill/>
                </a:ln>
                <a:solidFill>
                  <a:srgbClr val="364A51"/>
                </a:solidFill>
                <a:effectLst/>
                <a:uLnTx/>
                <a:uFillTx/>
                <a:latin typeface="Calibri"/>
                <a:cs typeface="Calibri"/>
              </a:rPr>
              <a:t>structures,</a:t>
            </a:r>
            <a:r>
              <a:rPr kumimoji="0" sz="1300" b="0" i="0" u="none" strike="noStrike" kern="0" cap="none" spc="15" normalizeH="0" baseline="0" noProof="0" dirty="0">
                <a:ln>
                  <a:noFill/>
                </a:ln>
                <a:solidFill>
                  <a:srgbClr val="364A51"/>
                </a:solidFill>
                <a:effectLst/>
                <a:uLnTx/>
                <a:uFillTx/>
                <a:latin typeface="Calibri"/>
                <a:cs typeface="Calibri"/>
              </a:rPr>
              <a:t> </a:t>
            </a:r>
            <a:r>
              <a:rPr kumimoji="0" sz="1300" b="0" i="0" u="none" strike="noStrike" kern="0" cap="none" spc="20" normalizeH="0" baseline="0" noProof="0" dirty="0">
                <a:ln>
                  <a:noFill/>
                </a:ln>
                <a:solidFill>
                  <a:srgbClr val="364A51"/>
                </a:solidFill>
                <a:effectLst/>
                <a:uLnTx/>
                <a:uFillTx/>
                <a:latin typeface="Calibri"/>
                <a:cs typeface="Calibri"/>
              </a:rPr>
              <a:t>political </a:t>
            </a:r>
            <a:r>
              <a:rPr kumimoji="0" sz="1300" b="0" i="0" u="none" strike="noStrike" kern="0" cap="none" spc="25" normalizeH="0" baseline="0" noProof="0" dirty="0">
                <a:ln>
                  <a:noFill/>
                </a:ln>
                <a:solidFill>
                  <a:srgbClr val="364A51"/>
                </a:solidFill>
                <a:effectLst/>
                <a:uLnTx/>
                <a:uFillTx/>
                <a:latin typeface="Calibri"/>
                <a:cs typeface="Calibri"/>
              </a:rPr>
              <a:t> and </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25" normalizeH="0" baseline="0" noProof="0" dirty="0">
                <a:ln>
                  <a:noFill/>
                </a:ln>
                <a:solidFill>
                  <a:srgbClr val="364A51"/>
                </a:solidFill>
                <a:effectLst/>
                <a:uLnTx/>
                <a:uFillTx/>
                <a:latin typeface="Calibri"/>
                <a:cs typeface="Calibri"/>
              </a:rPr>
              <a:t>civil</a:t>
            </a:r>
            <a:r>
              <a:rPr kumimoji="0" sz="1300" b="0" i="0" u="none" strike="noStrike" kern="0" cap="none" spc="-30" normalizeH="0" baseline="0" noProof="0" dirty="0">
                <a:ln>
                  <a:noFill/>
                </a:ln>
                <a:solidFill>
                  <a:srgbClr val="364A51"/>
                </a:solidFill>
                <a:effectLst/>
                <a:uLnTx/>
                <a:uFillTx/>
                <a:latin typeface="Calibri"/>
                <a:cs typeface="Calibri"/>
              </a:rPr>
              <a:t> </a:t>
            </a:r>
            <a:r>
              <a:rPr kumimoji="0" sz="1300" b="0" i="0" u="none" strike="noStrike" kern="0" cap="none" spc="15" normalizeH="0" baseline="0" noProof="0" dirty="0">
                <a:ln>
                  <a:noFill/>
                </a:ln>
                <a:solidFill>
                  <a:srgbClr val="364A51"/>
                </a:solidFill>
                <a:effectLst/>
                <a:uLnTx/>
                <a:uFillTx/>
                <a:latin typeface="Calibri"/>
                <a:cs typeface="Calibri"/>
              </a:rPr>
              <a:t>culture</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pic>
        <p:nvPicPr>
          <p:cNvPr id="18" name="object 18"/>
          <p:cNvPicPr/>
          <p:nvPr/>
        </p:nvPicPr>
        <p:blipFill>
          <a:blip r:embed="rId2" cstate="print"/>
          <a:stretch>
            <a:fillRect/>
          </a:stretch>
        </p:blipFill>
        <p:spPr>
          <a:xfrm>
            <a:off x="11049620" y="6399761"/>
            <a:ext cx="1041802" cy="354735"/>
          </a:xfrm>
          <a:prstGeom prst="rect">
            <a:avLst/>
          </a:prstGeom>
        </p:spPr>
      </p:pic>
      <p:pic>
        <p:nvPicPr>
          <p:cNvPr id="19" name="object 19"/>
          <p:cNvPicPr/>
          <p:nvPr/>
        </p:nvPicPr>
        <p:blipFill>
          <a:blip r:embed="rId3" cstate="print"/>
          <a:stretch>
            <a:fillRect/>
          </a:stretch>
        </p:blipFill>
        <p:spPr>
          <a:xfrm>
            <a:off x="8542946" y="6399761"/>
            <a:ext cx="2406096" cy="392153"/>
          </a:xfrm>
          <a:prstGeom prst="rect">
            <a:avLst/>
          </a:prstGeom>
        </p:spPr>
      </p:pic>
    </p:spTree>
    <p:extLst>
      <p:ext uri="{BB962C8B-B14F-4D97-AF65-F5344CB8AC3E}">
        <p14:creationId xmlns:p14="http://schemas.microsoft.com/office/powerpoint/2010/main" val="3842984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6285" cy="6858000"/>
          </a:xfrm>
          <a:custGeom>
            <a:avLst/>
            <a:gdLst/>
            <a:ahLst/>
            <a:cxnLst/>
            <a:rect l="l" t="t" r="r" b="b"/>
            <a:pathLst>
              <a:path w="12186285" h="6858000">
                <a:moveTo>
                  <a:pt x="0" y="6857999"/>
                </a:moveTo>
                <a:lnTo>
                  <a:pt x="0" y="0"/>
                </a:lnTo>
                <a:lnTo>
                  <a:pt x="12186100" y="0"/>
                </a:lnTo>
                <a:lnTo>
                  <a:pt x="12186100" y="6857999"/>
                </a:lnTo>
                <a:lnTo>
                  <a:pt x="0" y="6857999"/>
                </a:lnTo>
                <a:close/>
              </a:path>
            </a:pathLst>
          </a:custGeom>
          <a:solidFill>
            <a:srgbClr val="5B9BD5">
              <a:alpha val="4783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0" y="0"/>
            <a:ext cx="12186285" cy="6858000"/>
            <a:chOff x="0" y="0"/>
            <a:chExt cx="12186285" cy="6858000"/>
          </a:xfrm>
        </p:grpSpPr>
        <p:sp>
          <p:nvSpPr>
            <p:cNvPr id="4" name="object 4"/>
            <p:cNvSpPr/>
            <p:nvPr/>
          </p:nvSpPr>
          <p:spPr>
            <a:xfrm>
              <a:off x="0" y="0"/>
              <a:ext cx="12186285" cy="6858000"/>
            </a:xfrm>
            <a:custGeom>
              <a:avLst/>
              <a:gdLst/>
              <a:ahLst/>
              <a:cxnLst/>
              <a:rect l="l" t="t" r="r" b="b"/>
              <a:pathLst>
                <a:path w="12186285" h="6858000">
                  <a:moveTo>
                    <a:pt x="0" y="6857999"/>
                  </a:moveTo>
                  <a:lnTo>
                    <a:pt x="0" y="0"/>
                  </a:lnTo>
                  <a:lnTo>
                    <a:pt x="12186100" y="0"/>
                  </a:lnTo>
                  <a:lnTo>
                    <a:pt x="12186100" y="6857999"/>
                  </a:lnTo>
                  <a:lnTo>
                    <a:pt x="0" y="6857999"/>
                  </a:lnTo>
                  <a:close/>
                </a:path>
              </a:pathLst>
            </a:custGeom>
            <a:solidFill>
              <a:srgbClr val="70AD47">
                <a:alpha val="1293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51278" y="598258"/>
              <a:ext cx="10889615" cy="5681345"/>
            </a:xfrm>
            <a:custGeom>
              <a:avLst/>
              <a:gdLst/>
              <a:ahLst/>
              <a:cxnLst/>
              <a:rect l="l" t="t" r="r" b="b"/>
              <a:pathLst>
                <a:path w="10889615" h="5681345">
                  <a:moveTo>
                    <a:pt x="10889442" y="0"/>
                  </a:moveTo>
                  <a:lnTo>
                    <a:pt x="0" y="0"/>
                  </a:lnTo>
                  <a:lnTo>
                    <a:pt x="0" y="5680742"/>
                  </a:lnTo>
                  <a:lnTo>
                    <a:pt x="10889442" y="5680742"/>
                  </a:lnTo>
                  <a:lnTo>
                    <a:pt x="10889442" y="0"/>
                  </a:lnTo>
                  <a:close/>
                </a:path>
              </a:pathLst>
            </a:custGeom>
            <a:solidFill>
              <a:srgbClr val="5B9B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651278" y="598258"/>
              <a:ext cx="10889615" cy="5681345"/>
            </a:xfrm>
            <a:custGeom>
              <a:avLst/>
              <a:gdLst/>
              <a:ahLst/>
              <a:cxnLst/>
              <a:rect l="l" t="t" r="r" b="b"/>
              <a:pathLst>
                <a:path w="10889615" h="5681345">
                  <a:moveTo>
                    <a:pt x="10889442" y="0"/>
                  </a:moveTo>
                  <a:lnTo>
                    <a:pt x="0" y="0"/>
                  </a:lnTo>
                  <a:lnTo>
                    <a:pt x="0" y="5680742"/>
                  </a:lnTo>
                  <a:lnTo>
                    <a:pt x="10889442" y="5680742"/>
                  </a:lnTo>
                  <a:lnTo>
                    <a:pt x="10889442" y="0"/>
                  </a:lnTo>
                  <a:close/>
                </a:path>
              </a:pathLst>
            </a:custGeom>
            <a:solidFill>
              <a:srgbClr val="70AD47">
                <a:alpha val="3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2" cstate="print"/>
            <a:stretch>
              <a:fillRect/>
            </a:stretch>
          </p:blipFill>
          <p:spPr>
            <a:xfrm>
              <a:off x="7940657" y="654503"/>
              <a:ext cx="3108341" cy="3242802"/>
            </a:xfrm>
            <a:prstGeom prst="rect">
              <a:avLst/>
            </a:prstGeom>
          </p:spPr>
        </p:pic>
        <p:pic>
          <p:nvPicPr>
            <p:cNvPr id="8" name="object 8"/>
            <p:cNvPicPr/>
            <p:nvPr/>
          </p:nvPicPr>
          <p:blipFill>
            <a:blip r:embed="rId3" cstate="print"/>
            <a:stretch>
              <a:fillRect/>
            </a:stretch>
          </p:blipFill>
          <p:spPr>
            <a:xfrm>
              <a:off x="7934758" y="3548930"/>
              <a:ext cx="586941" cy="312257"/>
            </a:xfrm>
            <a:prstGeom prst="rect">
              <a:avLst/>
            </a:prstGeom>
          </p:spPr>
        </p:pic>
        <p:sp>
          <p:nvSpPr>
            <p:cNvPr id="9" name="object 9"/>
            <p:cNvSpPr/>
            <p:nvPr/>
          </p:nvSpPr>
          <p:spPr>
            <a:xfrm>
              <a:off x="23612" y="6015676"/>
              <a:ext cx="2605405" cy="842644"/>
            </a:xfrm>
            <a:custGeom>
              <a:avLst/>
              <a:gdLst/>
              <a:ahLst/>
              <a:cxnLst/>
              <a:rect l="l" t="t" r="r" b="b"/>
              <a:pathLst>
                <a:path w="2605405" h="842645">
                  <a:moveTo>
                    <a:pt x="892029" y="0"/>
                  </a:moveTo>
                  <a:lnTo>
                    <a:pt x="841373" y="628"/>
                  </a:lnTo>
                  <a:lnTo>
                    <a:pt x="790938" y="2897"/>
                  </a:lnTo>
                  <a:lnTo>
                    <a:pt x="740807" y="6924"/>
                  </a:lnTo>
                  <a:lnTo>
                    <a:pt x="691063" y="12828"/>
                  </a:lnTo>
                  <a:lnTo>
                    <a:pt x="641788" y="20729"/>
                  </a:lnTo>
                  <a:lnTo>
                    <a:pt x="593066" y="30745"/>
                  </a:lnTo>
                  <a:lnTo>
                    <a:pt x="544977" y="42994"/>
                  </a:lnTo>
                  <a:lnTo>
                    <a:pt x="497606" y="57595"/>
                  </a:lnTo>
                  <a:lnTo>
                    <a:pt x="451034" y="74668"/>
                  </a:lnTo>
                  <a:lnTo>
                    <a:pt x="405345" y="94330"/>
                  </a:lnTo>
                  <a:lnTo>
                    <a:pt x="360620" y="116700"/>
                  </a:lnTo>
                  <a:lnTo>
                    <a:pt x="316942" y="141898"/>
                  </a:lnTo>
                  <a:lnTo>
                    <a:pt x="274393" y="170042"/>
                  </a:lnTo>
                  <a:lnTo>
                    <a:pt x="233058" y="201251"/>
                  </a:lnTo>
                  <a:lnTo>
                    <a:pt x="193016" y="235642"/>
                  </a:lnTo>
                  <a:lnTo>
                    <a:pt x="156369" y="272259"/>
                  </a:lnTo>
                  <a:lnTo>
                    <a:pt x="123872" y="310595"/>
                  </a:lnTo>
                  <a:lnTo>
                    <a:pt x="95417" y="350497"/>
                  </a:lnTo>
                  <a:lnTo>
                    <a:pt x="70892" y="391810"/>
                  </a:lnTo>
                  <a:lnTo>
                    <a:pt x="50188" y="434381"/>
                  </a:lnTo>
                  <a:lnTo>
                    <a:pt x="33193" y="478057"/>
                  </a:lnTo>
                  <a:lnTo>
                    <a:pt x="19798" y="522682"/>
                  </a:lnTo>
                  <a:lnTo>
                    <a:pt x="9891" y="568103"/>
                  </a:lnTo>
                  <a:lnTo>
                    <a:pt x="3363" y="614167"/>
                  </a:lnTo>
                  <a:lnTo>
                    <a:pt x="102" y="660719"/>
                  </a:lnTo>
                  <a:lnTo>
                    <a:pt x="0" y="707605"/>
                  </a:lnTo>
                  <a:lnTo>
                    <a:pt x="2944" y="754672"/>
                  </a:lnTo>
                  <a:lnTo>
                    <a:pt x="8824" y="801765"/>
                  </a:lnTo>
                  <a:lnTo>
                    <a:pt x="19021" y="842323"/>
                  </a:lnTo>
                  <a:lnTo>
                    <a:pt x="2600718" y="842323"/>
                  </a:lnTo>
                  <a:lnTo>
                    <a:pt x="2602026" y="834670"/>
                  </a:lnTo>
                  <a:lnTo>
                    <a:pt x="2605176" y="785211"/>
                  </a:lnTo>
                  <a:lnTo>
                    <a:pt x="2604744" y="735420"/>
                  </a:lnTo>
                  <a:lnTo>
                    <a:pt x="2600912" y="685510"/>
                  </a:lnTo>
                  <a:lnTo>
                    <a:pt x="2593863" y="635696"/>
                  </a:lnTo>
                  <a:lnTo>
                    <a:pt x="2583779" y="586192"/>
                  </a:lnTo>
                  <a:lnTo>
                    <a:pt x="2570841" y="537214"/>
                  </a:lnTo>
                  <a:lnTo>
                    <a:pt x="2555233" y="488975"/>
                  </a:lnTo>
                  <a:lnTo>
                    <a:pt x="2537137" y="441690"/>
                  </a:lnTo>
                  <a:lnTo>
                    <a:pt x="2516733" y="395574"/>
                  </a:lnTo>
                  <a:lnTo>
                    <a:pt x="2494206" y="350841"/>
                  </a:lnTo>
                  <a:lnTo>
                    <a:pt x="2469736" y="307706"/>
                  </a:lnTo>
                  <a:lnTo>
                    <a:pt x="2443506" y="266382"/>
                  </a:lnTo>
                  <a:lnTo>
                    <a:pt x="2416372" y="226591"/>
                  </a:lnTo>
                  <a:lnTo>
                    <a:pt x="2386173" y="187194"/>
                  </a:lnTo>
                  <a:lnTo>
                    <a:pt x="2352875" y="149589"/>
                  </a:lnTo>
                  <a:lnTo>
                    <a:pt x="2316440" y="115175"/>
                  </a:lnTo>
                  <a:lnTo>
                    <a:pt x="2276833" y="85349"/>
                  </a:lnTo>
                  <a:lnTo>
                    <a:pt x="2234017" y="61510"/>
                  </a:lnTo>
                  <a:lnTo>
                    <a:pt x="2187956" y="45056"/>
                  </a:lnTo>
                  <a:lnTo>
                    <a:pt x="2132389" y="35369"/>
                  </a:lnTo>
                  <a:lnTo>
                    <a:pt x="2083462" y="38605"/>
                  </a:lnTo>
                  <a:lnTo>
                    <a:pt x="2038542" y="50948"/>
                  </a:lnTo>
                  <a:lnTo>
                    <a:pt x="1994996" y="68586"/>
                  </a:lnTo>
                  <a:lnTo>
                    <a:pt x="1950191" y="87703"/>
                  </a:lnTo>
                  <a:lnTo>
                    <a:pt x="1901493" y="104487"/>
                  </a:lnTo>
                  <a:lnTo>
                    <a:pt x="1852905" y="112913"/>
                  </a:lnTo>
                  <a:lnTo>
                    <a:pt x="1800163" y="114848"/>
                  </a:lnTo>
                  <a:lnTo>
                    <a:pt x="1745541" y="112159"/>
                  </a:lnTo>
                  <a:lnTo>
                    <a:pt x="1691315" y="106716"/>
                  </a:lnTo>
                  <a:lnTo>
                    <a:pt x="1639760" y="100388"/>
                  </a:lnTo>
                  <a:lnTo>
                    <a:pt x="1585339" y="92319"/>
                  </a:lnTo>
                  <a:lnTo>
                    <a:pt x="1530533" y="83481"/>
                  </a:lnTo>
                  <a:lnTo>
                    <a:pt x="1475726" y="73875"/>
                  </a:lnTo>
                  <a:lnTo>
                    <a:pt x="1421306" y="63500"/>
                  </a:lnTo>
                  <a:lnTo>
                    <a:pt x="1375304" y="54417"/>
                  </a:lnTo>
                  <a:lnTo>
                    <a:pt x="1328698" y="45681"/>
                  </a:lnTo>
                  <a:lnTo>
                    <a:pt x="1281559" y="37397"/>
                  </a:lnTo>
                  <a:lnTo>
                    <a:pt x="1233961" y="29670"/>
                  </a:lnTo>
                  <a:lnTo>
                    <a:pt x="1185978" y="22605"/>
                  </a:lnTo>
                  <a:lnTo>
                    <a:pt x="1137681" y="16308"/>
                  </a:lnTo>
                  <a:lnTo>
                    <a:pt x="1089145" y="10883"/>
                  </a:lnTo>
                  <a:lnTo>
                    <a:pt x="1040441" y="6435"/>
                  </a:lnTo>
                  <a:lnTo>
                    <a:pt x="991644" y="3070"/>
                  </a:lnTo>
                  <a:lnTo>
                    <a:pt x="942825" y="892"/>
                  </a:lnTo>
                  <a:lnTo>
                    <a:pt x="892029" y="0"/>
                  </a:lnTo>
                  <a:close/>
                </a:path>
              </a:pathLst>
            </a:custGeom>
            <a:solidFill>
              <a:srgbClr val="FFFFFF">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652336" y="5797359"/>
              <a:ext cx="2485390" cy="1061085"/>
            </a:xfrm>
            <a:custGeom>
              <a:avLst/>
              <a:gdLst/>
              <a:ahLst/>
              <a:cxnLst/>
              <a:rect l="l" t="t" r="r" b="b"/>
              <a:pathLst>
                <a:path w="2485390" h="1061084">
                  <a:moveTo>
                    <a:pt x="1572447" y="1054415"/>
                  </a:moveTo>
                  <a:lnTo>
                    <a:pt x="1568594" y="1055182"/>
                  </a:lnTo>
                  <a:lnTo>
                    <a:pt x="1565510" y="1058247"/>
                  </a:lnTo>
                  <a:lnTo>
                    <a:pt x="1563382" y="1060640"/>
                  </a:lnTo>
                  <a:lnTo>
                    <a:pt x="1584452" y="1060640"/>
                  </a:lnTo>
                  <a:lnTo>
                    <a:pt x="1576685" y="1055565"/>
                  </a:lnTo>
                  <a:lnTo>
                    <a:pt x="1572447" y="1054415"/>
                  </a:lnTo>
                  <a:close/>
                </a:path>
                <a:path w="2485390" h="1061084">
                  <a:moveTo>
                    <a:pt x="493581" y="1045219"/>
                  </a:moveTo>
                  <a:lnTo>
                    <a:pt x="489728" y="1045986"/>
                  </a:lnTo>
                  <a:lnTo>
                    <a:pt x="486645" y="1049051"/>
                  </a:lnTo>
                  <a:lnTo>
                    <a:pt x="480480" y="1050583"/>
                  </a:lnTo>
                  <a:lnTo>
                    <a:pt x="477398" y="1052883"/>
                  </a:lnTo>
                  <a:lnTo>
                    <a:pt x="476628" y="1056713"/>
                  </a:lnTo>
                  <a:lnTo>
                    <a:pt x="477525" y="1060640"/>
                  </a:lnTo>
                  <a:lnTo>
                    <a:pt x="512874" y="1060640"/>
                  </a:lnTo>
                  <a:lnTo>
                    <a:pt x="511306" y="1055181"/>
                  </a:lnTo>
                  <a:lnTo>
                    <a:pt x="506682" y="1050583"/>
                  </a:lnTo>
                  <a:lnTo>
                    <a:pt x="502058" y="1047518"/>
                  </a:lnTo>
                  <a:lnTo>
                    <a:pt x="493581" y="1045219"/>
                  </a:lnTo>
                  <a:close/>
                </a:path>
                <a:path w="2485390" h="1061084">
                  <a:moveTo>
                    <a:pt x="327127" y="1039089"/>
                  </a:moveTo>
                  <a:lnTo>
                    <a:pt x="323273" y="1039855"/>
                  </a:lnTo>
                  <a:lnTo>
                    <a:pt x="320191" y="1042921"/>
                  </a:lnTo>
                  <a:lnTo>
                    <a:pt x="315567" y="1045986"/>
                  </a:lnTo>
                  <a:lnTo>
                    <a:pt x="312485" y="1049051"/>
                  </a:lnTo>
                  <a:lnTo>
                    <a:pt x="311329" y="1052883"/>
                  </a:lnTo>
                  <a:lnTo>
                    <a:pt x="312766" y="1060640"/>
                  </a:lnTo>
                  <a:lnTo>
                    <a:pt x="346998" y="1060640"/>
                  </a:lnTo>
                  <a:lnTo>
                    <a:pt x="344851" y="1049051"/>
                  </a:lnTo>
                  <a:lnTo>
                    <a:pt x="340228" y="1044453"/>
                  </a:lnTo>
                  <a:lnTo>
                    <a:pt x="335604" y="1041388"/>
                  </a:lnTo>
                  <a:lnTo>
                    <a:pt x="327127" y="1039089"/>
                  </a:lnTo>
                  <a:close/>
                </a:path>
                <a:path w="2485390" h="1061084">
                  <a:moveTo>
                    <a:pt x="17338" y="1035258"/>
                  </a:moveTo>
                  <a:lnTo>
                    <a:pt x="13485" y="1036790"/>
                  </a:lnTo>
                  <a:lnTo>
                    <a:pt x="4237" y="1042921"/>
                  </a:lnTo>
                  <a:lnTo>
                    <a:pt x="1155" y="1045986"/>
                  </a:lnTo>
                  <a:lnTo>
                    <a:pt x="0" y="1049818"/>
                  </a:lnTo>
                  <a:lnTo>
                    <a:pt x="2004" y="1060640"/>
                  </a:lnTo>
                  <a:lnTo>
                    <a:pt x="36253" y="1060640"/>
                  </a:lnTo>
                  <a:lnTo>
                    <a:pt x="37375" y="1059396"/>
                  </a:lnTo>
                  <a:lnTo>
                    <a:pt x="38916" y="1055182"/>
                  </a:lnTo>
                  <a:lnTo>
                    <a:pt x="38145" y="1050583"/>
                  </a:lnTo>
                  <a:lnTo>
                    <a:pt x="33522" y="1045986"/>
                  </a:lnTo>
                  <a:lnTo>
                    <a:pt x="28898" y="1039855"/>
                  </a:lnTo>
                  <a:lnTo>
                    <a:pt x="25044" y="1036790"/>
                  </a:lnTo>
                  <a:lnTo>
                    <a:pt x="17338" y="1035258"/>
                  </a:lnTo>
                  <a:close/>
                </a:path>
                <a:path w="2485390" h="1061084">
                  <a:moveTo>
                    <a:pt x="2127292" y="1032958"/>
                  </a:moveTo>
                  <a:lnTo>
                    <a:pt x="2123439" y="1033725"/>
                  </a:lnTo>
                  <a:lnTo>
                    <a:pt x="2120357" y="1036790"/>
                  </a:lnTo>
                  <a:lnTo>
                    <a:pt x="2115733" y="1038323"/>
                  </a:lnTo>
                  <a:lnTo>
                    <a:pt x="2112650" y="1041388"/>
                  </a:lnTo>
                  <a:lnTo>
                    <a:pt x="2111495" y="1045603"/>
                  </a:lnTo>
                  <a:lnTo>
                    <a:pt x="2114075" y="1060640"/>
                  </a:lnTo>
                  <a:lnTo>
                    <a:pt x="2144985" y="1060640"/>
                  </a:lnTo>
                  <a:lnTo>
                    <a:pt x="2148869" y="1056331"/>
                  </a:lnTo>
                  <a:lnTo>
                    <a:pt x="2150411" y="1052117"/>
                  </a:lnTo>
                  <a:lnTo>
                    <a:pt x="2149640" y="1047518"/>
                  </a:lnTo>
                  <a:lnTo>
                    <a:pt x="2140393" y="1038323"/>
                  </a:lnTo>
                  <a:lnTo>
                    <a:pt x="2135769" y="1035258"/>
                  </a:lnTo>
                  <a:lnTo>
                    <a:pt x="2127292" y="1032958"/>
                  </a:lnTo>
                  <a:close/>
                </a:path>
                <a:path w="2485390" h="1061084">
                  <a:moveTo>
                    <a:pt x="1205633" y="1032958"/>
                  </a:moveTo>
                  <a:lnTo>
                    <a:pt x="1201780" y="1033725"/>
                  </a:lnTo>
                  <a:lnTo>
                    <a:pt x="1198696" y="1036790"/>
                  </a:lnTo>
                  <a:lnTo>
                    <a:pt x="1194073" y="1039855"/>
                  </a:lnTo>
                  <a:lnTo>
                    <a:pt x="1190991" y="1042921"/>
                  </a:lnTo>
                  <a:lnTo>
                    <a:pt x="1189835" y="1046752"/>
                  </a:lnTo>
                  <a:lnTo>
                    <a:pt x="1192407" y="1060640"/>
                  </a:lnTo>
                  <a:lnTo>
                    <a:pt x="1223324" y="1060640"/>
                  </a:lnTo>
                  <a:lnTo>
                    <a:pt x="1227210" y="1056331"/>
                  </a:lnTo>
                  <a:lnTo>
                    <a:pt x="1228752" y="1052117"/>
                  </a:lnTo>
                  <a:lnTo>
                    <a:pt x="1227981" y="1047518"/>
                  </a:lnTo>
                  <a:lnTo>
                    <a:pt x="1218733" y="1038323"/>
                  </a:lnTo>
                  <a:lnTo>
                    <a:pt x="1214110" y="1035258"/>
                  </a:lnTo>
                  <a:lnTo>
                    <a:pt x="1205633" y="1032958"/>
                  </a:lnTo>
                  <a:close/>
                </a:path>
                <a:path w="2485390" h="1061084">
                  <a:moveTo>
                    <a:pt x="795663" y="1032958"/>
                  </a:moveTo>
                  <a:lnTo>
                    <a:pt x="791810" y="1033725"/>
                  </a:lnTo>
                  <a:lnTo>
                    <a:pt x="788726" y="1036790"/>
                  </a:lnTo>
                  <a:lnTo>
                    <a:pt x="784103" y="1038323"/>
                  </a:lnTo>
                  <a:lnTo>
                    <a:pt x="781021" y="1040622"/>
                  </a:lnTo>
                  <a:lnTo>
                    <a:pt x="779865" y="1044453"/>
                  </a:lnTo>
                  <a:lnTo>
                    <a:pt x="782455" y="1060640"/>
                  </a:lnTo>
                  <a:lnTo>
                    <a:pt x="813354" y="1060640"/>
                  </a:lnTo>
                  <a:lnTo>
                    <a:pt x="817240" y="1056331"/>
                  </a:lnTo>
                  <a:lnTo>
                    <a:pt x="818782" y="1052117"/>
                  </a:lnTo>
                  <a:lnTo>
                    <a:pt x="818011" y="1047518"/>
                  </a:lnTo>
                  <a:lnTo>
                    <a:pt x="808763" y="1038323"/>
                  </a:lnTo>
                  <a:lnTo>
                    <a:pt x="804140" y="1035258"/>
                  </a:lnTo>
                  <a:lnTo>
                    <a:pt x="795663" y="1032958"/>
                  </a:lnTo>
                  <a:close/>
                </a:path>
                <a:path w="2485390" h="1061084">
                  <a:moveTo>
                    <a:pt x="136013" y="1032958"/>
                  </a:moveTo>
                  <a:lnTo>
                    <a:pt x="132160" y="1033725"/>
                  </a:lnTo>
                  <a:lnTo>
                    <a:pt x="129077" y="1036790"/>
                  </a:lnTo>
                  <a:lnTo>
                    <a:pt x="124454" y="1039855"/>
                  </a:lnTo>
                  <a:lnTo>
                    <a:pt x="121371" y="1042921"/>
                  </a:lnTo>
                  <a:lnTo>
                    <a:pt x="120216" y="1046752"/>
                  </a:lnTo>
                  <a:lnTo>
                    <a:pt x="122788" y="1060640"/>
                  </a:lnTo>
                  <a:lnTo>
                    <a:pt x="153624" y="1060640"/>
                  </a:lnTo>
                  <a:lnTo>
                    <a:pt x="156434" y="1057480"/>
                  </a:lnTo>
                  <a:lnTo>
                    <a:pt x="158361" y="1052883"/>
                  </a:lnTo>
                  <a:lnTo>
                    <a:pt x="158361" y="1047518"/>
                  </a:lnTo>
                  <a:lnTo>
                    <a:pt x="149114" y="1038323"/>
                  </a:lnTo>
                  <a:lnTo>
                    <a:pt x="144490" y="1035258"/>
                  </a:lnTo>
                  <a:lnTo>
                    <a:pt x="136013" y="1032958"/>
                  </a:lnTo>
                  <a:close/>
                </a:path>
                <a:path w="2485390" h="1061084">
                  <a:moveTo>
                    <a:pt x="903551" y="1029893"/>
                  </a:moveTo>
                  <a:lnTo>
                    <a:pt x="899696" y="1030660"/>
                  </a:lnTo>
                  <a:lnTo>
                    <a:pt x="896614" y="1033725"/>
                  </a:lnTo>
                  <a:lnTo>
                    <a:pt x="889582" y="1036695"/>
                  </a:lnTo>
                  <a:lnTo>
                    <a:pt x="886596" y="1041388"/>
                  </a:lnTo>
                  <a:lnTo>
                    <a:pt x="887078" y="1048381"/>
                  </a:lnTo>
                  <a:lnTo>
                    <a:pt x="890449" y="1058247"/>
                  </a:lnTo>
                  <a:lnTo>
                    <a:pt x="893797" y="1060640"/>
                  </a:lnTo>
                  <a:lnTo>
                    <a:pt x="918480" y="1060640"/>
                  </a:lnTo>
                  <a:lnTo>
                    <a:pt x="925128" y="1053266"/>
                  </a:lnTo>
                  <a:lnTo>
                    <a:pt x="926670" y="1049052"/>
                  </a:lnTo>
                  <a:lnTo>
                    <a:pt x="925898" y="1044453"/>
                  </a:lnTo>
                  <a:lnTo>
                    <a:pt x="916651" y="1035258"/>
                  </a:lnTo>
                  <a:lnTo>
                    <a:pt x="912027" y="1032193"/>
                  </a:lnTo>
                  <a:lnTo>
                    <a:pt x="903551" y="1029893"/>
                  </a:lnTo>
                  <a:close/>
                </a:path>
                <a:path w="2485390" h="1061084">
                  <a:moveTo>
                    <a:pt x="700107" y="1029893"/>
                  </a:moveTo>
                  <a:lnTo>
                    <a:pt x="684501" y="1050105"/>
                  </a:lnTo>
                  <a:lnTo>
                    <a:pt x="687005" y="1058247"/>
                  </a:lnTo>
                  <a:lnTo>
                    <a:pt x="690354" y="1060640"/>
                  </a:lnTo>
                  <a:lnTo>
                    <a:pt x="715034" y="1060640"/>
                  </a:lnTo>
                  <a:lnTo>
                    <a:pt x="721684" y="1053266"/>
                  </a:lnTo>
                  <a:lnTo>
                    <a:pt x="723225" y="1049052"/>
                  </a:lnTo>
                  <a:lnTo>
                    <a:pt x="722455" y="1044453"/>
                  </a:lnTo>
                  <a:lnTo>
                    <a:pt x="713207" y="1035258"/>
                  </a:lnTo>
                  <a:lnTo>
                    <a:pt x="708583" y="1032193"/>
                  </a:lnTo>
                  <a:lnTo>
                    <a:pt x="700107" y="1029893"/>
                  </a:lnTo>
                  <a:close/>
                </a:path>
                <a:path w="2485390" h="1061084">
                  <a:moveTo>
                    <a:pt x="601468" y="1029893"/>
                  </a:moveTo>
                  <a:lnTo>
                    <a:pt x="597614" y="1030660"/>
                  </a:lnTo>
                  <a:lnTo>
                    <a:pt x="594532" y="1033725"/>
                  </a:lnTo>
                  <a:lnTo>
                    <a:pt x="588800" y="1036695"/>
                  </a:lnTo>
                  <a:lnTo>
                    <a:pt x="585670" y="1041388"/>
                  </a:lnTo>
                  <a:lnTo>
                    <a:pt x="585429" y="1048381"/>
                  </a:lnTo>
                  <a:lnTo>
                    <a:pt x="588367" y="1058247"/>
                  </a:lnTo>
                  <a:lnTo>
                    <a:pt x="591715" y="1060640"/>
                  </a:lnTo>
                  <a:lnTo>
                    <a:pt x="616397" y="1060640"/>
                  </a:lnTo>
                  <a:lnTo>
                    <a:pt x="623046" y="1053266"/>
                  </a:lnTo>
                  <a:lnTo>
                    <a:pt x="624586" y="1049052"/>
                  </a:lnTo>
                  <a:lnTo>
                    <a:pt x="623815" y="1044453"/>
                  </a:lnTo>
                  <a:lnTo>
                    <a:pt x="614568" y="1035258"/>
                  </a:lnTo>
                  <a:lnTo>
                    <a:pt x="609945" y="1032193"/>
                  </a:lnTo>
                  <a:lnTo>
                    <a:pt x="601468" y="1029893"/>
                  </a:lnTo>
                  <a:close/>
                </a:path>
                <a:path w="2485390" h="1061084">
                  <a:moveTo>
                    <a:pt x="1097745" y="1023763"/>
                  </a:moveTo>
                  <a:lnTo>
                    <a:pt x="1093892" y="1024530"/>
                  </a:lnTo>
                  <a:lnTo>
                    <a:pt x="1090810" y="1027595"/>
                  </a:lnTo>
                  <a:lnTo>
                    <a:pt x="1085078" y="1032288"/>
                  </a:lnTo>
                  <a:lnTo>
                    <a:pt x="1081947" y="1037557"/>
                  </a:lnTo>
                  <a:lnTo>
                    <a:pt x="1081706" y="1043975"/>
                  </a:lnTo>
                  <a:lnTo>
                    <a:pt x="1084644" y="1052117"/>
                  </a:lnTo>
                  <a:lnTo>
                    <a:pt x="1096570" y="1060640"/>
                  </a:lnTo>
                  <a:lnTo>
                    <a:pt x="1098303" y="1060640"/>
                  </a:lnTo>
                  <a:lnTo>
                    <a:pt x="1109305" y="1058247"/>
                  </a:lnTo>
                  <a:lnTo>
                    <a:pt x="1114169" y="1054416"/>
                  </a:lnTo>
                  <a:lnTo>
                    <a:pt x="1118166" y="1048285"/>
                  </a:lnTo>
                  <a:lnTo>
                    <a:pt x="1119274" y="1041005"/>
                  </a:lnTo>
                  <a:lnTo>
                    <a:pt x="1115469" y="1033725"/>
                  </a:lnTo>
                  <a:lnTo>
                    <a:pt x="1110846" y="1029128"/>
                  </a:lnTo>
                  <a:lnTo>
                    <a:pt x="1106222" y="1026062"/>
                  </a:lnTo>
                  <a:lnTo>
                    <a:pt x="1097745" y="1023763"/>
                  </a:lnTo>
                  <a:close/>
                </a:path>
                <a:path w="2485390" h="1061084">
                  <a:moveTo>
                    <a:pt x="1328931" y="1017633"/>
                  </a:moveTo>
                  <a:lnTo>
                    <a:pt x="1325078" y="1018400"/>
                  </a:lnTo>
                  <a:lnTo>
                    <a:pt x="1321995" y="1021465"/>
                  </a:lnTo>
                  <a:lnTo>
                    <a:pt x="1316264" y="1026158"/>
                  </a:lnTo>
                  <a:lnTo>
                    <a:pt x="1313134" y="1031427"/>
                  </a:lnTo>
                  <a:lnTo>
                    <a:pt x="1312893" y="1037844"/>
                  </a:lnTo>
                  <a:lnTo>
                    <a:pt x="1315831" y="1045987"/>
                  </a:lnTo>
                  <a:lnTo>
                    <a:pt x="1321418" y="1052548"/>
                  </a:lnTo>
                  <a:lnTo>
                    <a:pt x="1328161" y="1054799"/>
                  </a:lnTo>
                  <a:lnTo>
                    <a:pt x="1334903" y="1054176"/>
                  </a:lnTo>
                  <a:lnTo>
                    <a:pt x="1340490" y="1052117"/>
                  </a:lnTo>
                  <a:lnTo>
                    <a:pt x="1345355" y="1048285"/>
                  </a:lnTo>
                  <a:lnTo>
                    <a:pt x="1349352" y="1042155"/>
                  </a:lnTo>
                  <a:lnTo>
                    <a:pt x="1350460" y="1034875"/>
                  </a:lnTo>
                  <a:lnTo>
                    <a:pt x="1346655" y="1027595"/>
                  </a:lnTo>
                  <a:lnTo>
                    <a:pt x="1342032" y="1022997"/>
                  </a:lnTo>
                  <a:lnTo>
                    <a:pt x="1337408" y="1019932"/>
                  </a:lnTo>
                  <a:lnTo>
                    <a:pt x="1328931" y="1017633"/>
                  </a:lnTo>
                  <a:close/>
                </a:path>
                <a:path w="2485390" h="1061084">
                  <a:moveTo>
                    <a:pt x="2367726" y="1005373"/>
                  </a:moveTo>
                  <a:lnTo>
                    <a:pt x="2363872" y="1006139"/>
                  </a:lnTo>
                  <a:lnTo>
                    <a:pt x="2360789" y="1009204"/>
                  </a:lnTo>
                  <a:lnTo>
                    <a:pt x="2355058" y="1012174"/>
                  </a:lnTo>
                  <a:lnTo>
                    <a:pt x="2351928" y="1016867"/>
                  </a:lnTo>
                  <a:lnTo>
                    <a:pt x="2351687" y="1023860"/>
                  </a:lnTo>
                  <a:lnTo>
                    <a:pt x="2354625" y="1033726"/>
                  </a:lnTo>
                  <a:lnTo>
                    <a:pt x="2360211" y="1040287"/>
                  </a:lnTo>
                  <a:lnTo>
                    <a:pt x="2366954" y="1042538"/>
                  </a:lnTo>
                  <a:lnTo>
                    <a:pt x="2373697" y="1041916"/>
                  </a:lnTo>
                  <a:lnTo>
                    <a:pt x="2379284" y="1039856"/>
                  </a:lnTo>
                  <a:lnTo>
                    <a:pt x="2385450" y="1034732"/>
                  </a:lnTo>
                  <a:lnTo>
                    <a:pt x="2389303" y="1028745"/>
                  </a:lnTo>
                  <a:lnTo>
                    <a:pt x="2389688" y="1022183"/>
                  </a:lnTo>
                  <a:lnTo>
                    <a:pt x="2385450" y="1015335"/>
                  </a:lnTo>
                  <a:lnTo>
                    <a:pt x="2380826" y="1010737"/>
                  </a:lnTo>
                  <a:lnTo>
                    <a:pt x="2376202" y="1007672"/>
                  </a:lnTo>
                  <a:lnTo>
                    <a:pt x="2367726" y="1005373"/>
                  </a:lnTo>
                  <a:close/>
                </a:path>
                <a:path w="2485390" h="1061084">
                  <a:moveTo>
                    <a:pt x="1446065" y="999241"/>
                  </a:moveTo>
                  <a:lnTo>
                    <a:pt x="1442211" y="1000008"/>
                  </a:lnTo>
                  <a:lnTo>
                    <a:pt x="1439129" y="1003073"/>
                  </a:lnTo>
                  <a:lnTo>
                    <a:pt x="1433398" y="1006474"/>
                  </a:lnTo>
                  <a:lnTo>
                    <a:pt x="1430267" y="1011886"/>
                  </a:lnTo>
                  <a:lnTo>
                    <a:pt x="1430026" y="1019022"/>
                  </a:lnTo>
                  <a:lnTo>
                    <a:pt x="1432964" y="1027595"/>
                  </a:lnTo>
                  <a:lnTo>
                    <a:pt x="1438551" y="1034156"/>
                  </a:lnTo>
                  <a:lnTo>
                    <a:pt x="1445294" y="1036407"/>
                  </a:lnTo>
                  <a:lnTo>
                    <a:pt x="1452037" y="1035785"/>
                  </a:lnTo>
                  <a:lnTo>
                    <a:pt x="1457624" y="1033725"/>
                  </a:lnTo>
                  <a:lnTo>
                    <a:pt x="1463789" y="1028601"/>
                  </a:lnTo>
                  <a:lnTo>
                    <a:pt x="1467642" y="1022614"/>
                  </a:lnTo>
                  <a:lnTo>
                    <a:pt x="1468028" y="1016052"/>
                  </a:lnTo>
                  <a:lnTo>
                    <a:pt x="1463790" y="1009203"/>
                  </a:lnTo>
                  <a:lnTo>
                    <a:pt x="1459165" y="1004606"/>
                  </a:lnTo>
                  <a:lnTo>
                    <a:pt x="1454541" y="1001541"/>
                  </a:lnTo>
                  <a:lnTo>
                    <a:pt x="1446065" y="999241"/>
                  </a:lnTo>
                  <a:close/>
                </a:path>
                <a:path w="2485390" h="1061084">
                  <a:moveTo>
                    <a:pt x="1692663" y="996176"/>
                  </a:moveTo>
                  <a:lnTo>
                    <a:pt x="1688809" y="996943"/>
                  </a:lnTo>
                  <a:lnTo>
                    <a:pt x="1685727" y="1000008"/>
                  </a:lnTo>
                  <a:lnTo>
                    <a:pt x="1678695" y="1003409"/>
                  </a:lnTo>
                  <a:lnTo>
                    <a:pt x="1675709" y="1008820"/>
                  </a:lnTo>
                  <a:lnTo>
                    <a:pt x="1676191" y="1015957"/>
                  </a:lnTo>
                  <a:lnTo>
                    <a:pt x="1679563" y="1024530"/>
                  </a:lnTo>
                  <a:lnTo>
                    <a:pt x="1685149" y="1031091"/>
                  </a:lnTo>
                  <a:lnTo>
                    <a:pt x="1691892" y="1033342"/>
                  </a:lnTo>
                  <a:lnTo>
                    <a:pt x="1698635" y="1032719"/>
                  </a:lnTo>
                  <a:lnTo>
                    <a:pt x="1704222" y="1030660"/>
                  </a:lnTo>
                  <a:lnTo>
                    <a:pt x="1710387" y="1025535"/>
                  </a:lnTo>
                  <a:lnTo>
                    <a:pt x="1714241" y="1019549"/>
                  </a:lnTo>
                  <a:lnTo>
                    <a:pt x="1714626" y="1012987"/>
                  </a:lnTo>
                  <a:lnTo>
                    <a:pt x="1710387" y="1006138"/>
                  </a:lnTo>
                  <a:lnTo>
                    <a:pt x="1705764" y="1001541"/>
                  </a:lnTo>
                  <a:lnTo>
                    <a:pt x="1701140" y="998476"/>
                  </a:lnTo>
                  <a:lnTo>
                    <a:pt x="1692663" y="996176"/>
                  </a:lnTo>
                  <a:close/>
                </a:path>
                <a:path w="2485390" h="1061084">
                  <a:moveTo>
                    <a:pt x="1825210" y="983916"/>
                  </a:moveTo>
                  <a:lnTo>
                    <a:pt x="1821356" y="984683"/>
                  </a:lnTo>
                  <a:lnTo>
                    <a:pt x="1818273" y="987748"/>
                  </a:lnTo>
                  <a:lnTo>
                    <a:pt x="1812542" y="990717"/>
                  </a:lnTo>
                  <a:lnTo>
                    <a:pt x="1809412" y="995411"/>
                  </a:lnTo>
                  <a:lnTo>
                    <a:pt x="1809171" y="1002403"/>
                  </a:lnTo>
                  <a:lnTo>
                    <a:pt x="1812109" y="1012270"/>
                  </a:lnTo>
                  <a:lnTo>
                    <a:pt x="1817696" y="1018831"/>
                  </a:lnTo>
                  <a:lnTo>
                    <a:pt x="1824439" y="1021082"/>
                  </a:lnTo>
                  <a:lnTo>
                    <a:pt x="1831182" y="1020459"/>
                  </a:lnTo>
                  <a:lnTo>
                    <a:pt x="1836770" y="1018400"/>
                  </a:lnTo>
                  <a:lnTo>
                    <a:pt x="1842934" y="1013275"/>
                  </a:lnTo>
                  <a:lnTo>
                    <a:pt x="1846787" y="1007288"/>
                  </a:lnTo>
                  <a:lnTo>
                    <a:pt x="1847172" y="1000727"/>
                  </a:lnTo>
                  <a:lnTo>
                    <a:pt x="1842934" y="993878"/>
                  </a:lnTo>
                  <a:lnTo>
                    <a:pt x="1838310" y="989280"/>
                  </a:lnTo>
                  <a:lnTo>
                    <a:pt x="1833686" y="986215"/>
                  </a:lnTo>
                  <a:lnTo>
                    <a:pt x="1825210" y="983916"/>
                  </a:lnTo>
                  <a:close/>
                </a:path>
                <a:path w="2485390" h="1061084">
                  <a:moveTo>
                    <a:pt x="2056396" y="977786"/>
                  </a:moveTo>
                  <a:lnTo>
                    <a:pt x="2052543" y="978552"/>
                  </a:lnTo>
                  <a:lnTo>
                    <a:pt x="2049460" y="981618"/>
                  </a:lnTo>
                  <a:lnTo>
                    <a:pt x="2043728" y="984587"/>
                  </a:lnTo>
                  <a:lnTo>
                    <a:pt x="2040598" y="989280"/>
                  </a:lnTo>
                  <a:lnTo>
                    <a:pt x="2040357" y="996273"/>
                  </a:lnTo>
                  <a:lnTo>
                    <a:pt x="2043294" y="1006139"/>
                  </a:lnTo>
                  <a:lnTo>
                    <a:pt x="2048882" y="1012701"/>
                  </a:lnTo>
                  <a:lnTo>
                    <a:pt x="2055625" y="1014952"/>
                  </a:lnTo>
                  <a:lnTo>
                    <a:pt x="2062368" y="1014329"/>
                  </a:lnTo>
                  <a:lnTo>
                    <a:pt x="2067955" y="1012270"/>
                  </a:lnTo>
                  <a:lnTo>
                    <a:pt x="2074120" y="1007145"/>
                  </a:lnTo>
                  <a:lnTo>
                    <a:pt x="2077973" y="1001158"/>
                  </a:lnTo>
                  <a:lnTo>
                    <a:pt x="2078358" y="994596"/>
                  </a:lnTo>
                  <a:lnTo>
                    <a:pt x="2074120" y="987748"/>
                  </a:lnTo>
                  <a:lnTo>
                    <a:pt x="2069496" y="983150"/>
                  </a:lnTo>
                  <a:lnTo>
                    <a:pt x="2064872" y="980085"/>
                  </a:lnTo>
                  <a:lnTo>
                    <a:pt x="2056396" y="977786"/>
                  </a:lnTo>
                  <a:close/>
                </a:path>
                <a:path w="2485390" h="1061084">
                  <a:moveTo>
                    <a:pt x="407272" y="974721"/>
                  </a:moveTo>
                  <a:lnTo>
                    <a:pt x="403418" y="975487"/>
                  </a:lnTo>
                  <a:lnTo>
                    <a:pt x="400336" y="978552"/>
                  </a:lnTo>
                  <a:lnTo>
                    <a:pt x="394604" y="981522"/>
                  </a:lnTo>
                  <a:lnTo>
                    <a:pt x="391474" y="986215"/>
                  </a:lnTo>
                  <a:lnTo>
                    <a:pt x="391233" y="993208"/>
                  </a:lnTo>
                  <a:lnTo>
                    <a:pt x="394171" y="1003074"/>
                  </a:lnTo>
                  <a:lnTo>
                    <a:pt x="399758" y="1009635"/>
                  </a:lnTo>
                  <a:lnTo>
                    <a:pt x="406501" y="1011886"/>
                  </a:lnTo>
                  <a:lnTo>
                    <a:pt x="413244" y="1011264"/>
                  </a:lnTo>
                  <a:lnTo>
                    <a:pt x="418831" y="1009204"/>
                  </a:lnTo>
                  <a:lnTo>
                    <a:pt x="423696" y="1005373"/>
                  </a:lnTo>
                  <a:lnTo>
                    <a:pt x="427693" y="999242"/>
                  </a:lnTo>
                  <a:lnTo>
                    <a:pt x="428801" y="991962"/>
                  </a:lnTo>
                  <a:lnTo>
                    <a:pt x="424996" y="984683"/>
                  </a:lnTo>
                  <a:lnTo>
                    <a:pt x="420372" y="980085"/>
                  </a:lnTo>
                  <a:lnTo>
                    <a:pt x="415749" y="977020"/>
                  </a:lnTo>
                  <a:lnTo>
                    <a:pt x="407272" y="974721"/>
                  </a:lnTo>
                  <a:close/>
                </a:path>
                <a:path w="2485390" h="1061084">
                  <a:moveTo>
                    <a:pt x="2253672" y="965525"/>
                  </a:moveTo>
                  <a:lnTo>
                    <a:pt x="2249821" y="966292"/>
                  </a:lnTo>
                  <a:lnTo>
                    <a:pt x="2246737" y="969357"/>
                  </a:lnTo>
                  <a:lnTo>
                    <a:pt x="2239705" y="972327"/>
                  </a:lnTo>
                  <a:lnTo>
                    <a:pt x="2236719" y="977020"/>
                  </a:lnTo>
                  <a:lnTo>
                    <a:pt x="2237201" y="984013"/>
                  </a:lnTo>
                  <a:lnTo>
                    <a:pt x="2240572" y="993879"/>
                  </a:lnTo>
                  <a:lnTo>
                    <a:pt x="2246159" y="1000440"/>
                  </a:lnTo>
                  <a:lnTo>
                    <a:pt x="2252902" y="1002691"/>
                  </a:lnTo>
                  <a:lnTo>
                    <a:pt x="2259646" y="1002069"/>
                  </a:lnTo>
                  <a:lnTo>
                    <a:pt x="2265233" y="1000009"/>
                  </a:lnTo>
                  <a:lnTo>
                    <a:pt x="2271398" y="994885"/>
                  </a:lnTo>
                  <a:lnTo>
                    <a:pt x="2275251" y="988898"/>
                  </a:lnTo>
                  <a:lnTo>
                    <a:pt x="2275636" y="982336"/>
                  </a:lnTo>
                  <a:lnTo>
                    <a:pt x="2271398" y="975487"/>
                  </a:lnTo>
                  <a:lnTo>
                    <a:pt x="2266774" y="970890"/>
                  </a:lnTo>
                  <a:lnTo>
                    <a:pt x="2262150" y="967825"/>
                  </a:lnTo>
                  <a:lnTo>
                    <a:pt x="2253672" y="965525"/>
                  </a:lnTo>
                  <a:close/>
                </a:path>
                <a:path w="2485390" h="1061084">
                  <a:moveTo>
                    <a:pt x="1951590" y="962460"/>
                  </a:moveTo>
                  <a:lnTo>
                    <a:pt x="1947737" y="963227"/>
                  </a:lnTo>
                  <a:lnTo>
                    <a:pt x="1944655" y="966292"/>
                  </a:lnTo>
                  <a:lnTo>
                    <a:pt x="1938923" y="970986"/>
                  </a:lnTo>
                  <a:lnTo>
                    <a:pt x="1935793" y="976254"/>
                  </a:lnTo>
                  <a:lnTo>
                    <a:pt x="1935552" y="982672"/>
                  </a:lnTo>
                  <a:lnTo>
                    <a:pt x="1938490" y="990814"/>
                  </a:lnTo>
                  <a:lnTo>
                    <a:pt x="1944077" y="997375"/>
                  </a:lnTo>
                  <a:lnTo>
                    <a:pt x="1950819" y="999626"/>
                  </a:lnTo>
                  <a:lnTo>
                    <a:pt x="1957562" y="999003"/>
                  </a:lnTo>
                  <a:lnTo>
                    <a:pt x="1963150" y="996944"/>
                  </a:lnTo>
                  <a:lnTo>
                    <a:pt x="1968014" y="993113"/>
                  </a:lnTo>
                  <a:lnTo>
                    <a:pt x="1972012" y="986982"/>
                  </a:lnTo>
                  <a:lnTo>
                    <a:pt x="1973120" y="979702"/>
                  </a:lnTo>
                  <a:lnTo>
                    <a:pt x="1969314" y="972422"/>
                  </a:lnTo>
                  <a:lnTo>
                    <a:pt x="1964692" y="967825"/>
                  </a:lnTo>
                  <a:lnTo>
                    <a:pt x="1960067" y="964760"/>
                  </a:lnTo>
                  <a:lnTo>
                    <a:pt x="1951590" y="962460"/>
                  </a:lnTo>
                  <a:close/>
                </a:path>
                <a:path w="2485390" h="1061084">
                  <a:moveTo>
                    <a:pt x="243901" y="962460"/>
                  </a:moveTo>
                  <a:lnTo>
                    <a:pt x="240047" y="963227"/>
                  </a:lnTo>
                  <a:lnTo>
                    <a:pt x="236965" y="966292"/>
                  </a:lnTo>
                  <a:lnTo>
                    <a:pt x="231233" y="970986"/>
                  </a:lnTo>
                  <a:lnTo>
                    <a:pt x="228103" y="976254"/>
                  </a:lnTo>
                  <a:lnTo>
                    <a:pt x="227862" y="982672"/>
                  </a:lnTo>
                  <a:lnTo>
                    <a:pt x="230800" y="990814"/>
                  </a:lnTo>
                  <a:lnTo>
                    <a:pt x="236387" y="997375"/>
                  </a:lnTo>
                  <a:lnTo>
                    <a:pt x="243130" y="999626"/>
                  </a:lnTo>
                  <a:lnTo>
                    <a:pt x="249873" y="999003"/>
                  </a:lnTo>
                  <a:lnTo>
                    <a:pt x="255460" y="996944"/>
                  </a:lnTo>
                  <a:lnTo>
                    <a:pt x="260325" y="993113"/>
                  </a:lnTo>
                  <a:lnTo>
                    <a:pt x="264322" y="986982"/>
                  </a:lnTo>
                  <a:lnTo>
                    <a:pt x="265430" y="979702"/>
                  </a:lnTo>
                  <a:lnTo>
                    <a:pt x="261625" y="972422"/>
                  </a:lnTo>
                  <a:lnTo>
                    <a:pt x="257001" y="967825"/>
                  </a:lnTo>
                  <a:lnTo>
                    <a:pt x="252378" y="964760"/>
                  </a:lnTo>
                  <a:lnTo>
                    <a:pt x="243901" y="962460"/>
                  </a:lnTo>
                  <a:close/>
                </a:path>
                <a:path w="2485390" h="1061084">
                  <a:moveTo>
                    <a:pt x="2463282" y="959395"/>
                  </a:moveTo>
                  <a:lnTo>
                    <a:pt x="2459429" y="960162"/>
                  </a:lnTo>
                  <a:lnTo>
                    <a:pt x="2456347" y="963227"/>
                  </a:lnTo>
                  <a:lnTo>
                    <a:pt x="2450615" y="966196"/>
                  </a:lnTo>
                  <a:lnTo>
                    <a:pt x="2447484" y="970890"/>
                  </a:lnTo>
                  <a:lnTo>
                    <a:pt x="2447243" y="977882"/>
                  </a:lnTo>
                  <a:lnTo>
                    <a:pt x="2450181" y="987749"/>
                  </a:lnTo>
                  <a:lnTo>
                    <a:pt x="2455768" y="994310"/>
                  </a:lnTo>
                  <a:lnTo>
                    <a:pt x="2462512" y="996561"/>
                  </a:lnTo>
                  <a:lnTo>
                    <a:pt x="2469255" y="995938"/>
                  </a:lnTo>
                  <a:lnTo>
                    <a:pt x="2474842" y="993879"/>
                  </a:lnTo>
                  <a:lnTo>
                    <a:pt x="2481006" y="988754"/>
                  </a:lnTo>
                  <a:lnTo>
                    <a:pt x="2484859" y="982767"/>
                  </a:lnTo>
                  <a:lnTo>
                    <a:pt x="2485244" y="976206"/>
                  </a:lnTo>
                  <a:lnTo>
                    <a:pt x="2481006" y="969357"/>
                  </a:lnTo>
                  <a:lnTo>
                    <a:pt x="2476383" y="964760"/>
                  </a:lnTo>
                  <a:lnTo>
                    <a:pt x="2471759" y="961694"/>
                  </a:lnTo>
                  <a:lnTo>
                    <a:pt x="2463282" y="959395"/>
                  </a:lnTo>
                  <a:close/>
                </a:path>
                <a:path w="2485390" h="1061084">
                  <a:moveTo>
                    <a:pt x="1572447" y="956330"/>
                  </a:moveTo>
                  <a:lnTo>
                    <a:pt x="1556841" y="976541"/>
                  </a:lnTo>
                  <a:lnTo>
                    <a:pt x="1559346" y="984684"/>
                  </a:lnTo>
                  <a:lnTo>
                    <a:pt x="1564932" y="991245"/>
                  </a:lnTo>
                  <a:lnTo>
                    <a:pt x="1571675" y="993496"/>
                  </a:lnTo>
                  <a:lnTo>
                    <a:pt x="1578418" y="992873"/>
                  </a:lnTo>
                  <a:lnTo>
                    <a:pt x="1584005" y="990814"/>
                  </a:lnTo>
                  <a:lnTo>
                    <a:pt x="1590171" y="985689"/>
                  </a:lnTo>
                  <a:lnTo>
                    <a:pt x="1594024" y="979702"/>
                  </a:lnTo>
                  <a:lnTo>
                    <a:pt x="1594409" y="973141"/>
                  </a:lnTo>
                  <a:lnTo>
                    <a:pt x="1590170" y="966292"/>
                  </a:lnTo>
                  <a:lnTo>
                    <a:pt x="1585547" y="961694"/>
                  </a:lnTo>
                  <a:lnTo>
                    <a:pt x="1580923" y="958629"/>
                  </a:lnTo>
                  <a:lnTo>
                    <a:pt x="1572447" y="956330"/>
                  </a:lnTo>
                  <a:close/>
                </a:path>
                <a:path w="2485390" h="1061084">
                  <a:moveTo>
                    <a:pt x="1236457" y="941003"/>
                  </a:moveTo>
                  <a:lnTo>
                    <a:pt x="1232603" y="941770"/>
                  </a:lnTo>
                  <a:lnTo>
                    <a:pt x="1229520" y="944835"/>
                  </a:lnTo>
                  <a:lnTo>
                    <a:pt x="1223789" y="948236"/>
                  </a:lnTo>
                  <a:lnTo>
                    <a:pt x="1220659" y="953648"/>
                  </a:lnTo>
                  <a:lnTo>
                    <a:pt x="1220418" y="960784"/>
                  </a:lnTo>
                  <a:lnTo>
                    <a:pt x="1223356" y="969357"/>
                  </a:lnTo>
                  <a:lnTo>
                    <a:pt x="1228943" y="975918"/>
                  </a:lnTo>
                  <a:lnTo>
                    <a:pt x="1235686" y="978169"/>
                  </a:lnTo>
                  <a:lnTo>
                    <a:pt x="1242430" y="977547"/>
                  </a:lnTo>
                  <a:lnTo>
                    <a:pt x="1248017" y="975487"/>
                  </a:lnTo>
                  <a:lnTo>
                    <a:pt x="1254181" y="970363"/>
                  </a:lnTo>
                  <a:lnTo>
                    <a:pt x="1258034" y="964376"/>
                  </a:lnTo>
                  <a:lnTo>
                    <a:pt x="1258419" y="957814"/>
                  </a:lnTo>
                  <a:lnTo>
                    <a:pt x="1254181" y="950966"/>
                  </a:lnTo>
                  <a:lnTo>
                    <a:pt x="1249557" y="946368"/>
                  </a:lnTo>
                  <a:lnTo>
                    <a:pt x="1244934" y="943303"/>
                  </a:lnTo>
                  <a:lnTo>
                    <a:pt x="1236457" y="941003"/>
                  </a:lnTo>
                  <a:close/>
                </a:path>
                <a:path w="2485390" h="1061084">
                  <a:moveTo>
                    <a:pt x="1042260" y="937938"/>
                  </a:moveTo>
                  <a:lnTo>
                    <a:pt x="1038407" y="938705"/>
                  </a:lnTo>
                  <a:lnTo>
                    <a:pt x="1035325" y="941770"/>
                  </a:lnTo>
                  <a:lnTo>
                    <a:pt x="1029593" y="944740"/>
                  </a:lnTo>
                  <a:lnTo>
                    <a:pt x="1026463" y="949433"/>
                  </a:lnTo>
                  <a:lnTo>
                    <a:pt x="1026222" y="956426"/>
                  </a:lnTo>
                  <a:lnTo>
                    <a:pt x="1029160" y="966292"/>
                  </a:lnTo>
                  <a:lnTo>
                    <a:pt x="1034747" y="972853"/>
                  </a:lnTo>
                  <a:lnTo>
                    <a:pt x="1041490" y="975104"/>
                  </a:lnTo>
                  <a:lnTo>
                    <a:pt x="1048233" y="974482"/>
                  </a:lnTo>
                  <a:lnTo>
                    <a:pt x="1053820" y="972422"/>
                  </a:lnTo>
                  <a:lnTo>
                    <a:pt x="1059985" y="967298"/>
                  </a:lnTo>
                  <a:lnTo>
                    <a:pt x="1063838" y="961311"/>
                  </a:lnTo>
                  <a:lnTo>
                    <a:pt x="1064224" y="954749"/>
                  </a:lnTo>
                  <a:lnTo>
                    <a:pt x="1059985" y="947900"/>
                  </a:lnTo>
                  <a:lnTo>
                    <a:pt x="1055361" y="943303"/>
                  </a:lnTo>
                  <a:lnTo>
                    <a:pt x="1050737" y="940238"/>
                  </a:lnTo>
                  <a:lnTo>
                    <a:pt x="1042260" y="937938"/>
                  </a:lnTo>
                  <a:close/>
                </a:path>
                <a:path w="2485390" h="1061084">
                  <a:moveTo>
                    <a:pt x="940539" y="937938"/>
                  </a:moveTo>
                  <a:lnTo>
                    <a:pt x="936685" y="938705"/>
                  </a:lnTo>
                  <a:lnTo>
                    <a:pt x="933603" y="941770"/>
                  </a:lnTo>
                  <a:lnTo>
                    <a:pt x="927872" y="945171"/>
                  </a:lnTo>
                  <a:lnTo>
                    <a:pt x="924741" y="950583"/>
                  </a:lnTo>
                  <a:lnTo>
                    <a:pt x="924500" y="957719"/>
                  </a:lnTo>
                  <a:lnTo>
                    <a:pt x="927438" y="966292"/>
                  </a:lnTo>
                  <a:lnTo>
                    <a:pt x="933025" y="972853"/>
                  </a:lnTo>
                  <a:lnTo>
                    <a:pt x="939769" y="975104"/>
                  </a:lnTo>
                  <a:lnTo>
                    <a:pt x="946512" y="974482"/>
                  </a:lnTo>
                  <a:lnTo>
                    <a:pt x="952099" y="972422"/>
                  </a:lnTo>
                  <a:lnTo>
                    <a:pt x="958264" y="967298"/>
                  </a:lnTo>
                  <a:lnTo>
                    <a:pt x="962116" y="961311"/>
                  </a:lnTo>
                  <a:lnTo>
                    <a:pt x="962502" y="954749"/>
                  </a:lnTo>
                  <a:lnTo>
                    <a:pt x="958264" y="947900"/>
                  </a:lnTo>
                  <a:lnTo>
                    <a:pt x="953639" y="943303"/>
                  </a:lnTo>
                  <a:lnTo>
                    <a:pt x="949017" y="940238"/>
                  </a:lnTo>
                  <a:lnTo>
                    <a:pt x="940539" y="937938"/>
                  </a:lnTo>
                  <a:close/>
                </a:path>
                <a:path w="2485390" h="1061084">
                  <a:moveTo>
                    <a:pt x="120601" y="937938"/>
                  </a:moveTo>
                  <a:lnTo>
                    <a:pt x="116748" y="938705"/>
                  </a:lnTo>
                  <a:lnTo>
                    <a:pt x="113665" y="941770"/>
                  </a:lnTo>
                  <a:lnTo>
                    <a:pt x="106633" y="945171"/>
                  </a:lnTo>
                  <a:lnTo>
                    <a:pt x="103647" y="950583"/>
                  </a:lnTo>
                  <a:lnTo>
                    <a:pt x="104129" y="957719"/>
                  </a:lnTo>
                  <a:lnTo>
                    <a:pt x="107500" y="966292"/>
                  </a:lnTo>
                  <a:lnTo>
                    <a:pt x="113087" y="972853"/>
                  </a:lnTo>
                  <a:lnTo>
                    <a:pt x="119830" y="975104"/>
                  </a:lnTo>
                  <a:lnTo>
                    <a:pt x="126574" y="974482"/>
                  </a:lnTo>
                  <a:lnTo>
                    <a:pt x="132161" y="972422"/>
                  </a:lnTo>
                  <a:lnTo>
                    <a:pt x="138325" y="967298"/>
                  </a:lnTo>
                  <a:lnTo>
                    <a:pt x="142179" y="961311"/>
                  </a:lnTo>
                  <a:lnTo>
                    <a:pt x="142564" y="954749"/>
                  </a:lnTo>
                  <a:lnTo>
                    <a:pt x="138325" y="947900"/>
                  </a:lnTo>
                  <a:lnTo>
                    <a:pt x="133702" y="943303"/>
                  </a:lnTo>
                  <a:lnTo>
                    <a:pt x="129078" y="940238"/>
                  </a:lnTo>
                  <a:lnTo>
                    <a:pt x="120601" y="937938"/>
                  </a:lnTo>
                  <a:close/>
                </a:path>
                <a:path w="2485390" h="1061084">
                  <a:moveTo>
                    <a:pt x="527488" y="925678"/>
                  </a:moveTo>
                  <a:lnTo>
                    <a:pt x="523634" y="926445"/>
                  </a:lnTo>
                  <a:lnTo>
                    <a:pt x="520552" y="929510"/>
                  </a:lnTo>
                  <a:lnTo>
                    <a:pt x="513520" y="934203"/>
                  </a:lnTo>
                  <a:lnTo>
                    <a:pt x="510534" y="939472"/>
                  </a:lnTo>
                  <a:lnTo>
                    <a:pt x="511016" y="945889"/>
                  </a:lnTo>
                  <a:lnTo>
                    <a:pt x="514387" y="954032"/>
                  </a:lnTo>
                  <a:lnTo>
                    <a:pt x="519974" y="960593"/>
                  </a:lnTo>
                  <a:lnTo>
                    <a:pt x="526717" y="962844"/>
                  </a:lnTo>
                  <a:lnTo>
                    <a:pt x="533460" y="962221"/>
                  </a:lnTo>
                  <a:lnTo>
                    <a:pt x="539047" y="960162"/>
                  </a:lnTo>
                  <a:lnTo>
                    <a:pt x="545212" y="955037"/>
                  </a:lnTo>
                  <a:lnTo>
                    <a:pt x="549065" y="949050"/>
                  </a:lnTo>
                  <a:lnTo>
                    <a:pt x="549450" y="942489"/>
                  </a:lnTo>
                  <a:lnTo>
                    <a:pt x="545212" y="935640"/>
                  </a:lnTo>
                  <a:lnTo>
                    <a:pt x="540588" y="931042"/>
                  </a:lnTo>
                  <a:lnTo>
                    <a:pt x="535965" y="927977"/>
                  </a:lnTo>
                  <a:lnTo>
                    <a:pt x="527488" y="925678"/>
                  </a:lnTo>
                  <a:close/>
                </a:path>
                <a:path w="2485390" h="1061084">
                  <a:moveTo>
                    <a:pt x="832653" y="919548"/>
                  </a:moveTo>
                  <a:lnTo>
                    <a:pt x="828798" y="920315"/>
                  </a:lnTo>
                  <a:lnTo>
                    <a:pt x="825716" y="923380"/>
                  </a:lnTo>
                  <a:lnTo>
                    <a:pt x="818685" y="928073"/>
                  </a:lnTo>
                  <a:lnTo>
                    <a:pt x="815699" y="933341"/>
                  </a:lnTo>
                  <a:lnTo>
                    <a:pt x="816180" y="939759"/>
                  </a:lnTo>
                  <a:lnTo>
                    <a:pt x="819552" y="947901"/>
                  </a:lnTo>
                  <a:lnTo>
                    <a:pt x="825139" y="954463"/>
                  </a:lnTo>
                  <a:lnTo>
                    <a:pt x="831882" y="956714"/>
                  </a:lnTo>
                  <a:lnTo>
                    <a:pt x="838625" y="956091"/>
                  </a:lnTo>
                  <a:lnTo>
                    <a:pt x="844212" y="954032"/>
                  </a:lnTo>
                  <a:lnTo>
                    <a:pt x="850377" y="948907"/>
                  </a:lnTo>
                  <a:lnTo>
                    <a:pt x="854230" y="942920"/>
                  </a:lnTo>
                  <a:lnTo>
                    <a:pt x="854615" y="936359"/>
                  </a:lnTo>
                  <a:lnTo>
                    <a:pt x="850377" y="929510"/>
                  </a:lnTo>
                  <a:lnTo>
                    <a:pt x="845753" y="924912"/>
                  </a:lnTo>
                  <a:lnTo>
                    <a:pt x="841130" y="921847"/>
                  </a:lnTo>
                  <a:lnTo>
                    <a:pt x="832653" y="919548"/>
                  </a:lnTo>
                  <a:close/>
                </a:path>
                <a:path w="2485390" h="1061084">
                  <a:moveTo>
                    <a:pt x="2164282" y="913418"/>
                  </a:moveTo>
                  <a:lnTo>
                    <a:pt x="2160429" y="914184"/>
                  </a:lnTo>
                  <a:lnTo>
                    <a:pt x="2157347" y="917250"/>
                  </a:lnTo>
                  <a:lnTo>
                    <a:pt x="2152915" y="921512"/>
                  </a:lnTo>
                  <a:lnTo>
                    <a:pt x="2149640" y="926062"/>
                  </a:lnTo>
                  <a:lnTo>
                    <a:pt x="2148677" y="932336"/>
                  </a:lnTo>
                  <a:lnTo>
                    <a:pt x="2151181" y="941771"/>
                  </a:lnTo>
                  <a:lnTo>
                    <a:pt x="2156768" y="948333"/>
                  </a:lnTo>
                  <a:lnTo>
                    <a:pt x="2163511" y="950583"/>
                  </a:lnTo>
                  <a:lnTo>
                    <a:pt x="2170254" y="949961"/>
                  </a:lnTo>
                  <a:lnTo>
                    <a:pt x="2175840" y="947901"/>
                  </a:lnTo>
                  <a:lnTo>
                    <a:pt x="2182005" y="942777"/>
                  </a:lnTo>
                  <a:lnTo>
                    <a:pt x="2185858" y="936790"/>
                  </a:lnTo>
                  <a:lnTo>
                    <a:pt x="2186244" y="930228"/>
                  </a:lnTo>
                  <a:lnTo>
                    <a:pt x="2182005" y="923380"/>
                  </a:lnTo>
                  <a:lnTo>
                    <a:pt x="2177382" y="918782"/>
                  </a:lnTo>
                  <a:lnTo>
                    <a:pt x="2172758" y="915717"/>
                  </a:lnTo>
                  <a:lnTo>
                    <a:pt x="2164282" y="913418"/>
                  </a:lnTo>
                  <a:close/>
                </a:path>
                <a:path w="2485390" h="1061084">
                  <a:moveTo>
                    <a:pt x="635374" y="913418"/>
                  </a:moveTo>
                  <a:lnTo>
                    <a:pt x="631520" y="914184"/>
                  </a:lnTo>
                  <a:lnTo>
                    <a:pt x="628438" y="917250"/>
                  </a:lnTo>
                  <a:lnTo>
                    <a:pt x="622707" y="920219"/>
                  </a:lnTo>
                  <a:lnTo>
                    <a:pt x="619576" y="924912"/>
                  </a:lnTo>
                  <a:lnTo>
                    <a:pt x="619336" y="931905"/>
                  </a:lnTo>
                  <a:lnTo>
                    <a:pt x="622274" y="941771"/>
                  </a:lnTo>
                  <a:lnTo>
                    <a:pt x="627860" y="948333"/>
                  </a:lnTo>
                  <a:lnTo>
                    <a:pt x="634603" y="950583"/>
                  </a:lnTo>
                  <a:lnTo>
                    <a:pt x="641346" y="949961"/>
                  </a:lnTo>
                  <a:lnTo>
                    <a:pt x="646933" y="947901"/>
                  </a:lnTo>
                  <a:lnTo>
                    <a:pt x="653098" y="942777"/>
                  </a:lnTo>
                  <a:lnTo>
                    <a:pt x="656952" y="936790"/>
                  </a:lnTo>
                  <a:lnTo>
                    <a:pt x="657337" y="930228"/>
                  </a:lnTo>
                  <a:lnTo>
                    <a:pt x="653099" y="923380"/>
                  </a:lnTo>
                  <a:lnTo>
                    <a:pt x="648475" y="918782"/>
                  </a:lnTo>
                  <a:lnTo>
                    <a:pt x="643851" y="915717"/>
                  </a:lnTo>
                  <a:lnTo>
                    <a:pt x="635374" y="913418"/>
                  </a:lnTo>
                  <a:close/>
                </a:path>
                <a:path w="2485390" h="1061084">
                  <a:moveTo>
                    <a:pt x="1347426" y="904222"/>
                  </a:moveTo>
                  <a:lnTo>
                    <a:pt x="1343573" y="904989"/>
                  </a:lnTo>
                  <a:lnTo>
                    <a:pt x="1340489" y="908054"/>
                  </a:lnTo>
                  <a:lnTo>
                    <a:pt x="1334758" y="911455"/>
                  </a:lnTo>
                  <a:lnTo>
                    <a:pt x="1331627" y="916867"/>
                  </a:lnTo>
                  <a:lnTo>
                    <a:pt x="1331387" y="924003"/>
                  </a:lnTo>
                  <a:lnTo>
                    <a:pt x="1334324" y="932576"/>
                  </a:lnTo>
                  <a:lnTo>
                    <a:pt x="1339911" y="939137"/>
                  </a:lnTo>
                  <a:lnTo>
                    <a:pt x="1346654" y="941388"/>
                  </a:lnTo>
                  <a:lnTo>
                    <a:pt x="1353398" y="940766"/>
                  </a:lnTo>
                  <a:lnTo>
                    <a:pt x="1358985" y="938706"/>
                  </a:lnTo>
                  <a:lnTo>
                    <a:pt x="1365150" y="933582"/>
                  </a:lnTo>
                  <a:lnTo>
                    <a:pt x="1369003" y="927595"/>
                  </a:lnTo>
                  <a:lnTo>
                    <a:pt x="1369388" y="921033"/>
                  </a:lnTo>
                  <a:lnTo>
                    <a:pt x="1365150" y="914184"/>
                  </a:lnTo>
                  <a:lnTo>
                    <a:pt x="1360526" y="909587"/>
                  </a:lnTo>
                  <a:lnTo>
                    <a:pt x="1355903" y="906522"/>
                  </a:lnTo>
                  <a:lnTo>
                    <a:pt x="1347426" y="904222"/>
                  </a:lnTo>
                  <a:close/>
                </a:path>
                <a:path w="2485390" h="1061084">
                  <a:moveTo>
                    <a:pt x="730931" y="898091"/>
                  </a:moveTo>
                  <a:lnTo>
                    <a:pt x="727078" y="898858"/>
                  </a:lnTo>
                  <a:lnTo>
                    <a:pt x="723996" y="901923"/>
                  </a:lnTo>
                  <a:lnTo>
                    <a:pt x="718264" y="904892"/>
                  </a:lnTo>
                  <a:lnTo>
                    <a:pt x="715133" y="909586"/>
                  </a:lnTo>
                  <a:lnTo>
                    <a:pt x="714892" y="916578"/>
                  </a:lnTo>
                  <a:lnTo>
                    <a:pt x="717830" y="926445"/>
                  </a:lnTo>
                  <a:lnTo>
                    <a:pt x="723417" y="933006"/>
                  </a:lnTo>
                  <a:lnTo>
                    <a:pt x="730160" y="935257"/>
                  </a:lnTo>
                  <a:lnTo>
                    <a:pt x="736903" y="934634"/>
                  </a:lnTo>
                  <a:lnTo>
                    <a:pt x="742491" y="932575"/>
                  </a:lnTo>
                  <a:lnTo>
                    <a:pt x="748655" y="927450"/>
                  </a:lnTo>
                  <a:lnTo>
                    <a:pt x="752508" y="921464"/>
                  </a:lnTo>
                  <a:lnTo>
                    <a:pt x="752893" y="914902"/>
                  </a:lnTo>
                  <a:lnTo>
                    <a:pt x="748655" y="908053"/>
                  </a:lnTo>
                  <a:lnTo>
                    <a:pt x="744032" y="903456"/>
                  </a:lnTo>
                  <a:lnTo>
                    <a:pt x="739408" y="900391"/>
                  </a:lnTo>
                  <a:lnTo>
                    <a:pt x="730931" y="898091"/>
                  </a:lnTo>
                  <a:close/>
                </a:path>
                <a:path w="2485390" h="1061084">
                  <a:moveTo>
                    <a:pt x="1452230" y="891961"/>
                  </a:moveTo>
                  <a:lnTo>
                    <a:pt x="1448377" y="892728"/>
                  </a:lnTo>
                  <a:lnTo>
                    <a:pt x="1445295" y="895793"/>
                  </a:lnTo>
                  <a:lnTo>
                    <a:pt x="1439563" y="899193"/>
                  </a:lnTo>
                  <a:lnTo>
                    <a:pt x="1436433" y="904605"/>
                  </a:lnTo>
                  <a:lnTo>
                    <a:pt x="1436192" y="911741"/>
                  </a:lnTo>
                  <a:lnTo>
                    <a:pt x="1439130" y="920315"/>
                  </a:lnTo>
                  <a:lnTo>
                    <a:pt x="1444717" y="926876"/>
                  </a:lnTo>
                  <a:lnTo>
                    <a:pt x="1451460" y="929127"/>
                  </a:lnTo>
                  <a:lnTo>
                    <a:pt x="1458203" y="928504"/>
                  </a:lnTo>
                  <a:lnTo>
                    <a:pt x="1463790" y="926445"/>
                  </a:lnTo>
                  <a:lnTo>
                    <a:pt x="1469955" y="921320"/>
                  </a:lnTo>
                  <a:lnTo>
                    <a:pt x="1473808" y="915333"/>
                  </a:lnTo>
                  <a:lnTo>
                    <a:pt x="1474194" y="908772"/>
                  </a:lnTo>
                  <a:lnTo>
                    <a:pt x="1469955" y="901923"/>
                  </a:lnTo>
                  <a:lnTo>
                    <a:pt x="1465331" y="897325"/>
                  </a:lnTo>
                  <a:lnTo>
                    <a:pt x="1460707" y="894260"/>
                  </a:lnTo>
                  <a:lnTo>
                    <a:pt x="1452230" y="891961"/>
                  </a:lnTo>
                  <a:close/>
                </a:path>
                <a:path w="2485390" h="1061084">
                  <a:moveTo>
                    <a:pt x="1143982" y="891961"/>
                  </a:moveTo>
                  <a:lnTo>
                    <a:pt x="1140129" y="892728"/>
                  </a:lnTo>
                  <a:lnTo>
                    <a:pt x="1137047" y="895793"/>
                  </a:lnTo>
                  <a:lnTo>
                    <a:pt x="1131315" y="898762"/>
                  </a:lnTo>
                  <a:lnTo>
                    <a:pt x="1128184" y="903456"/>
                  </a:lnTo>
                  <a:lnTo>
                    <a:pt x="1127944" y="910448"/>
                  </a:lnTo>
                  <a:lnTo>
                    <a:pt x="1130882" y="920315"/>
                  </a:lnTo>
                  <a:lnTo>
                    <a:pt x="1136469" y="926876"/>
                  </a:lnTo>
                  <a:lnTo>
                    <a:pt x="1143212" y="929127"/>
                  </a:lnTo>
                  <a:lnTo>
                    <a:pt x="1149955" y="928504"/>
                  </a:lnTo>
                  <a:lnTo>
                    <a:pt x="1155542" y="926445"/>
                  </a:lnTo>
                  <a:lnTo>
                    <a:pt x="1160406" y="922613"/>
                  </a:lnTo>
                  <a:lnTo>
                    <a:pt x="1164404" y="916483"/>
                  </a:lnTo>
                  <a:lnTo>
                    <a:pt x="1165511" y="909203"/>
                  </a:lnTo>
                  <a:lnTo>
                    <a:pt x="1161706" y="901923"/>
                  </a:lnTo>
                  <a:lnTo>
                    <a:pt x="1157083" y="897325"/>
                  </a:lnTo>
                  <a:lnTo>
                    <a:pt x="1152459" y="894260"/>
                  </a:lnTo>
                  <a:lnTo>
                    <a:pt x="1143982" y="891961"/>
                  </a:lnTo>
                  <a:close/>
                </a:path>
                <a:path w="2485390" h="1061084">
                  <a:moveTo>
                    <a:pt x="1778972" y="888896"/>
                  </a:moveTo>
                  <a:lnTo>
                    <a:pt x="1775119" y="889663"/>
                  </a:lnTo>
                  <a:lnTo>
                    <a:pt x="1772036" y="892728"/>
                  </a:lnTo>
                  <a:lnTo>
                    <a:pt x="1765005" y="897421"/>
                  </a:lnTo>
                  <a:lnTo>
                    <a:pt x="1762019" y="902689"/>
                  </a:lnTo>
                  <a:lnTo>
                    <a:pt x="1762501" y="909107"/>
                  </a:lnTo>
                  <a:lnTo>
                    <a:pt x="1765872" y="917250"/>
                  </a:lnTo>
                  <a:lnTo>
                    <a:pt x="1771459" y="923811"/>
                  </a:lnTo>
                  <a:lnTo>
                    <a:pt x="1778202" y="926062"/>
                  </a:lnTo>
                  <a:lnTo>
                    <a:pt x="1784945" y="925439"/>
                  </a:lnTo>
                  <a:lnTo>
                    <a:pt x="1790531" y="923380"/>
                  </a:lnTo>
                  <a:lnTo>
                    <a:pt x="1796697" y="918255"/>
                  </a:lnTo>
                  <a:lnTo>
                    <a:pt x="1800550" y="912268"/>
                  </a:lnTo>
                  <a:lnTo>
                    <a:pt x="1800935" y="905707"/>
                  </a:lnTo>
                  <a:lnTo>
                    <a:pt x="1796697" y="898858"/>
                  </a:lnTo>
                  <a:lnTo>
                    <a:pt x="1792073" y="894260"/>
                  </a:lnTo>
                  <a:lnTo>
                    <a:pt x="1787449" y="891195"/>
                  </a:lnTo>
                  <a:lnTo>
                    <a:pt x="1778972" y="888896"/>
                  </a:lnTo>
                  <a:close/>
                </a:path>
                <a:path w="2485390" h="1061084">
                  <a:moveTo>
                    <a:pt x="1674169" y="888896"/>
                  </a:moveTo>
                  <a:lnTo>
                    <a:pt x="1670314" y="889663"/>
                  </a:lnTo>
                  <a:lnTo>
                    <a:pt x="1667232" y="892728"/>
                  </a:lnTo>
                  <a:lnTo>
                    <a:pt x="1661501" y="897421"/>
                  </a:lnTo>
                  <a:lnTo>
                    <a:pt x="1658371" y="902689"/>
                  </a:lnTo>
                  <a:lnTo>
                    <a:pt x="1658130" y="909107"/>
                  </a:lnTo>
                  <a:lnTo>
                    <a:pt x="1661068" y="917250"/>
                  </a:lnTo>
                  <a:lnTo>
                    <a:pt x="1666654" y="923811"/>
                  </a:lnTo>
                  <a:lnTo>
                    <a:pt x="1673398" y="926062"/>
                  </a:lnTo>
                  <a:lnTo>
                    <a:pt x="1680141" y="925439"/>
                  </a:lnTo>
                  <a:lnTo>
                    <a:pt x="1685728" y="923380"/>
                  </a:lnTo>
                  <a:lnTo>
                    <a:pt x="1691893" y="918255"/>
                  </a:lnTo>
                  <a:lnTo>
                    <a:pt x="1695746" y="912268"/>
                  </a:lnTo>
                  <a:lnTo>
                    <a:pt x="1696131" y="905707"/>
                  </a:lnTo>
                  <a:lnTo>
                    <a:pt x="1691893" y="898858"/>
                  </a:lnTo>
                  <a:lnTo>
                    <a:pt x="1687269" y="894260"/>
                  </a:lnTo>
                  <a:lnTo>
                    <a:pt x="1682646" y="891195"/>
                  </a:lnTo>
                  <a:lnTo>
                    <a:pt x="1674169" y="888896"/>
                  </a:lnTo>
                  <a:close/>
                </a:path>
                <a:path w="2485390" h="1061084">
                  <a:moveTo>
                    <a:pt x="2376973" y="885831"/>
                  </a:moveTo>
                  <a:lnTo>
                    <a:pt x="2373120" y="886598"/>
                  </a:lnTo>
                  <a:lnTo>
                    <a:pt x="2370036" y="889663"/>
                  </a:lnTo>
                  <a:lnTo>
                    <a:pt x="2364305" y="894356"/>
                  </a:lnTo>
                  <a:lnTo>
                    <a:pt x="2361175" y="899624"/>
                  </a:lnTo>
                  <a:lnTo>
                    <a:pt x="2360934" y="906042"/>
                  </a:lnTo>
                  <a:lnTo>
                    <a:pt x="2363872" y="914184"/>
                  </a:lnTo>
                  <a:lnTo>
                    <a:pt x="2369458" y="920746"/>
                  </a:lnTo>
                  <a:lnTo>
                    <a:pt x="2376202" y="922997"/>
                  </a:lnTo>
                  <a:lnTo>
                    <a:pt x="2382945" y="922374"/>
                  </a:lnTo>
                  <a:lnTo>
                    <a:pt x="2388532" y="920315"/>
                  </a:lnTo>
                  <a:lnTo>
                    <a:pt x="2394697" y="915190"/>
                  </a:lnTo>
                  <a:lnTo>
                    <a:pt x="2398550" y="909203"/>
                  </a:lnTo>
                  <a:lnTo>
                    <a:pt x="2398935" y="902642"/>
                  </a:lnTo>
                  <a:lnTo>
                    <a:pt x="2394697" y="895793"/>
                  </a:lnTo>
                  <a:lnTo>
                    <a:pt x="2390073" y="891195"/>
                  </a:lnTo>
                  <a:lnTo>
                    <a:pt x="2385450" y="888130"/>
                  </a:lnTo>
                  <a:lnTo>
                    <a:pt x="2376973" y="885831"/>
                  </a:lnTo>
                  <a:close/>
                </a:path>
                <a:path w="2485390" h="1061084">
                  <a:moveTo>
                    <a:pt x="320962" y="879701"/>
                  </a:moveTo>
                  <a:lnTo>
                    <a:pt x="317108" y="880467"/>
                  </a:lnTo>
                  <a:lnTo>
                    <a:pt x="314026" y="883532"/>
                  </a:lnTo>
                  <a:lnTo>
                    <a:pt x="308295" y="888226"/>
                  </a:lnTo>
                  <a:lnTo>
                    <a:pt x="305164" y="893494"/>
                  </a:lnTo>
                  <a:lnTo>
                    <a:pt x="304923" y="899912"/>
                  </a:lnTo>
                  <a:lnTo>
                    <a:pt x="307861" y="908054"/>
                  </a:lnTo>
                  <a:lnTo>
                    <a:pt x="313448" y="914615"/>
                  </a:lnTo>
                  <a:lnTo>
                    <a:pt x="320191" y="916866"/>
                  </a:lnTo>
                  <a:lnTo>
                    <a:pt x="326934" y="916244"/>
                  </a:lnTo>
                  <a:lnTo>
                    <a:pt x="332522" y="914184"/>
                  </a:lnTo>
                  <a:lnTo>
                    <a:pt x="338686" y="909060"/>
                  </a:lnTo>
                  <a:lnTo>
                    <a:pt x="342539" y="903073"/>
                  </a:lnTo>
                  <a:lnTo>
                    <a:pt x="342925" y="896511"/>
                  </a:lnTo>
                  <a:lnTo>
                    <a:pt x="338686" y="889663"/>
                  </a:lnTo>
                  <a:lnTo>
                    <a:pt x="334063" y="885065"/>
                  </a:lnTo>
                  <a:lnTo>
                    <a:pt x="329439" y="882000"/>
                  </a:lnTo>
                  <a:lnTo>
                    <a:pt x="320962" y="879701"/>
                  </a:lnTo>
                  <a:close/>
                </a:path>
                <a:path w="2485390" h="1061084">
                  <a:moveTo>
                    <a:pt x="1899189" y="873570"/>
                  </a:moveTo>
                  <a:lnTo>
                    <a:pt x="1895336" y="874337"/>
                  </a:lnTo>
                  <a:lnTo>
                    <a:pt x="1892252" y="877402"/>
                  </a:lnTo>
                  <a:lnTo>
                    <a:pt x="1886521" y="880372"/>
                  </a:lnTo>
                  <a:lnTo>
                    <a:pt x="1883390" y="885065"/>
                  </a:lnTo>
                  <a:lnTo>
                    <a:pt x="1883150" y="892058"/>
                  </a:lnTo>
                  <a:lnTo>
                    <a:pt x="1886087" y="901924"/>
                  </a:lnTo>
                  <a:lnTo>
                    <a:pt x="1891674" y="908485"/>
                  </a:lnTo>
                  <a:lnTo>
                    <a:pt x="1898418" y="910736"/>
                  </a:lnTo>
                  <a:lnTo>
                    <a:pt x="1905161" y="910114"/>
                  </a:lnTo>
                  <a:lnTo>
                    <a:pt x="1910748" y="908054"/>
                  </a:lnTo>
                  <a:lnTo>
                    <a:pt x="1915613" y="904223"/>
                  </a:lnTo>
                  <a:lnTo>
                    <a:pt x="1919610" y="898092"/>
                  </a:lnTo>
                  <a:lnTo>
                    <a:pt x="1920718" y="890812"/>
                  </a:lnTo>
                  <a:lnTo>
                    <a:pt x="1916913" y="883532"/>
                  </a:lnTo>
                  <a:lnTo>
                    <a:pt x="1912289" y="878935"/>
                  </a:lnTo>
                  <a:lnTo>
                    <a:pt x="1907666" y="875870"/>
                  </a:lnTo>
                  <a:lnTo>
                    <a:pt x="1899189" y="873570"/>
                  </a:lnTo>
                  <a:close/>
                </a:path>
                <a:path w="2485390" h="1061084">
                  <a:moveTo>
                    <a:pt x="2025570" y="864375"/>
                  </a:moveTo>
                  <a:lnTo>
                    <a:pt x="2021717" y="865142"/>
                  </a:lnTo>
                  <a:lnTo>
                    <a:pt x="2018635" y="868207"/>
                  </a:lnTo>
                  <a:lnTo>
                    <a:pt x="2012903" y="872900"/>
                  </a:lnTo>
                  <a:lnTo>
                    <a:pt x="2009773" y="878169"/>
                  </a:lnTo>
                  <a:lnTo>
                    <a:pt x="2009532" y="884587"/>
                  </a:lnTo>
                  <a:lnTo>
                    <a:pt x="2012470" y="892729"/>
                  </a:lnTo>
                  <a:lnTo>
                    <a:pt x="2018057" y="899290"/>
                  </a:lnTo>
                  <a:lnTo>
                    <a:pt x="2024800" y="901541"/>
                  </a:lnTo>
                  <a:lnTo>
                    <a:pt x="2031542" y="900918"/>
                  </a:lnTo>
                  <a:lnTo>
                    <a:pt x="2037130" y="898859"/>
                  </a:lnTo>
                  <a:lnTo>
                    <a:pt x="2041994" y="895027"/>
                  </a:lnTo>
                  <a:lnTo>
                    <a:pt x="2045992" y="888897"/>
                  </a:lnTo>
                  <a:lnTo>
                    <a:pt x="2047100" y="881617"/>
                  </a:lnTo>
                  <a:lnTo>
                    <a:pt x="2043294" y="874337"/>
                  </a:lnTo>
                  <a:lnTo>
                    <a:pt x="2038672" y="869739"/>
                  </a:lnTo>
                  <a:lnTo>
                    <a:pt x="2034046" y="866674"/>
                  </a:lnTo>
                  <a:lnTo>
                    <a:pt x="2025570" y="864375"/>
                  </a:lnTo>
                  <a:close/>
                </a:path>
                <a:path w="2485390" h="1061084">
                  <a:moveTo>
                    <a:pt x="422684" y="864375"/>
                  </a:moveTo>
                  <a:lnTo>
                    <a:pt x="407078" y="884587"/>
                  </a:lnTo>
                  <a:lnTo>
                    <a:pt x="409583" y="892729"/>
                  </a:lnTo>
                  <a:lnTo>
                    <a:pt x="415170" y="899290"/>
                  </a:lnTo>
                  <a:lnTo>
                    <a:pt x="421913" y="901541"/>
                  </a:lnTo>
                  <a:lnTo>
                    <a:pt x="428655" y="900918"/>
                  </a:lnTo>
                  <a:lnTo>
                    <a:pt x="434242" y="898859"/>
                  </a:lnTo>
                  <a:lnTo>
                    <a:pt x="440407" y="893734"/>
                  </a:lnTo>
                  <a:lnTo>
                    <a:pt x="444261" y="887747"/>
                  </a:lnTo>
                  <a:lnTo>
                    <a:pt x="444646" y="881186"/>
                  </a:lnTo>
                  <a:lnTo>
                    <a:pt x="440407" y="874337"/>
                  </a:lnTo>
                  <a:lnTo>
                    <a:pt x="435783" y="869739"/>
                  </a:lnTo>
                  <a:lnTo>
                    <a:pt x="431160" y="866674"/>
                  </a:lnTo>
                  <a:lnTo>
                    <a:pt x="422684" y="864375"/>
                  </a:lnTo>
                  <a:close/>
                </a:path>
                <a:path w="2485390" h="1061084">
                  <a:moveTo>
                    <a:pt x="2266004" y="855180"/>
                  </a:moveTo>
                  <a:lnTo>
                    <a:pt x="2262150" y="855947"/>
                  </a:lnTo>
                  <a:lnTo>
                    <a:pt x="2259067" y="859012"/>
                  </a:lnTo>
                  <a:lnTo>
                    <a:pt x="2253336" y="861981"/>
                  </a:lnTo>
                  <a:lnTo>
                    <a:pt x="2250206" y="866675"/>
                  </a:lnTo>
                  <a:lnTo>
                    <a:pt x="2249965" y="873667"/>
                  </a:lnTo>
                  <a:lnTo>
                    <a:pt x="2252903" y="883533"/>
                  </a:lnTo>
                  <a:lnTo>
                    <a:pt x="2258490" y="890095"/>
                  </a:lnTo>
                  <a:lnTo>
                    <a:pt x="2265233" y="892346"/>
                  </a:lnTo>
                  <a:lnTo>
                    <a:pt x="2271976" y="891723"/>
                  </a:lnTo>
                  <a:lnTo>
                    <a:pt x="2277564" y="889664"/>
                  </a:lnTo>
                  <a:lnTo>
                    <a:pt x="2282428" y="885832"/>
                  </a:lnTo>
                  <a:lnTo>
                    <a:pt x="2286425" y="879702"/>
                  </a:lnTo>
                  <a:lnTo>
                    <a:pt x="2287533" y="872422"/>
                  </a:lnTo>
                  <a:lnTo>
                    <a:pt x="2283728" y="865142"/>
                  </a:lnTo>
                  <a:lnTo>
                    <a:pt x="2279104" y="860544"/>
                  </a:lnTo>
                  <a:lnTo>
                    <a:pt x="2274481" y="857479"/>
                  </a:lnTo>
                  <a:lnTo>
                    <a:pt x="2266004" y="855180"/>
                  </a:lnTo>
                  <a:close/>
                </a:path>
                <a:path w="2485390" h="1061084">
                  <a:moveTo>
                    <a:pt x="209992" y="855180"/>
                  </a:moveTo>
                  <a:lnTo>
                    <a:pt x="206140" y="855947"/>
                  </a:lnTo>
                  <a:lnTo>
                    <a:pt x="203057" y="859012"/>
                  </a:lnTo>
                  <a:lnTo>
                    <a:pt x="198626" y="863274"/>
                  </a:lnTo>
                  <a:lnTo>
                    <a:pt x="195351" y="867824"/>
                  </a:lnTo>
                  <a:lnTo>
                    <a:pt x="194388" y="874098"/>
                  </a:lnTo>
                  <a:lnTo>
                    <a:pt x="196892" y="883533"/>
                  </a:lnTo>
                  <a:lnTo>
                    <a:pt x="202479" y="890095"/>
                  </a:lnTo>
                  <a:lnTo>
                    <a:pt x="209222" y="892346"/>
                  </a:lnTo>
                  <a:lnTo>
                    <a:pt x="215965" y="891723"/>
                  </a:lnTo>
                  <a:lnTo>
                    <a:pt x="221552" y="889664"/>
                  </a:lnTo>
                  <a:lnTo>
                    <a:pt x="227717" y="884539"/>
                  </a:lnTo>
                  <a:lnTo>
                    <a:pt x="231570" y="878552"/>
                  </a:lnTo>
                  <a:lnTo>
                    <a:pt x="231955" y="871991"/>
                  </a:lnTo>
                  <a:lnTo>
                    <a:pt x="227716" y="865142"/>
                  </a:lnTo>
                  <a:lnTo>
                    <a:pt x="223093" y="860544"/>
                  </a:lnTo>
                  <a:lnTo>
                    <a:pt x="218469" y="857479"/>
                  </a:lnTo>
                  <a:lnTo>
                    <a:pt x="209992" y="855180"/>
                  </a:lnTo>
                  <a:close/>
                </a:path>
                <a:path w="2485390" h="1061084">
                  <a:moveTo>
                    <a:pt x="1529292" y="845983"/>
                  </a:moveTo>
                  <a:lnTo>
                    <a:pt x="1525438" y="846750"/>
                  </a:lnTo>
                  <a:lnTo>
                    <a:pt x="1522356" y="849815"/>
                  </a:lnTo>
                  <a:lnTo>
                    <a:pt x="1516624" y="852785"/>
                  </a:lnTo>
                  <a:lnTo>
                    <a:pt x="1513494" y="857478"/>
                  </a:lnTo>
                  <a:lnTo>
                    <a:pt x="1513253" y="864471"/>
                  </a:lnTo>
                  <a:lnTo>
                    <a:pt x="1516191" y="874337"/>
                  </a:lnTo>
                  <a:lnTo>
                    <a:pt x="1521778" y="880898"/>
                  </a:lnTo>
                  <a:lnTo>
                    <a:pt x="1528521" y="883149"/>
                  </a:lnTo>
                  <a:lnTo>
                    <a:pt x="1535265" y="882527"/>
                  </a:lnTo>
                  <a:lnTo>
                    <a:pt x="1540852" y="880467"/>
                  </a:lnTo>
                  <a:lnTo>
                    <a:pt x="1547016" y="875343"/>
                  </a:lnTo>
                  <a:lnTo>
                    <a:pt x="1550869" y="869356"/>
                  </a:lnTo>
                  <a:lnTo>
                    <a:pt x="1551255" y="862794"/>
                  </a:lnTo>
                  <a:lnTo>
                    <a:pt x="1547016" y="855946"/>
                  </a:lnTo>
                  <a:lnTo>
                    <a:pt x="1542392" y="851348"/>
                  </a:lnTo>
                  <a:lnTo>
                    <a:pt x="1537770" y="848283"/>
                  </a:lnTo>
                  <a:lnTo>
                    <a:pt x="1529292" y="845983"/>
                  </a:lnTo>
                  <a:close/>
                </a:path>
                <a:path w="2485390" h="1061084">
                  <a:moveTo>
                    <a:pt x="1267281" y="833723"/>
                  </a:moveTo>
                  <a:lnTo>
                    <a:pt x="1263428" y="834490"/>
                  </a:lnTo>
                  <a:lnTo>
                    <a:pt x="1260346" y="837555"/>
                  </a:lnTo>
                  <a:lnTo>
                    <a:pt x="1254615" y="840955"/>
                  </a:lnTo>
                  <a:lnTo>
                    <a:pt x="1251484" y="846367"/>
                  </a:lnTo>
                  <a:lnTo>
                    <a:pt x="1251243" y="853503"/>
                  </a:lnTo>
                  <a:lnTo>
                    <a:pt x="1254181" y="862077"/>
                  </a:lnTo>
                  <a:lnTo>
                    <a:pt x="1259768" y="868638"/>
                  </a:lnTo>
                  <a:lnTo>
                    <a:pt x="1266511" y="870889"/>
                  </a:lnTo>
                  <a:lnTo>
                    <a:pt x="1273254" y="870266"/>
                  </a:lnTo>
                  <a:lnTo>
                    <a:pt x="1278842" y="868207"/>
                  </a:lnTo>
                  <a:lnTo>
                    <a:pt x="1285007" y="863082"/>
                  </a:lnTo>
                  <a:lnTo>
                    <a:pt x="1288859" y="857095"/>
                  </a:lnTo>
                  <a:lnTo>
                    <a:pt x="1289245" y="850534"/>
                  </a:lnTo>
                  <a:lnTo>
                    <a:pt x="1285007" y="843685"/>
                  </a:lnTo>
                  <a:lnTo>
                    <a:pt x="1280383" y="839088"/>
                  </a:lnTo>
                  <a:lnTo>
                    <a:pt x="1275758" y="836022"/>
                  </a:lnTo>
                  <a:lnTo>
                    <a:pt x="1267281" y="833723"/>
                  </a:lnTo>
                  <a:close/>
                </a:path>
                <a:path w="2485390" h="1061084">
                  <a:moveTo>
                    <a:pt x="2460200" y="821463"/>
                  </a:moveTo>
                  <a:lnTo>
                    <a:pt x="2444594" y="841674"/>
                  </a:lnTo>
                  <a:lnTo>
                    <a:pt x="2447098" y="849816"/>
                  </a:lnTo>
                  <a:lnTo>
                    <a:pt x="2452685" y="856378"/>
                  </a:lnTo>
                  <a:lnTo>
                    <a:pt x="2459428" y="858629"/>
                  </a:lnTo>
                  <a:lnTo>
                    <a:pt x="2466171" y="858006"/>
                  </a:lnTo>
                  <a:lnTo>
                    <a:pt x="2471758" y="855947"/>
                  </a:lnTo>
                  <a:lnTo>
                    <a:pt x="2477923" y="850822"/>
                  </a:lnTo>
                  <a:lnTo>
                    <a:pt x="2481776" y="844835"/>
                  </a:lnTo>
                  <a:lnTo>
                    <a:pt x="2482161" y="838273"/>
                  </a:lnTo>
                  <a:lnTo>
                    <a:pt x="2477923" y="831425"/>
                  </a:lnTo>
                  <a:lnTo>
                    <a:pt x="2473300" y="826827"/>
                  </a:lnTo>
                  <a:lnTo>
                    <a:pt x="2468676" y="823762"/>
                  </a:lnTo>
                  <a:lnTo>
                    <a:pt x="2460200" y="821463"/>
                  </a:lnTo>
                  <a:close/>
                </a:path>
                <a:path w="2485390" h="1061084">
                  <a:moveTo>
                    <a:pt x="1002189" y="821463"/>
                  </a:moveTo>
                  <a:lnTo>
                    <a:pt x="986584" y="841674"/>
                  </a:lnTo>
                  <a:lnTo>
                    <a:pt x="989089" y="849816"/>
                  </a:lnTo>
                  <a:lnTo>
                    <a:pt x="994676" y="856378"/>
                  </a:lnTo>
                  <a:lnTo>
                    <a:pt x="1001418" y="858629"/>
                  </a:lnTo>
                  <a:lnTo>
                    <a:pt x="1008161" y="858006"/>
                  </a:lnTo>
                  <a:lnTo>
                    <a:pt x="1013747" y="855947"/>
                  </a:lnTo>
                  <a:lnTo>
                    <a:pt x="1018612" y="852115"/>
                  </a:lnTo>
                  <a:lnTo>
                    <a:pt x="1022610" y="845984"/>
                  </a:lnTo>
                  <a:lnTo>
                    <a:pt x="1023718" y="838705"/>
                  </a:lnTo>
                  <a:lnTo>
                    <a:pt x="1019913" y="831425"/>
                  </a:lnTo>
                  <a:lnTo>
                    <a:pt x="1015289" y="826827"/>
                  </a:lnTo>
                  <a:lnTo>
                    <a:pt x="1010665" y="823762"/>
                  </a:lnTo>
                  <a:lnTo>
                    <a:pt x="1002189" y="821463"/>
                  </a:lnTo>
                  <a:close/>
                </a:path>
                <a:path w="2485390" h="1061084">
                  <a:moveTo>
                    <a:pt x="903551" y="821463"/>
                  </a:moveTo>
                  <a:lnTo>
                    <a:pt x="899696" y="822230"/>
                  </a:lnTo>
                  <a:lnTo>
                    <a:pt x="896614" y="825295"/>
                  </a:lnTo>
                  <a:lnTo>
                    <a:pt x="890883" y="829988"/>
                  </a:lnTo>
                  <a:lnTo>
                    <a:pt x="887752" y="835256"/>
                  </a:lnTo>
                  <a:lnTo>
                    <a:pt x="887512" y="841674"/>
                  </a:lnTo>
                  <a:lnTo>
                    <a:pt x="890449" y="849816"/>
                  </a:lnTo>
                  <a:lnTo>
                    <a:pt x="896036" y="856378"/>
                  </a:lnTo>
                  <a:lnTo>
                    <a:pt x="902779" y="858629"/>
                  </a:lnTo>
                  <a:lnTo>
                    <a:pt x="909523" y="858006"/>
                  </a:lnTo>
                  <a:lnTo>
                    <a:pt x="915110" y="855947"/>
                  </a:lnTo>
                  <a:lnTo>
                    <a:pt x="921275" y="850822"/>
                  </a:lnTo>
                  <a:lnTo>
                    <a:pt x="925128" y="844835"/>
                  </a:lnTo>
                  <a:lnTo>
                    <a:pt x="925513" y="838273"/>
                  </a:lnTo>
                  <a:lnTo>
                    <a:pt x="921275" y="831425"/>
                  </a:lnTo>
                  <a:lnTo>
                    <a:pt x="916651" y="826827"/>
                  </a:lnTo>
                  <a:lnTo>
                    <a:pt x="912027" y="823762"/>
                  </a:lnTo>
                  <a:lnTo>
                    <a:pt x="903551" y="821463"/>
                  </a:lnTo>
                  <a:close/>
                </a:path>
                <a:path w="2485390" h="1061084">
                  <a:moveTo>
                    <a:pt x="2114963" y="812267"/>
                  </a:moveTo>
                  <a:lnTo>
                    <a:pt x="2111110" y="813034"/>
                  </a:lnTo>
                  <a:lnTo>
                    <a:pt x="2108026" y="816099"/>
                  </a:lnTo>
                  <a:lnTo>
                    <a:pt x="2102295" y="819069"/>
                  </a:lnTo>
                  <a:lnTo>
                    <a:pt x="2099165" y="823762"/>
                  </a:lnTo>
                  <a:lnTo>
                    <a:pt x="2098924" y="830755"/>
                  </a:lnTo>
                  <a:lnTo>
                    <a:pt x="2101862" y="840621"/>
                  </a:lnTo>
                  <a:lnTo>
                    <a:pt x="2107449" y="847182"/>
                  </a:lnTo>
                  <a:lnTo>
                    <a:pt x="2114192" y="849433"/>
                  </a:lnTo>
                  <a:lnTo>
                    <a:pt x="2120935" y="848811"/>
                  </a:lnTo>
                  <a:lnTo>
                    <a:pt x="2126523" y="846751"/>
                  </a:lnTo>
                  <a:lnTo>
                    <a:pt x="2132687" y="841627"/>
                  </a:lnTo>
                  <a:lnTo>
                    <a:pt x="2136540" y="835640"/>
                  </a:lnTo>
                  <a:lnTo>
                    <a:pt x="2136925" y="829078"/>
                  </a:lnTo>
                  <a:lnTo>
                    <a:pt x="2132687" y="822230"/>
                  </a:lnTo>
                  <a:lnTo>
                    <a:pt x="2128063" y="817632"/>
                  </a:lnTo>
                  <a:lnTo>
                    <a:pt x="2123440" y="814567"/>
                  </a:lnTo>
                  <a:lnTo>
                    <a:pt x="2114963" y="812267"/>
                  </a:lnTo>
                  <a:close/>
                </a:path>
                <a:path w="2485390" h="1061084">
                  <a:moveTo>
                    <a:pt x="579890" y="809202"/>
                  </a:moveTo>
                  <a:lnTo>
                    <a:pt x="576036" y="809969"/>
                  </a:lnTo>
                  <a:lnTo>
                    <a:pt x="572954" y="813034"/>
                  </a:lnTo>
                  <a:lnTo>
                    <a:pt x="567222" y="817728"/>
                  </a:lnTo>
                  <a:lnTo>
                    <a:pt x="564092" y="822996"/>
                  </a:lnTo>
                  <a:lnTo>
                    <a:pt x="563851" y="829414"/>
                  </a:lnTo>
                  <a:lnTo>
                    <a:pt x="566789" y="837556"/>
                  </a:lnTo>
                  <a:lnTo>
                    <a:pt x="572376" y="844117"/>
                  </a:lnTo>
                  <a:lnTo>
                    <a:pt x="579119" y="846368"/>
                  </a:lnTo>
                  <a:lnTo>
                    <a:pt x="585862" y="845746"/>
                  </a:lnTo>
                  <a:lnTo>
                    <a:pt x="591449" y="843686"/>
                  </a:lnTo>
                  <a:lnTo>
                    <a:pt x="596314" y="839855"/>
                  </a:lnTo>
                  <a:lnTo>
                    <a:pt x="600311" y="833724"/>
                  </a:lnTo>
                  <a:lnTo>
                    <a:pt x="601419" y="826444"/>
                  </a:lnTo>
                  <a:lnTo>
                    <a:pt x="597614" y="819164"/>
                  </a:lnTo>
                  <a:lnTo>
                    <a:pt x="592990" y="814567"/>
                  </a:lnTo>
                  <a:lnTo>
                    <a:pt x="588367" y="811502"/>
                  </a:lnTo>
                  <a:lnTo>
                    <a:pt x="579890" y="809202"/>
                  </a:lnTo>
                  <a:close/>
                </a:path>
                <a:path w="2485390" h="1061084">
                  <a:moveTo>
                    <a:pt x="1621766" y="803072"/>
                  </a:moveTo>
                  <a:lnTo>
                    <a:pt x="1617913" y="803839"/>
                  </a:lnTo>
                  <a:lnTo>
                    <a:pt x="1614831" y="806904"/>
                  </a:lnTo>
                  <a:lnTo>
                    <a:pt x="1609099" y="811597"/>
                  </a:lnTo>
                  <a:lnTo>
                    <a:pt x="1605969" y="816866"/>
                  </a:lnTo>
                  <a:lnTo>
                    <a:pt x="1605728" y="823284"/>
                  </a:lnTo>
                  <a:lnTo>
                    <a:pt x="1608666" y="831426"/>
                  </a:lnTo>
                  <a:lnTo>
                    <a:pt x="1614253" y="837987"/>
                  </a:lnTo>
                  <a:lnTo>
                    <a:pt x="1620996" y="840238"/>
                  </a:lnTo>
                  <a:lnTo>
                    <a:pt x="1627739" y="839615"/>
                  </a:lnTo>
                  <a:lnTo>
                    <a:pt x="1633326" y="837556"/>
                  </a:lnTo>
                  <a:lnTo>
                    <a:pt x="1638190" y="833724"/>
                  </a:lnTo>
                  <a:lnTo>
                    <a:pt x="1642188" y="827594"/>
                  </a:lnTo>
                  <a:lnTo>
                    <a:pt x="1643295" y="820314"/>
                  </a:lnTo>
                  <a:lnTo>
                    <a:pt x="1639490" y="813034"/>
                  </a:lnTo>
                  <a:lnTo>
                    <a:pt x="1634867" y="808437"/>
                  </a:lnTo>
                  <a:lnTo>
                    <a:pt x="1630243" y="805371"/>
                  </a:lnTo>
                  <a:lnTo>
                    <a:pt x="1621766" y="803072"/>
                  </a:lnTo>
                  <a:close/>
                </a:path>
                <a:path w="2485390" h="1061084">
                  <a:moveTo>
                    <a:pt x="1116240" y="800006"/>
                  </a:moveTo>
                  <a:lnTo>
                    <a:pt x="1112387" y="800773"/>
                  </a:lnTo>
                  <a:lnTo>
                    <a:pt x="1109305" y="803838"/>
                  </a:lnTo>
                  <a:lnTo>
                    <a:pt x="1103573" y="806807"/>
                  </a:lnTo>
                  <a:lnTo>
                    <a:pt x="1100443" y="811501"/>
                  </a:lnTo>
                  <a:lnTo>
                    <a:pt x="1100202" y="818493"/>
                  </a:lnTo>
                  <a:lnTo>
                    <a:pt x="1103140" y="828360"/>
                  </a:lnTo>
                  <a:lnTo>
                    <a:pt x="1108727" y="834921"/>
                  </a:lnTo>
                  <a:lnTo>
                    <a:pt x="1115469" y="837172"/>
                  </a:lnTo>
                  <a:lnTo>
                    <a:pt x="1122212" y="836549"/>
                  </a:lnTo>
                  <a:lnTo>
                    <a:pt x="1127800" y="834490"/>
                  </a:lnTo>
                  <a:lnTo>
                    <a:pt x="1132665" y="830658"/>
                  </a:lnTo>
                  <a:lnTo>
                    <a:pt x="1136662" y="824528"/>
                  </a:lnTo>
                  <a:lnTo>
                    <a:pt x="1137770" y="817248"/>
                  </a:lnTo>
                  <a:lnTo>
                    <a:pt x="1133965" y="809968"/>
                  </a:lnTo>
                  <a:lnTo>
                    <a:pt x="1129341" y="805370"/>
                  </a:lnTo>
                  <a:lnTo>
                    <a:pt x="1124717" y="802305"/>
                  </a:lnTo>
                  <a:lnTo>
                    <a:pt x="1116240" y="800006"/>
                  </a:lnTo>
                  <a:close/>
                </a:path>
                <a:path w="2485390" h="1061084">
                  <a:moveTo>
                    <a:pt x="798746" y="800006"/>
                  </a:moveTo>
                  <a:lnTo>
                    <a:pt x="794892" y="800773"/>
                  </a:lnTo>
                  <a:lnTo>
                    <a:pt x="791810" y="803838"/>
                  </a:lnTo>
                  <a:lnTo>
                    <a:pt x="786079" y="806807"/>
                  </a:lnTo>
                  <a:lnTo>
                    <a:pt x="782948" y="811501"/>
                  </a:lnTo>
                  <a:lnTo>
                    <a:pt x="782707" y="818493"/>
                  </a:lnTo>
                  <a:lnTo>
                    <a:pt x="785645" y="828360"/>
                  </a:lnTo>
                  <a:lnTo>
                    <a:pt x="791232" y="834921"/>
                  </a:lnTo>
                  <a:lnTo>
                    <a:pt x="797975" y="837172"/>
                  </a:lnTo>
                  <a:lnTo>
                    <a:pt x="804718" y="836549"/>
                  </a:lnTo>
                  <a:lnTo>
                    <a:pt x="810306" y="834490"/>
                  </a:lnTo>
                  <a:lnTo>
                    <a:pt x="816471" y="829365"/>
                  </a:lnTo>
                  <a:lnTo>
                    <a:pt x="820323" y="823378"/>
                  </a:lnTo>
                  <a:lnTo>
                    <a:pt x="820709" y="816817"/>
                  </a:lnTo>
                  <a:lnTo>
                    <a:pt x="816471" y="809968"/>
                  </a:lnTo>
                  <a:lnTo>
                    <a:pt x="811846" y="805370"/>
                  </a:lnTo>
                  <a:lnTo>
                    <a:pt x="807224" y="802305"/>
                  </a:lnTo>
                  <a:lnTo>
                    <a:pt x="798746" y="800006"/>
                  </a:lnTo>
                  <a:close/>
                </a:path>
                <a:path w="2485390" h="1061084">
                  <a:moveTo>
                    <a:pt x="1387498" y="790811"/>
                  </a:moveTo>
                  <a:lnTo>
                    <a:pt x="1383645" y="791578"/>
                  </a:lnTo>
                  <a:lnTo>
                    <a:pt x="1380561" y="794643"/>
                  </a:lnTo>
                  <a:lnTo>
                    <a:pt x="1374830" y="797612"/>
                  </a:lnTo>
                  <a:lnTo>
                    <a:pt x="1371700" y="802305"/>
                  </a:lnTo>
                  <a:lnTo>
                    <a:pt x="1371459" y="809298"/>
                  </a:lnTo>
                  <a:lnTo>
                    <a:pt x="1374397" y="819164"/>
                  </a:lnTo>
                  <a:lnTo>
                    <a:pt x="1379984" y="825726"/>
                  </a:lnTo>
                  <a:lnTo>
                    <a:pt x="1386727" y="827977"/>
                  </a:lnTo>
                  <a:lnTo>
                    <a:pt x="1393471" y="827354"/>
                  </a:lnTo>
                  <a:lnTo>
                    <a:pt x="1399058" y="825295"/>
                  </a:lnTo>
                  <a:lnTo>
                    <a:pt x="1403922" y="821463"/>
                  </a:lnTo>
                  <a:lnTo>
                    <a:pt x="1407919" y="815333"/>
                  </a:lnTo>
                  <a:lnTo>
                    <a:pt x="1409027" y="808053"/>
                  </a:lnTo>
                  <a:lnTo>
                    <a:pt x="1405222" y="800773"/>
                  </a:lnTo>
                  <a:lnTo>
                    <a:pt x="1400598" y="796175"/>
                  </a:lnTo>
                  <a:lnTo>
                    <a:pt x="1395975" y="793110"/>
                  </a:lnTo>
                  <a:lnTo>
                    <a:pt x="1387498" y="790811"/>
                  </a:lnTo>
                  <a:close/>
                </a:path>
                <a:path w="2485390" h="1061084">
                  <a:moveTo>
                    <a:pt x="475086" y="787746"/>
                  </a:moveTo>
                  <a:lnTo>
                    <a:pt x="471232" y="788512"/>
                  </a:lnTo>
                  <a:lnTo>
                    <a:pt x="468150" y="791578"/>
                  </a:lnTo>
                  <a:lnTo>
                    <a:pt x="462418" y="796271"/>
                  </a:lnTo>
                  <a:lnTo>
                    <a:pt x="459288" y="801539"/>
                  </a:lnTo>
                  <a:lnTo>
                    <a:pt x="459047" y="807957"/>
                  </a:lnTo>
                  <a:lnTo>
                    <a:pt x="461985" y="816099"/>
                  </a:lnTo>
                  <a:lnTo>
                    <a:pt x="467572" y="822661"/>
                  </a:lnTo>
                  <a:lnTo>
                    <a:pt x="474315" y="824911"/>
                  </a:lnTo>
                  <a:lnTo>
                    <a:pt x="481058" y="824289"/>
                  </a:lnTo>
                  <a:lnTo>
                    <a:pt x="486645" y="822230"/>
                  </a:lnTo>
                  <a:lnTo>
                    <a:pt x="492810" y="817105"/>
                  </a:lnTo>
                  <a:lnTo>
                    <a:pt x="496663" y="811118"/>
                  </a:lnTo>
                  <a:lnTo>
                    <a:pt x="497048" y="804556"/>
                  </a:lnTo>
                  <a:lnTo>
                    <a:pt x="492810" y="797708"/>
                  </a:lnTo>
                  <a:lnTo>
                    <a:pt x="488186" y="793110"/>
                  </a:lnTo>
                  <a:lnTo>
                    <a:pt x="483563" y="790045"/>
                  </a:lnTo>
                  <a:lnTo>
                    <a:pt x="475086" y="787746"/>
                  </a:lnTo>
                  <a:close/>
                </a:path>
                <a:path w="2485390" h="1061084">
                  <a:moveTo>
                    <a:pt x="1825210" y="784681"/>
                  </a:moveTo>
                  <a:lnTo>
                    <a:pt x="1821356" y="785447"/>
                  </a:lnTo>
                  <a:lnTo>
                    <a:pt x="1818273" y="788512"/>
                  </a:lnTo>
                  <a:lnTo>
                    <a:pt x="1811242" y="793206"/>
                  </a:lnTo>
                  <a:lnTo>
                    <a:pt x="1808256" y="798474"/>
                  </a:lnTo>
                  <a:lnTo>
                    <a:pt x="1808737" y="804892"/>
                  </a:lnTo>
                  <a:lnTo>
                    <a:pt x="1812109" y="813034"/>
                  </a:lnTo>
                  <a:lnTo>
                    <a:pt x="1817696" y="819595"/>
                  </a:lnTo>
                  <a:lnTo>
                    <a:pt x="1824439" y="821846"/>
                  </a:lnTo>
                  <a:lnTo>
                    <a:pt x="1831182" y="821224"/>
                  </a:lnTo>
                  <a:lnTo>
                    <a:pt x="1836770" y="819164"/>
                  </a:lnTo>
                  <a:lnTo>
                    <a:pt x="1841634" y="815333"/>
                  </a:lnTo>
                  <a:lnTo>
                    <a:pt x="1845631" y="809202"/>
                  </a:lnTo>
                  <a:lnTo>
                    <a:pt x="1846739" y="801922"/>
                  </a:lnTo>
                  <a:lnTo>
                    <a:pt x="1842934" y="794643"/>
                  </a:lnTo>
                  <a:lnTo>
                    <a:pt x="1838310" y="790045"/>
                  </a:lnTo>
                  <a:lnTo>
                    <a:pt x="1833686" y="786980"/>
                  </a:lnTo>
                  <a:lnTo>
                    <a:pt x="1825210" y="784681"/>
                  </a:lnTo>
                  <a:close/>
                </a:path>
                <a:path w="2485390" h="1061084">
                  <a:moveTo>
                    <a:pt x="681612" y="778550"/>
                  </a:moveTo>
                  <a:lnTo>
                    <a:pt x="677757" y="779317"/>
                  </a:lnTo>
                  <a:lnTo>
                    <a:pt x="674675" y="782382"/>
                  </a:lnTo>
                  <a:lnTo>
                    <a:pt x="667644" y="787076"/>
                  </a:lnTo>
                  <a:lnTo>
                    <a:pt x="664658" y="792344"/>
                  </a:lnTo>
                  <a:lnTo>
                    <a:pt x="665139" y="798762"/>
                  </a:lnTo>
                  <a:lnTo>
                    <a:pt x="668510" y="806904"/>
                  </a:lnTo>
                  <a:lnTo>
                    <a:pt x="674097" y="813465"/>
                  </a:lnTo>
                  <a:lnTo>
                    <a:pt x="680840" y="815716"/>
                  </a:lnTo>
                  <a:lnTo>
                    <a:pt x="687584" y="815094"/>
                  </a:lnTo>
                  <a:lnTo>
                    <a:pt x="693171" y="813034"/>
                  </a:lnTo>
                  <a:lnTo>
                    <a:pt x="698036" y="809203"/>
                  </a:lnTo>
                  <a:lnTo>
                    <a:pt x="702033" y="803072"/>
                  </a:lnTo>
                  <a:lnTo>
                    <a:pt x="703141" y="795792"/>
                  </a:lnTo>
                  <a:lnTo>
                    <a:pt x="699336" y="788512"/>
                  </a:lnTo>
                  <a:lnTo>
                    <a:pt x="694712" y="783915"/>
                  </a:lnTo>
                  <a:lnTo>
                    <a:pt x="690089" y="780850"/>
                  </a:lnTo>
                  <a:lnTo>
                    <a:pt x="681612" y="778550"/>
                  </a:lnTo>
                  <a:close/>
                </a:path>
                <a:path w="2485390" h="1061084">
                  <a:moveTo>
                    <a:pt x="302468" y="775485"/>
                  </a:moveTo>
                  <a:lnTo>
                    <a:pt x="298614" y="776252"/>
                  </a:lnTo>
                  <a:lnTo>
                    <a:pt x="295532" y="779317"/>
                  </a:lnTo>
                  <a:lnTo>
                    <a:pt x="289800" y="782286"/>
                  </a:lnTo>
                  <a:lnTo>
                    <a:pt x="286670" y="786980"/>
                  </a:lnTo>
                  <a:lnTo>
                    <a:pt x="286429" y="793973"/>
                  </a:lnTo>
                  <a:lnTo>
                    <a:pt x="289367" y="803839"/>
                  </a:lnTo>
                  <a:lnTo>
                    <a:pt x="294954" y="810400"/>
                  </a:lnTo>
                  <a:lnTo>
                    <a:pt x="301697" y="812651"/>
                  </a:lnTo>
                  <a:lnTo>
                    <a:pt x="308440" y="812028"/>
                  </a:lnTo>
                  <a:lnTo>
                    <a:pt x="314027" y="809969"/>
                  </a:lnTo>
                  <a:lnTo>
                    <a:pt x="320192" y="804844"/>
                  </a:lnTo>
                  <a:lnTo>
                    <a:pt x="324045" y="798858"/>
                  </a:lnTo>
                  <a:lnTo>
                    <a:pt x="324430" y="792296"/>
                  </a:lnTo>
                  <a:lnTo>
                    <a:pt x="320192" y="785447"/>
                  </a:lnTo>
                  <a:lnTo>
                    <a:pt x="315568" y="780850"/>
                  </a:lnTo>
                  <a:lnTo>
                    <a:pt x="310945" y="777785"/>
                  </a:lnTo>
                  <a:lnTo>
                    <a:pt x="302468" y="775485"/>
                  </a:lnTo>
                  <a:close/>
                </a:path>
                <a:path w="2485390" h="1061084">
                  <a:moveTo>
                    <a:pt x="2343066" y="772420"/>
                  </a:moveTo>
                  <a:lnTo>
                    <a:pt x="2327461" y="792632"/>
                  </a:lnTo>
                  <a:lnTo>
                    <a:pt x="2329965" y="800774"/>
                  </a:lnTo>
                  <a:lnTo>
                    <a:pt x="2335552" y="807335"/>
                  </a:lnTo>
                  <a:lnTo>
                    <a:pt x="2342295" y="809586"/>
                  </a:lnTo>
                  <a:lnTo>
                    <a:pt x="2349038" y="808963"/>
                  </a:lnTo>
                  <a:lnTo>
                    <a:pt x="2354625" y="806904"/>
                  </a:lnTo>
                  <a:lnTo>
                    <a:pt x="2360790" y="801779"/>
                  </a:lnTo>
                  <a:lnTo>
                    <a:pt x="2364643" y="795793"/>
                  </a:lnTo>
                  <a:lnTo>
                    <a:pt x="2365028" y="789231"/>
                  </a:lnTo>
                  <a:lnTo>
                    <a:pt x="2360789" y="782382"/>
                  </a:lnTo>
                  <a:lnTo>
                    <a:pt x="2356165" y="777785"/>
                  </a:lnTo>
                  <a:lnTo>
                    <a:pt x="2351542" y="774719"/>
                  </a:lnTo>
                  <a:lnTo>
                    <a:pt x="2343066" y="772420"/>
                  </a:lnTo>
                  <a:close/>
                </a:path>
                <a:path w="2485390" h="1061084">
                  <a:moveTo>
                    <a:pt x="1945427" y="772420"/>
                  </a:moveTo>
                  <a:lnTo>
                    <a:pt x="1929821" y="792632"/>
                  </a:lnTo>
                  <a:lnTo>
                    <a:pt x="1932326" y="800774"/>
                  </a:lnTo>
                  <a:lnTo>
                    <a:pt x="1937913" y="807335"/>
                  </a:lnTo>
                  <a:lnTo>
                    <a:pt x="1944656" y="809586"/>
                  </a:lnTo>
                  <a:lnTo>
                    <a:pt x="1951399" y="808963"/>
                  </a:lnTo>
                  <a:lnTo>
                    <a:pt x="1956985" y="806904"/>
                  </a:lnTo>
                  <a:lnTo>
                    <a:pt x="1961850" y="803072"/>
                  </a:lnTo>
                  <a:lnTo>
                    <a:pt x="1965847" y="796942"/>
                  </a:lnTo>
                  <a:lnTo>
                    <a:pt x="1966955" y="789662"/>
                  </a:lnTo>
                  <a:lnTo>
                    <a:pt x="1963150" y="782382"/>
                  </a:lnTo>
                  <a:lnTo>
                    <a:pt x="1958527" y="777785"/>
                  </a:lnTo>
                  <a:lnTo>
                    <a:pt x="1953903" y="774719"/>
                  </a:lnTo>
                  <a:lnTo>
                    <a:pt x="1945427" y="772420"/>
                  </a:lnTo>
                  <a:close/>
                </a:path>
                <a:path w="2485390" h="1061084">
                  <a:moveTo>
                    <a:pt x="2204355" y="763225"/>
                  </a:moveTo>
                  <a:lnTo>
                    <a:pt x="2188749" y="783436"/>
                  </a:lnTo>
                  <a:lnTo>
                    <a:pt x="2191253" y="791578"/>
                  </a:lnTo>
                  <a:lnTo>
                    <a:pt x="2196841" y="798140"/>
                  </a:lnTo>
                  <a:lnTo>
                    <a:pt x="2203583" y="800391"/>
                  </a:lnTo>
                  <a:lnTo>
                    <a:pt x="2210326" y="799768"/>
                  </a:lnTo>
                  <a:lnTo>
                    <a:pt x="2215913" y="797709"/>
                  </a:lnTo>
                  <a:lnTo>
                    <a:pt x="2220777" y="793877"/>
                  </a:lnTo>
                  <a:lnTo>
                    <a:pt x="2224775" y="787747"/>
                  </a:lnTo>
                  <a:lnTo>
                    <a:pt x="2225883" y="780467"/>
                  </a:lnTo>
                  <a:lnTo>
                    <a:pt x="2222077" y="773187"/>
                  </a:lnTo>
                  <a:lnTo>
                    <a:pt x="2217455" y="768589"/>
                  </a:lnTo>
                  <a:lnTo>
                    <a:pt x="2212830" y="765524"/>
                  </a:lnTo>
                  <a:lnTo>
                    <a:pt x="2204355" y="763225"/>
                  </a:lnTo>
                  <a:close/>
                </a:path>
                <a:path w="2485390" h="1061084">
                  <a:moveTo>
                    <a:pt x="1723488" y="757095"/>
                  </a:moveTo>
                  <a:lnTo>
                    <a:pt x="1719635" y="757861"/>
                  </a:lnTo>
                  <a:lnTo>
                    <a:pt x="1716553" y="760927"/>
                  </a:lnTo>
                  <a:lnTo>
                    <a:pt x="1710821" y="765620"/>
                  </a:lnTo>
                  <a:lnTo>
                    <a:pt x="1707690" y="770888"/>
                  </a:lnTo>
                  <a:lnTo>
                    <a:pt x="1707449" y="777306"/>
                  </a:lnTo>
                  <a:lnTo>
                    <a:pt x="1710387" y="785448"/>
                  </a:lnTo>
                  <a:lnTo>
                    <a:pt x="1715974" y="792010"/>
                  </a:lnTo>
                  <a:lnTo>
                    <a:pt x="1722718" y="794260"/>
                  </a:lnTo>
                  <a:lnTo>
                    <a:pt x="1729461" y="793638"/>
                  </a:lnTo>
                  <a:lnTo>
                    <a:pt x="1735048" y="791578"/>
                  </a:lnTo>
                  <a:lnTo>
                    <a:pt x="1739912" y="787747"/>
                  </a:lnTo>
                  <a:lnTo>
                    <a:pt x="1743909" y="781616"/>
                  </a:lnTo>
                  <a:lnTo>
                    <a:pt x="1745017" y="774337"/>
                  </a:lnTo>
                  <a:lnTo>
                    <a:pt x="1741212" y="767057"/>
                  </a:lnTo>
                  <a:lnTo>
                    <a:pt x="1736588" y="762459"/>
                  </a:lnTo>
                  <a:lnTo>
                    <a:pt x="1731965" y="759394"/>
                  </a:lnTo>
                  <a:lnTo>
                    <a:pt x="1723488" y="757095"/>
                  </a:lnTo>
                  <a:close/>
                </a:path>
                <a:path w="2485390" h="1061084">
                  <a:moveTo>
                    <a:pt x="1224127" y="747898"/>
                  </a:moveTo>
                  <a:lnTo>
                    <a:pt x="1220273" y="748665"/>
                  </a:lnTo>
                  <a:lnTo>
                    <a:pt x="1217191" y="751730"/>
                  </a:lnTo>
                  <a:lnTo>
                    <a:pt x="1211460" y="754700"/>
                  </a:lnTo>
                  <a:lnTo>
                    <a:pt x="1208330" y="759393"/>
                  </a:lnTo>
                  <a:lnTo>
                    <a:pt x="1208089" y="766386"/>
                  </a:lnTo>
                  <a:lnTo>
                    <a:pt x="1211027" y="776252"/>
                  </a:lnTo>
                  <a:lnTo>
                    <a:pt x="1216613" y="782813"/>
                  </a:lnTo>
                  <a:lnTo>
                    <a:pt x="1223356" y="785064"/>
                  </a:lnTo>
                  <a:lnTo>
                    <a:pt x="1230099" y="784442"/>
                  </a:lnTo>
                  <a:lnTo>
                    <a:pt x="1235686" y="782382"/>
                  </a:lnTo>
                  <a:lnTo>
                    <a:pt x="1241851" y="777258"/>
                  </a:lnTo>
                  <a:lnTo>
                    <a:pt x="1245705" y="771271"/>
                  </a:lnTo>
                  <a:lnTo>
                    <a:pt x="1246090" y="764709"/>
                  </a:lnTo>
                  <a:lnTo>
                    <a:pt x="1241852" y="757860"/>
                  </a:lnTo>
                  <a:lnTo>
                    <a:pt x="1237228" y="753263"/>
                  </a:lnTo>
                  <a:lnTo>
                    <a:pt x="1232604" y="750198"/>
                  </a:lnTo>
                  <a:lnTo>
                    <a:pt x="1224127" y="747898"/>
                  </a:lnTo>
                  <a:close/>
                </a:path>
                <a:path w="2485390" h="1061084">
                  <a:moveTo>
                    <a:pt x="1467643" y="729508"/>
                  </a:moveTo>
                  <a:lnTo>
                    <a:pt x="1463790" y="730275"/>
                  </a:lnTo>
                  <a:lnTo>
                    <a:pt x="1460707" y="733340"/>
                  </a:lnTo>
                  <a:lnTo>
                    <a:pt x="1454975" y="738033"/>
                  </a:lnTo>
                  <a:lnTo>
                    <a:pt x="1451845" y="743301"/>
                  </a:lnTo>
                  <a:lnTo>
                    <a:pt x="1451604" y="749719"/>
                  </a:lnTo>
                  <a:lnTo>
                    <a:pt x="1454541" y="757861"/>
                  </a:lnTo>
                  <a:lnTo>
                    <a:pt x="1460129" y="764423"/>
                  </a:lnTo>
                  <a:lnTo>
                    <a:pt x="1466872" y="766674"/>
                  </a:lnTo>
                  <a:lnTo>
                    <a:pt x="1473615" y="766051"/>
                  </a:lnTo>
                  <a:lnTo>
                    <a:pt x="1479202" y="763992"/>
                  </a:lnTo>
                  <a:lnTo>
                    <a:pt x="1484067" y="760160"/>
                  </a:lnTo>
                  <a:lnTo>
                    <a:pt x="1488064" y="754030"/>
                  </a:lnTo>
                  <a:lnTo>
                    <a:pt x="1489172" y="746750"/>
                  </a:lnTo>
                  <a:lnTo>
                    <a:pt x="1485367" y="739470"/>
                  </a:lnTo>
                  <a:lnTo>
                    <a:pt x="1480744" y="734872"/>
                  </a:lnTo>
                  <a:lnTo>
                    <a:pt x="1476120" y="731807"/>
                  </a:lnTo>
                  <a:lnTo>
                    <a:pt x="1467643" y="729508"/>
                  </a:lnTo>
                  <a:close/>
                </a:path>
                <a:path w="2485390" h="1061084">
                  <a:moveTo>
                    <a:pt x="2047148" y="726443"/>
                  </a:moveTo>
                  <a:lnTo>
                    <a:pt x="2043294" y="727209"/>
                  </a:lnTo>
                  <a:lnTo>
                    <a:pt x="2040211" y="730275"/>
                  </a:lnTo>
                  <a:lnTo>
                    <a:pt x="2034480" y="733675"/>
                  </a:lnTo>
                  <a:lnTo>
                    <a:pt x="2031349" y="739087"/>
                  </a:lnTo>
                  <a:lnTo>
                    <a:pt x="2031108" y="746223"/>
                  </a:lnTo>
                  <a:lnTo>
                    <a:pt x="2034046" y="754796"/>
                  </a:lnTo>
                  <a:lnTo>
                    <a:pt x="2039633" y="761358"/>
                  </a:lnTo>
                  <a:lnTo>
                    <a:pt x="2046377" y="763609"/>
                  </a:lnTo>
                  <a:lnTo>
                    <a:pt x="2053120" y="762986"/>
                  </a:lnTo>
                  <a:lnTo>
                    <a:pt x="2058707" y="760927"/>
                  </a:lnTo>
                  <a:lnTo>
                    <a:pt x="2064872" y="755802"/>
                  </a:lnTo>
                  <a:lnTo>
                    <a:pt x="2068725" y="749815"/>
                  </a:lnTo>
                  <a:lnTo>
                    <a:pt x="2069110" y="743253"/>
                  </a:lnTo>
                  <a:lnTo>
                    <a:pt x="2064872" y="736405"/>
                  </a:lnTo>
                  <a:lnTo>
                    <a:pt x="2060248" y="731807"/>
                  </a:lnTo>
                  <a:lnTo>
                    <a:pt x="2055625" y="728742"/>
                  </a:lnTo>
                  <a:lnTo>
                    <a:pt x="2047148" y="726443"/>
                  </a:lnTo>
                  <a:close/>
                </a:path>
                <a:path w="2485390" h="1061084">
                  <a:moveTo>
                    <a:pt x="388776" y="726443"/>
                  </a:moveTo>
                  <a:lnTo>
                    <a:pt x="384923" y="727209"/>
                  </a:lnTo>
                  <a:lnTo>
                    <a:pt x="381840" y="730275"/>
                  </a:lnTo>
                  <a:lnTo>
                    <a:pt x="376109" y="733244"/>
                  </a:lnTo>
                  <a:lnTo>
                    <a:pt x="372978" y="737937"/>
                  </a:lnTo>
                  <a:lnTo>
                    <a:pt x="372737" y="744930"/>
                  </a:lnTo>
                  <a:lnTo>
                    <a:pt x="375675" y="754796"/>
                  </a:lnTo>
                  <a:lnTo>
                    <a:pt x="381262" y="761358"/>
                  </a:lnTo>
                  <a:lnTo>
                    <a:pt x="388005" y="763609"/>
                  </a:lnTo>
                  <a:lnTo>
                    <a:pt x="394749" y="762986"/>
                  </a:lnTo>
                  <a:lnTo>
                    <a:pt x="400336" y="760927"/>
                  </a:lnTo>
                  <a:lnTo>
                    <a:pt x="406500" y="755802"/>
                  </a:lnTo>
                  <a:lnTo>
                    <a:pt x="410353" y="749815"/>
                  </a:lnTo>
                  <a:lnTo>
                    <a:pt x="410739" y="743253"/>
                  </a:lnTo>
                  <a:lnTo>
                    <a:pt x="406500" y="736405"/>
                  </a:lnTo>
                  <a:lnTo>
                    <a:pt x="401877" y="731807"/>
                  </a:lnTo>
                  <a:lnTo>
                    <a:pt x="397253" y="728742"/>
                  </a:lnTo>
                  <a:lnTo>
                    <a:pt x="388776" y="726443"/>
                  </a:lnTo>
                  <a:close/>
                </a:path>
                <a:path w="2485390" h="1061084">
                  <a:moveTo>
                    <a:pt x="1060756" y="708052"/>
                  </a:moveTo>
                  <a:lnTo>
                    <a:pt x="1056903" y="708819"/>
                  </a:lnTo>
                  <a:lnTo>
                    <a:pt x="1053820" y="711884"/>
                  </a:lnTo>
                  <a:lnTo>
                    <a:pt x="1048088" y="715284"/>
                  </a:lnTo>
                  <a:lnTo>
                    <a:pt x="1044958" y="720696"/>
                  </a:lnTo>
                  <a:lnTo>
                    <a:pt x="1044717" y="727832"/>
                  </a:lnTo>
                  <a:lnTo>
                    <a:pt x="1047655" y="736406"/>
                  </a:lnTo>
                  <a:lnTo>
                    <a:pt x="1053242" y="742967"/>
                  </a:lnTo>
                  <a:lnTo>
                    <a:pt x="1059985" y="745218"/>
                  </a:lnTo>
                  <a:lnTo>
                    <a:pt x="1066729" y="744595"/>
                  </a:lnTo>
                  <a:lnTo>
                    <a:pt x="1072316" y="742536"/>
                  </a:lnTo>
                  <a:lnTo>
                    <a:pt x="1077180" y="738704"/>
                  </a:lnTo>
                  <a:lnTo>
                    <a:pt x="1081177" y="732574"/>
                  </a:lnTo>
                  <a:lnTo>
                    <a:pt x="1082285" y="725294"/>
                  </a:lnTo>
                  <a:lnTo>
                    <a:pt x="1078480" y="718014"/>
                  </a:lnTo>
                  <a:lnTo>
                    <a:pt x="1073856" y="713417"/>
                  </a:lnTo>
                  <a:lnTo>
                    <a:pt x="1069234" y="710351"/>
                  </a:lnTo>
                  <a:lnTo>
                    <a:pt x="1060756" y="708052"/>
                  </a:lnTo>
                  <a:close/>
                </a:path>
                <a:path w="2485390" h="1061084">
                  <a:moveTo>
                    <a:pt x="940539" y="708052"/>
                  </a:moveTo>
                  <a:lnTo>
                    <a:pt x="936685" y="708819"/>
                  </a:lnTo>
                  <a:lnTo>
                    <a:pt x="933603" y="711884"/>
                  </a:lnTo>
                  <a:lnTo>
                    <a:pt x="927872" y="716577"/>
                  </a:lnTo>
                  <a:lnTo>
                    <a:pt x="924741" y="721846"/>
                  </a:lnTo>
                  <a:lnTo>
                    <a:pt x="924500" y="728263"/>
                  </a:lnTo>
                  <a:lnTo>
                    <a:pt x="927438" y="736406"/>
                  </a:lnTo>
                  <a:lnTo>
                    <a:pt x="933025" y="742967"/>
                  </a:lnTo>
                  <a:lnTo>
                    <a:pt x="939769" y="745218"/>
                  </a:lnTo>
                  <a:lnTo>
                    <a:pt x="946512" y="744595"/>
                  </a:lnTo>
                  <a:lnTo>
                    <a:pt x="952099" y="742536"/>
                  </a:lnTo>
                  <a:lnTo>
                    <a:pt x="958264" y="737411"/>
                  </a:lnTo>
                  <a:lnTo>
                    <a:pt x="962116" y="731424"/>
                  </a:lnTo>
                  <a:lnTo>
                    <a:pt x="962502" y="724863"/>
                  </a:lnTo>
                  <a:lnTo>
                    <a:pt x="958264" y="718014"/>
                  </a:lnTo>
                  <a:lnTo>
                    <a:pt x="953639" y="713417"/>
                  </a:lnTo>
                  <a:lnTo>
                    <a:pt x="949017" y="710351"/>
                  </a:lnTo>
                  <a:lnTo>
                    <a:pt x="940539" y="708052"/>
                  </a:lnTo>
                  <a:close/>
                </a:path>
                <a:path w="2485390" h="1061084">
                  <a:moveTo>
                    <a:pt x="1566282" y="704987"/>
                  </a:moveTo>
                  <a:lnTo>
                    <a:pt x="1562428" y="705754"/>
                  </a:lnTo>
                  <a:lnTo>
                    <a:pt x="1559346" y="708819"/>
                  </a:lnTo>
                  <a:lnTo>
                    <a:pt x="1553614" y="711788"/>
                  </a:lnTo>
                  <a:lnTo>
                    <a:pt x="1550484" y="716482"/>
                  </a:lnTo>
                  <a:lnTo>
                    <a:pt x="1550243" y="723474"/>
                  </a:lnTo>
                  <a:lnTo>
                    <a:pt x="1553181" y="733341"/>
                  </a:lnTo>
                  <a:lnTo>
                    <a:pt x="1558768" y="739902"/>
                  </a:lnTo>
                  <a:lnTo>
                    <a:pt x="1565511" y="742153"/>
                  </a:lnTo>
                  <a:lnTo>
                    <a:pt x="1572254" y="741530"/>
                  </a:lnTo>
                  <a:lnTo>
                    <a:pt x="1577842" y="739471"/>
                  </a:lnTo>
                  <a:lnTo>
                    <a:pt x="1582706" y="735639"/>
                  </a:lnTo>
                  <a:lnTo>
                    <a:pt x="1586703" y="729509"/>
                  </a:lnTo>
                  <a:lnTo>
                    <a:pt x="1587811" y="722229"/>
                  </a:lnTo>
                  <a:lnTo>
                    <a:pt x="1584006" y="714949"/>
                  </a:lnTo>
                  <a:lnTo>
                    <a:pt x="1579382" y="710351"/>
                  </a:lnTo>
                  <a:lnTo>
                    <a:pt x="1574760" y="707286"/>
                  </a:lnTo>
                  <a:lnTo>
                    <a:pt x="1566282" y="704987"/>
                  </a:lnTo>
                  <a:close/>
                </a:path>
                <a:path w="2485390" h="1061084">
                  <a:moveTo>
                    <a:pt x="1328931" y="704987"/>
                  </a:moveTo>
                  <a:lnTo>
                    <a:pt x="1325078" y="705754"/>
                  </a:lnTo>
                  <a:lnTo>
                    <a:pt x="1321995" y="708819"/>
                  </a:lnTo>
                  <a:lnTo>
                    <a:pt x="1316264" y="713512"/>
                  </a:lnTo>
                  <a:lnTo>
                    <a:pt x="1313134" y="718781"/>
                  </a:lnTo>
                  <a:lnTo>
                    <a:pt x="1312893" y="725198"/>
                  </a:lnTo>
                  <a:lnTo>
                    <a:pt x="1315831" y="733341"/>
                  </a:lnTo>
                  <a:lnTo>
                    <a:pt x="1321418" y="739902"/>
                  </a:lnTo>
                  <a:lnTo>
                    <a:pt x="1328161" y="742153"/>
                  </a:lnTo>
                  <a:lnTo>
                    <a:pt x="1334903" y="741530"/>
                  </a:lnTo>
                  <a:lnTo>
                    <a:pt x="1340490" y="739471"/>
                  </a:lnTo>
                  <a:lnTo>
                    <a:pt x="1346656" y="734346"/>
                  </a:lnTo>
                  <a:lnTo>
                    <a:pt x="1350509" y="728359"/>
                  </a:lnTo>
                  <a:lnTo>
                    <a:pt x="1350894" y="721798"/>
                  </a:lnTo>
                  <a:lnTo>
                    <a:pt x="1346655" y="714949"/>
                  </a:lnTo>
                  <a:lnTo>
                    <a:pt x="1342032" y="710351"/>
                  </a:lnTo>
                  <a:lnTo>
                    <a:pt x="1337408" y="707286"/>
                  </a:lnTo>
                  <a:lnTo>
                    <a:pt x="1328931" y="704987"/>
                  </a:lnTo>
                  <a:close/>
                </a:path>
                <a:path w="2485390" h="1061084">
                  <a:moveTo>
                    <a:pt x="2444787" y="701921"/>
                  </a:moveTo>
                  <a:lnTo>
                    <a:pt x="2440933" y="702688"/>
                  </a:lnTo>
                  <a:lnTo>
                    <a:pt x="2437850" y="705753"/>
                  </a:lnTo>
                  <a:lnTo>
                    <a:pt x="2430819" y="709153"/>
                  </a:lnTo>
                  <a:lnTo>
                    <a:pt x="2427833" y="714565"/>
                  </a:lnTo>
                  <a:lnTo>
                    <a:pt x="2428315" y="721701"/>
                  </a:lnTo>
                  <a:lnTo>
                    <a:pt x="2431686" y="730275"/>
                  </a:lnTo>
                  <a:lnTo>
                    <a:pt x="2437273" y="736836"/>
                  </a:lnTo>
                  <a:lnTo>
                    <a:pt x="2444016" y="739087"/>
                  </a:lnTo>
                  <a:lnTo>
                    <a:pt x="2450759" y="738464"/>
                  </a:lnTo>
                  <a:lnTo>
                    <a:pt x="2456347" y="736405"/>
                  </a:lnTo>
                  <a:lnTo>
                    <a:pt x="2462511" y="731280"/>
                  </a:lnTo>
                  <a:lnTo>
                    <a:pt x="2466364" y="725293"/>
                  </a:lnTo>
                  <a:lnTo>
                    <a:pt x="2466749" y="718732"/>
                  </a:lnTo>
                  <a:lnTo>
                    <a:pt x="2462511" y="711883"/>
                  </a:lnTo>
                  <a:lnTo>
                    <a:pt x="2457887" y="707285"/>
                  </a:lnTo>
                  <a:lnTo>
                    <a:pt x="2453263" y="704220"/>
                  </a:lnTo>
                  <a:lnTo>
                    <a:pt x="2444787" y="701921"/>
                  </a:lnTo>
                  <a:close/>
                </a:path>
                <a:path w="2485390" h="1061084">
                  <a:moveTo>
                    <a:pt x="555230" y="695791"/>
                  </a:moveTo>
                  <a:lnTo>
                    <a:pt x="539625" y="716002"/>
                  </a:lnTo>
                  <a:lnTo>
                    <a:pt x="542130" y="724144"/>
                  </a:lnTo>
                  <a:lnTo>
                    <a:pt x="547716" y="730706"/>
                  </a:lnTo>
                  <a:lnTo>
                    <a:pt x="554459" y="732956"/>
                  </a:lnTo>
                  <a:lnTo>
                    <a:pt x="561202" y="732334"/>
                  </a:lnTo>
                  <a:lnTo>
                    <a:pt x="566789" y="730275"/>
                  </a:lnTo>
                  <a:lnTo>
                    <a:pt x="572954" y="725150"/>
                  </a:lnTo>
                  <a:lnTo>
                    <a:pt x="576807" y="719163"/>
                  </a:lnTo>
                  <a:lnTo>
                    <a:pt x="577193" y="712601"/>
                  </a:lnTo>
                  <a:lnTo>
                    <a:pt x="572954" y="705753"/>
                  </a:lnTo>
                  <a:lnTo>
                    <a:pt x="568330" y="701155"/>
                  </a:lnTo>
                  <a:lnTo>
                    <a:pt x="563707" y="698090"/>
                  </a:lnTo>
                  <a:lnTo>
                    <a:pt x="555230" y="695791"/>
                  </a:lnTo>
                  <a:close/>
                </a:path>
                <a:path w="2485390" h="1061084">
                  <a:moveTo>
                    <a:pt x="838817" y="689661"/>
                  </a:moveTo>
                  <a:lnTo>
                    <a:pt x="834964" y="690427"/>
                  </a:lnTo>
                  <a:lnTo>
                    <a:pt x="831882" y="693492"/>
                  </a:lnTo>
                  <a:lnTo>
                    <a:pt x="826150" y="698186"/>
                  </a:lnTo>
                  <a:lnTo>
                    <a:pt x="823019" y="703454"/>
                  </a:lnTo>
                  <a:lnTo>
                    <a:pt x="822778" y="709872"/>
                  </a:lnTo>
                  <a:lnTo>
                    <a:pt x="825716" y="718014"/>
                  </a:lnTo>
                  <a:lnTo>
                    <a:pt x="831304" y="724575"/>
                  </a:lnTo>
                  <a:lnTo>
                    <a:pt x="838047" y="726826"/>
                  </a:lnTo>
                  <a:lnTo>
                    <a:pt x="844790" y="726204"/>
                  </a:lnTo>
                  <a:lnTo>
                    <a:pt x="850377" y="724144"/>
                  </a:lnTo>
                  <a:lnTo>
                    <a:pt x="855241" y="720313"/>
                  </a:lnTo>
                  <a:lnTo>
                    <a:pt x="859239" y="714182"/>
                  </a:lnTo>
                  <a:lnTo>
                    <a:pt x="860346" y="706902"/>
                  </a:lnTo>
                  <a:lnTo>
                    <a:pt x="856542" y="699623"/>
                  </a:lnTo>
                  <a:lnTo>
                    <a:pt x="851918" y="695025"/>
                  </a:lnTo>
                  <a:lnTo>
                    <a:pt x="847295" y="691960"/>
                  </a:lnTo>
                  <a:lnTo>
                    <a:pt x="838817" y="689661"/>
                  </a:lnTo>
                  <a:close/>
                </a:path>
                <a:path w="2485390" h="1061084">
                  <a:moveTo>
                    <a:pt x="737096" y="683530"/>
                  </a:moveTo>
                  <a:lnTo>
                    <a:pt x="733242" y="684297"/>
                  </a:lnTo>
                  <a:lnTo>
                    <a:pt x="730160" y="687362"/>
                  </a:lnTo>
                  <a:lnTo>
                    <a:pt x="724428" y="692056"/>
                  </a:lnTo>
                  <a:lnTo>
                    <a:pt x="721298" y="697324"/>
                  </a:lnTo>
                  <a:lnTo>
                    <a:pt x="721057" y="703742"/>
                  </a:lnTo>
                  <a:lnTo>
                    <a:pt x="723996" y="711884"/>
                  </a:lnTo>
                  <a:lnTo>
                    <a:pt x="729582" y="718445"/>
                  </a:lnTo>
                  <a:lnTo>
                    <a:pt x="736325" y="720696"/>
                  </a:lnTo>
                  <a:lnTo>
                    <a:pt x="743068" y="720074"/>
                  </a:lnTo>
                  <a:lnTo>
                    <a:pt x="748655" y="718014"/>
                  </a:lnTo>
                  <a:lnTo>
                    <a:pt x="753520" y="714183"/>
                  </a:lnTo>
                  <a:lnTo>
                    <a:pt x="757517" y="708052"/>
                  </a:lnTo>
                  <a:lnTo>
                    <a:pt x="758625" y="700772"/>
                  </a:lnTo>
                  <a:lnTo>
                    <a:pt x="754820" y="693492"/>
                  </a:lnTo>
                  <a:lnTo>
                    <a:pt x="750197" y="688895"/>
                  </a:lnTo>
                  <a:lnTo>
                    <a:pt x="745573" y="685830"/>
                  </a:lnTo>
                  <a:lnTo>
                    <a:pt x="737096" y="683530"/>
                  </a:lnTo>
                  <a:close/>
                </a:path>
                <a:path w="2485390" h="1061084">
                  <a:moveTo>
                    <a:pt x="2256756" y="677400"/>
                  </a:moveTo>
                  <a:lnTo>
                    <a:pt x="2252903" y="678167"/>
                  </a:lnTo>
                  <a:lnTo>
                    <a:pt x="2249821" y="681232"/>
                  </a:lnTo>
                  <a:lnTo>
                    <a:pt x="2244089" y="685925"/>
                  </a:lnTo>
                  <a:lnTo>
                    <a:pt x="2240959" y="691194"/>
                  </a:lnTo>
                  <a:lnTo>
                    <a:pt x="2240718" y="697612"/>
                  </a:lnTo>
                  <a:lnTo>
                    <a:pt x="2243656" y="705754"/>
                  </a:lnTo>
                  <a:lnTo>
                    <a:pt x="2249243" y="712315"/>
                  </a:lnTo>
                  <a:lnTo>
                    <a:pt x="2255985" y="714566"/>
                  </a:lnTo>
                  <a:lnTo>
                    <a:pt x="2262728" y="713943"/>
                  </a:lnTo>
                  <a:lnTo>
                    <a:pt x="2268316" y="711884"/>
                  </a:lnTo>
                  <a:lnTo>
                    <a:pt x="2274481" y="706759"/>
                  </a:lnTo>
                  <a:lnTo>
                    <a:pt x="2278334" y="700773"/>
                  </a:lnTo>
                  <a:lnTo>
                    <a:pt x="2278719" y="694211"/>
                  </a:lnTo>
                  <a:lnTo>
                    <a:pt x="2274481" y="687362"/>
                  </a:lnTo>
                  <a:lnTo>
                    <a:pt x="2269857" y="682765"/>
                  </a:lnTo>
                  <a:lnTo>
                    <a:pt x="2265233" y="679699"/>
                  </a:lnTo>
                  <a:lnTo>
                    <a:pt x="2256756" y="677400"/>
                  </a:lnTo>
                  <a:close/>
                </a:path>
                <a:path w="2485390" h="1061084">
                  <a:moveTo>
                    <a:pt x="1862200" y="677400"/>
                  </a:moveTo>
                  <a:lnTo>
                    <a:pt x="1858346" y="678167"/>
                  </a:lnTo>
                  <a:lnTo>
                    <a:pt x="1855263" y="681232"/>
                  </a:lnTo>
                  <a:lnTo>
                    <a:pt x="1849532" y="684632"/>
                  </a:lnTo>
                  <a:lnTo>
                    <a:pt x="1846402" y="690044"/>
                  </a:lnTo>
                  <a:lnTo>
                    <a:pt x="1846161" y="697181"/>
                  </a:lnTo>
                  <a:lnTo>
                    <a:pt x="1849099" y="705754"/>
                  </a:lnTo>
                  <a:lnTo>
                    <a:pt x="1854686" y="712315"/>
                  </a:lnTo>
                  <a:lnTo>
                    <a:pt x="1861429" y="714566"/>
                  </a:lnTo>
                  <a:lnTo>
                    <a:pt x="1868172" y="713943"/>
                  </a:lnTo>
                  <a:lnTo>
                    <a:pt x="1873760" y="711884"/>
                  </a:lnTo>
                  <a:lnTo>
                    <a:pt x="1879924" y="706759"/>
                  </a:lnTo>
                  <a:lnTo>
                    <a:pt x="1883777" y="700773"/>
                  </a:lnTo>
                  <a:lnTo>
                    <a:pt x="1884162" y="694211"/>
                  </a:lnTo>
                  <a:lnTo>
                    <a:pt x="1879924" y="687362"/>
                  </a:lnTo>
                  <a:lnTo>
                    <a:pt x="1875300" y="682765"/>
                  </a:lnTo>
                  <a:lnTo>
                    <a:pt x="1870677" y="679699"/>
                  </a:lnTo>
                  <a:lnTo>
                    <a:pt x="1862200" y="677400"/>
                  </a:lnTo>
                  <a:close/>
                </a:path>
                <a:path w="2485390" h="1061084">
                  <a:moveTo>
                    <a:pt x="2136539" y="662075"/>
                  </a:moveTo>
                  <a:lnTo>
                    <a:pt x="2132686" y="662841"/>
                  </a:lnTo>
                  <a:lnTo>
                    <a:pt x="2129604" y="665906"/>
                  </a:lnTo>
                  <a:lnTo>
                    <a:pt x="2123872" y="670600"/>
                  </a:lnTo>
                  <a:lnTo>
                    <a:pt x="2120742" y="675868"/>
                  </a:lnTo>
                  <a:lnTo>
                    <a:pt x="2120501" y="682286"/>
                  </a:lnTo>
                  <a:lnTo>
                    <a:pt x="2123439" y="690428"/>
                  </a:lnTo>
                  <a:lnTo>
                    <a:pt x="2129026" y="696990"/>
                  </a:lnTo>
                  <a:lnTo>
                    <a:pt x="2135768" y="699240"/>
                  </a:lnTo>
                  <a:lnTo>
                    <a:pt x="2142511" y="698618"/>
                  </a:lnTo>
                  <a:lnTo>
                    <a:pt x="2148099" y="696558"/>
                  </a:lnTo>
                  <a:lnTo>
                    <a:pt x="2154264" y="691434"/>
                  </a:lnTo>
                  <a:lnTo>
                    <a:pt x="2158117" y="685447"/>
                  </a:lnTo>
                  <a:lnTo>
                    <a:pt x="2158502" y="678885"/>
                  </a:lnTo>
                  <a:lnTo>
                    <a:pt x="2154263" y="672037"/>
                  </a:lnTo>
                  <a:lnTo>
                    <a:pt x="2149640" y="667439"/>
                  </a:lnTo>
                  <a:lnTo>
                    <a:pt x="2145016" y="664374"/>
                  </a:lnTo>
                  <a:lnTo>
                    <a:pt x="2136539" y="662075"/>
                  </a:lnTo>
                  <a:close/>
                </a:path>
                <a:path w="2485390" h="1061084">
                  <a:moveTo>
                    <a:pt x="1652590" y="662075"/>
                  </a:moveTo>
                  <a:lnTo>
                    <a:pt x="1648737" y="662841"/>
                  </a:lnTo>
                  <a:lnTo>
                    <a:pt x="1645655" y="665906"/>
                  </a:lnTo>
                  <a:lnTo>
                    <a:pt x="1639923" y="668876"/>
                  </a:lnTo>
                  <a:lnTo>
                    <a:pt x="1636792" y="673569"/>
                  </a:lnTo>
                  <a:lnTo>
                    <a:pt x="1636552" y="680562"/>
                  </a:lnTo>
                  <a:lnTo>
                    <a:pt x="1639490" y="690428"/>
                  </a:lnTo>
                  <a:lnTo>
                    <a:pt x="1645077" y="696990"/>
                  </a:lnTo>
                  <a:lnTo>
                    <a:pt x="1651820" y="699240"/>
                  </a:lnTo>
                  <a:lnTo>
                    <a:pt x="1658563" y="698618"/>
                  </a:lnTo>
                  <a:lnTo>
                    <a:pt x="1664150" y="696558"/>
                  </a:lnTo>
                  <a:lnTo>
                    <a:pt x="1670315" y="691434"/>
                  </a:lnTo>
                  <a:lnTo>
                    <a:pt x="1674168" y="685447"/>
                  </a:lnTo>
                  <a:lnTo>
                    <a:pt x="1674553" y="678885"/>
                  </a:lnTo>
                  <a:lnTo>
                    <a:pt x="1670314" y="672037"/>
                  </a:lnTo>
                  <a:lnTo>
                    <a:pt x="1665692" y="667439"/>
                  </a:lnTo>
                  <a:lnTo>
                    <a:pt x="1661068" y="664374"/>
                  </a:lnTo>
                  <a:lnTo>
                    <a:pt x="1652590" y="662075"/>
                  </a:lnTo>
                  <a:close/>
                </a:path>
                <a:path w="2485390" h="1061084">
                  <a:moveTo>
                    <a:pt x="1177890" y="662075"/>
                  </a:moveTo>
                  <a:lnTo>
                    <a:pt x="1162285" y="682286"/>
                  </a:lnTo>
                  <a:lnTo>
                    <a:pt x="1164790" y="690428"/>
                  </a:lnTo>
                  <a:lnTo>
                    <a:pt x="1170376" y="696990"/>
                  </a:lnTo>
                  <a:lnTo>
                    <a:pt x="1177119" y="699240"/>
                  </a:lnTo>
                  <a:lnTo>
                    <a:pt x="1183861" y="698618"/>
                  </a:lnTo>
                  <a:lnTo>
                    <a:pt x="1189448" y="696558"/>
                  </a:lnTo>
                  <a:lnTo>
                    <a:pt x="1194313" y="692727"/>
                  </a:lnTo>
                  <a:lnTo>
                    <a:pt x="1198311" y="686596"/>
                  </a:lnTo>
                  <a:lnTo>
                    <a:pt x="1199419" y="679316"/>
                  </a:lnTo>
                  <a:lnTo>
                    <a:pt x="1195614" y="672037"/>
                  </a:lnTo>
                  <a:lnTo>
                    <a:pt x="1190990" y="667439"/>
                  </a:lnTo>
                  <a:lnTo>
                    <a:pt x="1186366" y="664374"/>
                  </a:lnTo>
                  <a:lnTo>
                    <a:pt x="1177890" y="662075"/>
                  </a:lnTo>
                  <a:close/>
                </a:path>
                <a:path w="2485390" h="1061084">
                  <a:moveTo>
                    <a:pt x="1973169" y="659010"/>
                  </a:moveTo>
                  <a:lnTo>
                    <a:pt x="1969314" y="659776"/>
                  </a:lnTo>
                  <a:lnTo>
                    <a:pt x="1966232" y="662841"/>
                  </a:lnTo>
                  <a:lnTo>
                    <a:pt x="1960501" y="665811"/>
                  </a:lnTo>
                  <a:lnTo>
                    <a:pt x="1957370" y="670504"/>
                  </a:lnTo>
                  <a:lnTo>
                    <a:pt x="1957130" y="677497"/>
                  </a:lnTo>
                  <a:lnTo>
                    <a:pt x="1960067" y="687363"/>
                  </a:lnTo>
                  <a:lnTo>
                    <a:pt x="1965655" y="693924"/>
                  </a:lnTo>
                  <a:lnTo>
                    <a:pt x="1972398" y="696175"/>
                  </a:lnTo>
                  <a:lnTo>
                    <a:pt x="1979141" y="695553"/>
                  </a:lnTo>
                  <a:lnTo>
                    <a:pt x="1984728" y="693493"/>
                  </a:lnTo>
                  <a:lnTo>
                    <a:pt x="1990893" y="688369"/>
                  </a:lnTo>
                  <a:lnTo>
                    <a:pt x="1994746" y="682382"/>
                  </a:lnTo>
                  <a:lnTo>
                    <a:pt x="1995131" y="675820"/>
                  </a:lnTo>
                  <a:lnTo>
                    <a:pt x="1990893" y="668972"/>
                  </a:lnTo>
                  <a:lnTo>
                    <a:pt x="1986269" y="664374"/>
                  </a:lnTo>
                  <a:lnTo>
                    <a:pt x="1981646" y="661309"/>
                  </a:lnTo>
                  <a:lnTo>
                    <a:pt x="1973169" y="659010"/>
                  </a:lnTo>
                  <a:close/>
                </a:path>
                <a:path w="2485390" h="1061084">
                  <a:moveTo>
                    <a:pt x="2358477" y="652878"/>
                  </a:moveTo>
                  <a:lnTo>
                    <a:pt x="2354623" y="653645"/>
                  </a:lnTo>
                  <a:lnTo>
                    <a:pt x="2351541" y="656710"/>
                  </a:lnTo>
                  <a:lnTo>
                    <a:pt x="2345810" y="661404"/>
                  </a:lnTo>
                  <a:lnTo>
                    <a:pt x="2342680" y="666672"/>
                  </a:lnTo>
                  <a:lnTo>
                    <a:pt x="2342439" y="673090"/>
                  </a:lnTo>
                  <a:lnTo>
                    <a:pt x="2345377" y="681232"/>
                  </a:lnTo>
                  <a:lnTo>
                    <a:pt x="2350963" y="687793"/>
                  </a:lnTo>
                  <a:lnTo>
                    <a:pt x="2357706" y="690044"/>
                  </a:lnTo>
                  <a:lnTo>
                    <a:pt x="2364449" y="689422"/>
                  </a:lnTo>
                  <a:lnTo>
                    <a:pt x="2370036" y="687362"/>
                  </a:lnTo>
                  <a:lnTo>
                    <a:pt x="2376201" y="682238"/>
                  </a:lnTo>
                  <a:lnTo>
                    <a:pt x="2380055" y="676251"/>
                  </a:lnTo>
                  <a:lnTo>
                    <a:pt x="2380440" y="669689"/>
                  </a:lnTo>
                  <a:lnTo>
                    <a:pt x="2376202" y="662840"/>
                  </a:lnTo>
                  <a:lnTo>
                    <a:pt x="2371578" y="658243"/>
                  </a:lnTo>
                  <a:lnTo>
                    <a:pt x="2366954" y="655178"/>
                  </a:lnTo>
                  <a:lnTo>
                    <a:pt x="2358477" y="652878"/>
                  </a:lnTo>
                  <a:close/>
                </a:path>
                <a:path w="2485390" h="1061084">
                  <a:moveTo>
                    <a:pt x="644622" y="646748"/>
                  </a:moveTo>
                  <a:lnTo>
                    <a:pt x="640769" y="647515"/>
                  </a:lnTo>
                  <a:lnTo>
                    <a:pt x="637686" y="650580"/>
                  </a:lnTo>
                  <a:lnTo>
                    <a:pt x="631955" y="653549"/>
                  </a:lnTo>
                  <a:lnTo>
                    <a:pt x="628825" y="658243"/>
                  </a:lnTo>
                  <a:lnTo>
                    <a:pt x="628584" y="665235"/>
                  </a:lnTo>
                  <a:lnTo>
                    <a:pt x="631522" y="675102"/>
                  </a:lnTo>
                  <a:lnTo>
                    <a:pt x="637108" y="681663"/>
                  </a:lnTo>
                  <a:lnTo>
                    <a:pt x="643851" y="683914"/>
                  </a:lnTo>
                  <a:lnTo>
                    <a:pt x="650594" y="683291"/>
                  </a:lnTo>
                  <a:lnTo>
                    <a:pt x="656181" y="681232"/>
                  </a:lnTo>
                  <a:lnTo>
                    <a:pt x="662347" y="676107"/>
                  </a:lnTo>
                  <a:lnTo>
                    <a:pt x="666200" y="670120"/>
                  </a:lnTo>
                  <a:lnTo>
                    <a:pt x="666585" y="663559"/>
                  </a:lnTo>
                  <a:lnTo>
                    <a:pt x="662347" y="656710"/>
                  </a:lnTo>
                  <a:lnTo>
                    <a:pt x="657723" y="652112"/>
                  </a:lnTo>
                  <a:lnTo>
                    <a:pt x="653099" y="649047"/>
                  </a:lnTo>
                  <a:lnTo>
                    <a:pt x="644622" y="646748"/>
                  </a:lnTo>
                  <a:close/>
                </a:path>
                <a:path w="2485390" h="1061084">
                  <a:moveTo>
                    <a:pt x="453509" y="646748"/>
                  </a:moveTo>
                  <a:lnTo>
                    <a:pt x="449655" y="647515"/>
                  </a:lnTo>
                  <a:lnTo>
                    <a:pt x="446573" y="650580"/>
                  </a:lnTo>
                  <a:lnTo>
                    <a:pt x="440841" y="653980"/>
                  </a:lnTo>
                  <a:lnTo>
                    <a:pt x="437711" y="659392"/>
                  </a:lnTo>
                  <a:lnTo>
                    <a:pt x="437470" y="666529"/>
                  </a:lnTo>
                  <a:lnTo>
                    <a:pt x="440408" y="675102"/>
                  </a:lnTo>
                  <a:lnTo>
                    <a:pt x="445995" y="681663"/>
                  </a:lnTo>
                  <a:lnTo>
                    <a:pt x="452738" y="683914"/>
                  </a:lnTo>
                  <a:lnTo>
                    <a:pt x="459481" y="683291"/>
                  </a:lnTo>
                  <a:lnTo>
                    <a:pt x="465068" y="681232"/>
                  </a:lnTo>
                  <a:lnTo>
                    <a:pt x="469933" y="677400"/>
                  </a:lnTo>
                  <a:lnTo>
                    <a:pt x="473930" y="671270"/>
                  </a:lnTo>
                  <a:lnTo>
                    <a:pt x="475038" y="663990"/>
                  </a:lnTo>
                  <a:lnTo>
                    <a:pt x="471233" y="656710"/>
                  </a:lnTo>
                  <a:lnTo>
                    <a:pt x="466610" y="652112"/>
                  </a:lnTo>
                  <a:lnTo>
                    <a:pt x="461986" y="649047"/>
                  </a:lnTo>
                  <a:lnTo>
                    <a:pt x="453509" y="646748"/>
                  </a:lnTo>
                  <a:close/>
                </a:path>
                <a:path w="2485390" h="1061084">
                  <a:moveTo>
                    <a:pt x="1760478" y="643683"/>
                  </a:moveTo>
                  <a:lnTo>
                    <a:pt x="1756625" y="644450"/>
                  </a:lnTo>
                  <a:lnTo>
                    <a:pt x="1753543" y="647515"/>
                  </a:lnTo>
                  <a:lnTo>
                    <a:pt x="1747811" y="650484"/>
                  </a:lnTo>
                  <a:lnTo>
                    <a:pt x="1744680" y="655178"/>
                  </a:lnTo>
                  <a:lnTo>
                    <a:pt x="1744439" y="662170"/>
                  </a:lnTo>
                  <a:lnTo>
                    <a:pt x="1747377" y="672037"/>
                  </a:lnTo>
                  <a:lnTo>
                    <a:pt x="1752964" y="678598"/>
                  </a:lnTo>
                  <a:lnTo>
                    <a:pt x="1759708" y="680849"/>
                  </a:lnTo>
                  <a:lnTo>
                    <a:pt x="1766451" y="680226"/>
                  </a:lnTo>
                  <a:lnTo>
                    <a:pt x="1772038" y="678167"/>
                  </a:lnTo>
                  <a:lnTo>
                    <a:pt x="1778202" y="673042"/>
                  </a:lnTo>
                  <a:lnTo>
                    <a:pt x="1782055" y="667055"/>
                  </a:lnTo>
                  <a:lnTo>
                    <a:pt x="1782440" y="660494"/>
                  </a:lnTo>
                  <a:lnTo>
                    <a:pt x="1778202" y="653645"/>
                  </a:lnTo>
                  <a:lnTo>
                    <a:pt x="1773578" y="649047"/>
                  </a:lnTo>
                  <a:lnTo>
                    <a:pt x="1768955" y="645982"/>
                  </a:lnTo>
                  <a:lnTo>
                    <a:pt x="1760478" y="643683"/>
                  </a:lnTo>
                  <a:close/>
                </a:path>
                <a:path w="2485390" h="1061084">
                  <a:moveTo>
                    <a:pt x="1446065" y="628358"/>
                  </a:moveTo>
                  <a:lnTo>
                    <a:pt x="1442211" y="629124"/>
                  </a:lnTo>
                  <a:lnTo>
                    <a:pt x="1439129" y="632189"/>
                  </a:lnTo>
                  <a:lnTo>
                    <a:pt x="1433398" y="635590"/>
                  </a:lnTo>
                  <a:lnTo>
                    <a:pt x="1430267" y="641002"/>
                  </a:lnTo>
                  <a:lnTo>
                    <a:pt x="1430026" y="648138"/>
                  </a:lnTo>
                  <a:lnTo>
                    <a:pt x="1432964" y="656711"/>
                  </a:lnTo>
                  <a:lnTo>
                    <a:pt x="1438551" y="663272"/>
                  </a:lnTo>
                  <a:lnTo>
                    <a:pt x="1445294" y="665523"/>
                  </a:lnTo>
                  <a:lnTo>
                    <a:pt x="1452037" y="664901"/>
                  </a:lnTo>
                  <a:lnTo>
                    <a:pt x="1457624" y="662841"/>
                  </a:lnTo>
                  <a:lnTo>
                    <a:pt x="1463789" y="657717"/>
                  </a:lnTo>
                  <a:lnTo>
                    <a:pt x="1467642" y="651730"/>
                  </a:lnTo>
                  <a:lnTo>
                    <a:pt x="1468028" y="645168"/>
                  </a:lnTo>
                  <a:lnTo>
                    <a:pt x="1463790" y="638320"/>
                  </a:lnTo>
                  <a:lnTo>
                    <a:pt x="1459165" y="633722"/>
                  </a:lnTo>
                  <a:lnTo>
                    <a:pt x="1454541" y="630657"/>
                  </a:lnTo>
                  <a:lnTo>
                    <a:pt x="1446065" y="628358"/>
                  </a:lnTo>
                  <a:close/>
                </a:path>
                <a:path w="2485390" h="1061084">
                  <a:moveTo>
                    <a:pt x="1002189" y="619162"/>
                  </a:moveTo>
                  <a:lnTo>
                    <a:pt x="998336" y="619929"/>
                  </a:lnTo>
                  <a:lnTo>
                    <a:pt x="995254" y="622994"/>
                  </a:lnTo>
                  <a:lnTo>
                    <a:pt x="989522" y="626394"/>
                  </a:lnTo>
                  <a:lnTo>
                    <a:pt x="986391" y="631806"/>
                  </a:lnTo>
                  <a:lnTo>
                    <a:pt x="986151" y="638943"/>
                  </a:lnTo>
                  <a:lnTo>
                    <a:pt x="989089" y="647516"/>
                  </a:lnTo>
                  <a:lnTo>
                    <a:pt x="994676" y="654077"/>
                  </a:lnTo>
                  <a:lnTo>
                    <a:pt x="1001419" y="656328"/>
                  </a:lnTo>
                  <a:lnTo>
                    <a:pt x="1008162" y="655706"/>
                  </a:lnTo>
                  <a:lnTo>
                    <a:pt x="1013749" y="653646"/>
                  </a:lnTo>
                  <a:lnTo>
                    <a:pt x="1019914" y="648522"/>
                  </a:lnTo>
                  <a:lnTo>
                    <a:pt x="1023767" y="642535"/>
                  </a:lnTo>
                  <a:lnTo>
                    <a:pt x="1024152" y="635973"/>
                  </a:lnTo>
                  <a:lnTo>
                    <a:pt x="1019913" y="629124"/>
                  </a:lnTo>
                  <a:lnTo>
                    <a:pt x="1015290" y="624527"/>
                  </a:lnTo>
                  <a:lnTo>
                    <a:pt x="1010666" y="621462"/>
                  </a:lnTo>
                  <a:lnTo>
                    <a:pt x="1002189" y="619162"/>
                  </a:lnTo>
                  <a:close/>
                </a:path>
                <a:path w="2485390" h="1061084">
                  <a:moveTo>
                    <a:pt x="1258034" y="594641"/>
                  </a:moveTo>
                  <a:lnTo>
                    <a:pt x="1254181" y="595407"/>
                  </a:lnTo>
                  <a:lnTo>
                    <a:pt x="1251099" y="598472"/>
                  </a:lnTo>
                  <a:lnTo>
                    <a:pt x="1245368" y="601442"/>
                  </a:lnTo>
                  <a:lnTo>
                    <a:pt x="1242237" y="606135"/>
                  </a:lnTo>
                  <a:lnTo>
                    <a:pt x="1241996" y="613128"/>
                  </a:lnTo>
                  <a:lnTo>
                    <a:pt x="1244934" y="622994"/>
                  </a:lnTo>
                  <a:lnTo>
                    <a:pt x="1250521" y="629555"/>
                  </a:lnTo>
                  <a:lnTo>
                    <a:pt x="1257264" y="631806"/>
                  </a:lnTo>
                  <a:lnTo>
                    <a:pt x="1264007" y="631184"/>
                  </a:lnTo>
                  <a:lnTo>
                    <a:pt x="1269594" y="629124"/>
                  </a:lnTo>
                  <a:lnTo>
                    <a:pt x="1275759" y="624000"/>
                  </a:lnTo>
                  <a:lnTo>
                    <a:pt x="1279612" y="618013"/>
                  </a:lnTo>
                  <a:lnTo>
                    <a:pt x="1279997" y="611451"/>
                  </a:lnTo>
                  <a:lnTo>
                    <a:pt x="1275758" y="604603"/>
                  </a:lnTo>
                  <a:lnTo>
                    <a:pt x="1271136" y="600005"/>
                  </a:lnTo>
                  <a:lnTo>
                    <a:pt x="1266512" y="596940"/>
                  </a:lnTo>
                  <a:lnTo>
                    <a:pt x="1258034" y="594641"/>
                  </a:lnTo>
                  <a:close/>
                </a:path>
                <a:path w="2485390" h="1061084">
                  <a:moveTo>
                    <a:pt x="1347426" y="591575"/>
                  </a:moveTo>
                  <a:lnTo>
                    <a:pt x="1343573" y="592342"/>
                  </a:lnTo>
                  <a:lnTo>
                    <a:pt x="1340489" y="595407"/>
                  </a:lnTo>
                  <a:lnTo>
                    <a:pt x="1334758" y="600101"/>
                  </a:lnTo>
                  <a:lnTo>
                    <a:pt x="1331627" y="605369"/>
                  </a:lnTo>
                  <a:lnTo>
                    <a:pt x="1331387" y="611787"/>
                  </a:lnTo>
                  <a:lnTo>
                    <a:pt x="1334324" y="619929"/>
                  </a:lnTo>
                  <a:lnTo>
                    <a:pt x="1339911" y="626490"/>
                  </a:lnTo>
                  <a:lnTo>
                    <a:pt x="1346654" y="628741"/>
                  </a:lnTo>
                  <a:lnTo>
                    <a:pt x="1353398" y="628119"/>
                  </a:lnTo>
                  <a:lnTo>
                    <a:pt x="1358985" y="626059"/>
                  </a:lnTo>
                  <a:lnTo>
                    <a:pt x="1363850" y="622228"/>
                  </a:lnTo>
                  <a:lnTo>
                    <a:pt x="1367847" y="616097"/>
                  </a:lnTo>
                  <a:lnTo>
                    <a:pt x="1368955" y="608817"/>
                  </a:lnTo>
                  <a:lnTo>
                    <a:pt x="1365150" y="601537"/>
                  </a:lnTo>
                  <a:lnTo>
                    <a:pt x="1360526" y="596940"/>
                  </a:lnTo>
                  <a:lnTo>
                    <a:pt x="1355903" y="593875"/>
                  </a:lnTo>
                  <a:lnTo>
                    <a:pt x="1347426" y="591575"/>
                  </a:lnTo>
                  <a:close/>
                </a:path>
                <a:path w="2485390" h="1061084">
                  <a:moveTo>
                    <a:pt x="875808" y="588510"/>
                  </a:moveTo>
                  <a:lnTo>
                    <a:pt x="871954" y="589277"/>
                  </a:lnTo>
                  <a:lnTo>
                    <a:pt x="868872" y="592342"/>
                  </a:lnTo>
                  <a:lnTo>
                    <a:pt x="863140" y="595312"/>
                  </a:lnTo>
                  <a:lnTo>
                    <a:pt x="860009" y="600005"/>
                  </a:lnTo>
                  <a:lnTo>
                    <a:pt x="859768" y="606998"/>
                  </a:lnTo>
                  <a:lnTo>
                    <a:pt x="862706" y="616864"/>
                  </a:lnTo>
                  <a:lnTo>
                    <a:pt x="868294" y="623425"/>
                  </a:lnTo>
                  <a:lnTo>
                    <a:pt x="875037" y="625676"/>
                  </a:lnTo>
                  <a:lnTo>
                    <a:pt x="881780" y="625053"/>
                  </a:lnTo>
                  <a:lnTo>
                    <a:pt x="887367" y="622994"/>
                  </a:lnTo>
                  <a:lnTo>
                    <a:pt x="892231" y="619163"/>
                  </a:lnTo>
                  <a:lnTo>
                    <a:pt x="896229" y="613032"/>
                  </a:lnTo>
                  <a:lnTo>
                    <a:pt x="897336" y="605752"/>
                  </a:lnTo>
                  <a:lnTo>
                    <a:pt x="893532" y="598472"/>
                  </a:lnTo>
                  <a:lnTo>
                    <a:pt x="888908" y="593875"/>
                  </a:lnTo>
                  <a:lnTo>
                    <a:pt x="884285" y="590810"/>
                  </a:lnTo>
                  <a:lnTo>
                    <a:pt x="875808" y="588510"/>
                  </a:lnTo>
                  <a:close/>
                </a:path>
                <a:path w="2485390" h="1061084">
                  <a:moveTo>
                    <a:pt x="2250591" y="580848"/>
                  </a:moveTo>
                  <a:lnTo>
                    <a:pt x="2234987" y="600388"/>
                  </a:lnTo>
                  <a:lnTo>
                    <a:pt x="2237491" y="610733"/>
                  </a:lnTo>
                  <a:lnTo>
                    <a:pt x="2243078" y="617295"/>
                  </a:lnTo>
                  <a:lnTo>
                    <a:pt x="2249821" y="619546"/>
                  </a:lnTo>
                  <a:lnTo>
                    <a:pt x="2256563" y="618923"/>
                  </a:lnTo>
                  <a:lnTo>
                    <a:pt x="2262150" y="616864"/>
                  </a:lnTo>
                  <a:lnTo>
                    <a:pt x="2268315" y="611739"/>
                  </a:lnTo>
                  <a:lnTo>
                    <a:pt x="2272169" y="605752"/>
                  </a:lnTo>
                  <a:lnTo>
                    <a:pt x="2272554" y="599191"/>
                  </a:lnTo>
                  <a:lnTo>
                    <a:pt x="2268315" y="592342"/>
                  </a:lnTo>
                  <a:lnTo>
                    <a:pt x="2263691" y="586212"/>
                  </a:lnTo>
                  <a:lnTo>
                    <a:pt x="2259067" y="583147"/>
                  </a:lnTo>
                  <a:lnTo>
                    <a:pt x="2250591" y="580848"/>
                  </a:lnTo>
                  <a:close/>
                </a:path>
                <a:path w="2485390" h="1061084">
                  <a:moveTo>
                    <a:pt x="1103911" y="576250"/>
                  </a:moveTo>
                  <a:lnTo>
                    <a:pt x="1100058" y="577017"/>
                  </a:lnTo>
                  <a:lnTo>
                    <a:pt x="1096975" y="580082"/>
                  </a:lnTo>
                  <a:lnTo>
                    <a:pt x="1089943" y="584775"/>
                  </a:lnTo>
                  <a:lnTo>
                    <a:pt x="1086957" y="590043"/>
                  </a:lnTo>
                  <a:lnTo>
                    <a:pt x="1087438" y="596461"/>
                  </a:lnTo>
                  <a:lnTo>
                    <a:pt x="1090810" y="604604"/>
                  </a:lnTo>
                  <a:lnTo>
                    <a:pt x="1096397" y="611165"/>
                  </a:lnTo>
                  <a:lnTo>
                    <a:pt x="1103140" y="613416"/>
                  </a:lnTo>
                  <a:lnTo>
                    <a:pt x="1109883" y="612793"/>
                  </a:lnTo>
                  <a:lnTo>
                    <a:pt x="1115470" y="610734"/>
                  </a:lnTo>
                  <a:lnTo>
                    <a:pt x="1121635" y="605609"/>
                  </a:lnTo>
                  <a:lnTo>
                    <a:pt x="1125488" y="599622"/>
                  </a:lnTo>
                  <a:lnTo>
                    <a:pt x="1125874" y="593061"/>
                  </a:lnTo>
                  <a:lnTo>
                    <a:pt x="1121635" y="586212"/>
                  </a:lnTo>
                  <a:lnTo>
                    <a:pt x="1117012" y="581614"/>
                  </a:lnTo>
                  <a:lnTo>
                    <a:pt x="1112388" y="578549"/>
                  </a:lnTo>
                  <a:lnTo>
                    <a:pt x="1103911" y="576250"/>
                  </a:lnTo>
                  <a:close/>
                </a:path>
                <a:path w="2485390" h="1061084">
                  <a:moveTo>
                    <a:pt x="2025570" y="573185"/>
                  </a:moveTo>
                  <a:lnTo>
                    <a:pt x="2021717" y="573952"/>
                  </a:lnTo>
                  <a:lnTo>
                    <a:pt x="2018635" y="577017"/>
                  </a:lnTo>
                  <a:lnTo>
                    <a:pt x="2012903" y="581710"/>
                  </a:lnTo>
                  <a:lnTo>
                    <a:pt x="2009773" y="586978"/>
                  </a:lnTo>
                  <a:lnTo>
                    <a:pt x="2009532" y="593396"/>
                  </a:lnTo>
                  <a:lnTo>
                    <a:pt x="2012470" y="601538"/>
                  </a:lnTo>
                  <a:lnTo>
                    <a:pt x="2018057" y="608100"/>
                  </a:lnTo>
                  <a:lnTo>
                    <a:pt x="2024800" y="610351"/>
                  </a:lnTo>
                  <a:lnTo>
                    <a:pt x="2031542" y="609728"/>
                  </a:lnTo>
                  <a:lnTo>
                    <a:pt x="2037130" y="607669"/>
                  </a:lnTo>
                  <a:lnTo>
                    <a:pt x="2043295" y="602544"/>
                  </a:lnTo>
                  <a:lnTo>
                    <a:pt x="2047148" y="596557"/>
                  </a:lnTo>
                  <a:lnTo>
                    <a:pt x="2047533" y="589996"/>
                  </a:lnTo>
                  <a:lnTo>
                    <a:pt x="2043294" y="583147"/>
                  </a:lnTo>
                  <a:lnTo>
                    <a:pt x="2038672" y="578549"/>
                  </a:lnTo>
                  <a:lnTo>
                    <a:pt x="2034046" y="575484"/>
                  </a:lnTo>
                  <a:lnTo>
                    <a:pt x="2025570" y="573185"/>
                  </a:lnTo>
                  <a:close/>
                </a:path>
                <a:path w="2485390" h="1061084">
                  <a:moveTo>
                    <a:pt x="752508" y="573185"/>
                  </a:moveTo>
                  <a:lnTo>
                    <a:pt x="748655" y="573952"/>
                  </a:lnTo>
                  <a:lnTo>
                    <a:pt x="745573" y="577017"/>
                  </a:lnTo>
                  <a:lnTo>
                    <a:pt x="739842" y="579986"/>
                  </a:lnTo>
                  <a:lnTo>
                    <a:pt x="736711" y="584680"/>
                  </a:lnTo>
                  <a:lnTo>
                    <a:pt x="736470" y="591672"/>
                  </a:lnTo>
                  <a:lnTo>
                    <a:pt x="739408" y="601538"/>
                  </a:lnTo>
                  <a:lnTo>
                    <a:pt x="744995" y="608100"/>
                  </a:lnTo>
                  <a:lnTo>
                    <a:pt x="751738" y="610351"/>
                  </a:lnTo>
                  <a:lnTo>
                    <a:pt x="758481" y="609728"/>
                  </a:lnTo>
                  <a:lnTo>
                    <a:pt x="764068" y="607669"/>
                  </a:lnTo>
                  <a:lnTo>
                    <a:pt x="768933" y="603837"/>
                  </a:lnTo>
                  <a:lnTo>
                    <a:pt x="772931" y="597707"/>
                  </a:lnTo>
                  <a:lnTo>
                    <a:pt x="774038" y="590427"/>
                  </a:lnTo>
                  <a:lnTo>
                    <a:pt x="770234" y="583147"/>
                  </a:lnTo>
                  <a:lnTo>
                    <a:pt x="765610" y="578549"/>
                  </a:lnTo>
                  <a:lnTo>
                    <a:pt x="760986" y="575484"/>
                  </a:lnTo>
                  <a:lnTo>
                    <a:pt x="752508" y="573185"/>
                  </a:lnTo>
                  <a:close/>
                </a:path>
                <a:path w="2485390" h="1061084">
                  <a:moveTo>
                    <a:pt x="536735" y="573185"/>
                  </a:moveTo>
                  <a:lnTo>
                    <a:pt x="532881" y="573952"/>
                  </a:lnTo>
                  <a:lnTo>
                    <a:pt x="529799" y="577017"/>
                  </a:lnTo>
                  <a:lnTo>
                    <a:pt x="524068" y="579986"/>
                  </a:lnTo>
                  <a:lnTo>
                    <a:pt x="520937" y="584680"/>
                  </a:lnTo>
                  <a:lnTo>
                    <a:pt x="520696" y="591672"/>
                  </a:lnTo>
                  <a:lnTo>
                    <a:pt x="523634" y="601538"/>
                  </a:lnTo>
                  <a:lnTo>
                    <a:pt x="529221" y="608100"/>
                  </a:lnTo>
                  <a:lnTo>
                    <a:pt x="535964" y="610351"/>
                  </a:lnTo>
                  <a:lnTo>
                    <a:pt x="542707" y="609728"/>
                  </a:lnTo>
                  <a:lnTo>
                    <a:pt x="548294" y="607669"/>
                  </a:lnTo>
                  <a:lnTo>
                    <a:pt x="554459" y="602544"/>
                  </a:lnTo>
                  <a:lnTo>
                    <a:pt x="558312" y="596557"/>
                  </a:lnTo>
                  <a:lnTo>
                    <a:pt x="558698" y="589996"/>
                  </a:lnTo>
                  <a:lnTo>
                    <a:pt x="554459" y="583147"/>
                  </a:lnTo>
                  <a:lnTo>
                    <a:pt x="549836" y="578549"/>
                  </a:lnTo>
                  <a:lnTo>
                    <a:pt x="545212" y="575484"/>
                  </a:lnTo>
                  <a:lnTo>
                    <a:pt x="536735" y="573185"/>
                  </a:lnTo>
                  <a:close/>
                </a:path>
                <a:path w="2485390" h="1061084">
                  <a:moveTo>
                    <a:pt x="1889942" y="570120"/>
                  </a:moveTo>
                  <a:lnTo>
                    <a:pt x="1886089" y="570886"/>
                  </a:lnTo>
                  <a:lnTo>
                    <a:pt x="1883006" y="573952"/>
                  </a:lnTo>
                  <a:lnTo>
                    <a:pt x="1878576" y="578214"/>
                  </a:lnTo>
                  <a:lnTo>
                    <a:pt x="1875301" y="582764"/>
                  </a:lnTo>
                  <a:lnTo>
                    <a:pt x="1874337" y="589038"/>
                  </a:lnTo>
                  <a:lnTo>
                    <a:pt x="1876842" y="598473"/>
                  </a:lnTo>
                  <a:lnTo>
                    <a:pt x="1882428" y="605035"/>
                  </a:lnTo>
                  <a:lnTo>
                    <a:pt x="1889171" y="607286"/>
                  </a:lnTo>
                  <a:lnTo>
                    <a:pt x="1895914" y="606663"/>
                  </a:lnTo>
                  <a:lnTo>
                    <a:pt x="1901501" y="604604"/>
                  </a:lnTo>
                  <a:lnTo>
                    <a:pt x="1907666" y="599479"/>
                  </a:lnTo>
                  <a:lnTo>
                    <a:pt x="1911519" y="593492"/>
                  </a:lnTo>
                  <a:lnTo>
                    <a:pt x="1911905" y="586931"/>
                  </a:lnTo>
                  <a:lnTo>
                    <a:pt x="1907666" y="580082"/>
                  </a:lnTo>
                  <a:lnTo>
                    <a:pt x="1903042" y="575484"/>
                  </a:lnTo>
                  <a:lnTo>
                    <a:pt x="1898418" y="572419"/>
                  </a:lnTo>
                  <a:lnTo>
                    <a:pt x="1889942" y="570120"/>
                  </a:lnTo>
                  <a:close/>
                </a:path>
                <a:path w="2485390" h="1061084">
                  <a:moveTo>
                    <a:pt x="1526210" y="570120"/>
                  </a:moveTo>
                  <a:lnTo>
                    <a:pt x="1522356" y="570886"/>
                  </a:lnTo>
                  <a:lnTo>
                    <a:pt x="1519273" y="573952"/>
                  </a:lnTo>
                  <a:lnTo>
                    <a:pt x="1513542" y="576921"/>
                  </a:lnTo>
                  <a:lnTo>
                    <a:pt x="1510412" y="581614"/>
                  </a:lnTo>
                  <a:lnTo>
                    <a:pt x="1510171" y="588607"/>
                  </a:lnTo>
                  <a:lnTo>
                    <a:pt x="1513109" y="598473"/>
                  </a:lnTo>
                  <a:lnTo>
                    <a:pt x="1518696" y="605035"/>
                  </a:lnTo>
                  <a:lnTo>
                    <a:pt x="1525439" y="607286"/>
                  </a:lnTo>
                  <a:lnTo>
                    <a:pt x="1532182" y="606663"/>
                  </a:lnTo>
                  <a:lnTo>
                    <a:pt x="1537770" y="604604"/>
                  </a:lnTo>
                  <a:lnTo>
                    <a:pt x="1543934" y="599479"/>
                  </a:lnTo>
                  <a:lnTo>
                    <a:pt x="1547787" y="593492"/>
                  </a:lnTo>
                  <a:lnTo>
                    <a:pt x="1548172" y="586931"/>
                  </a:lnTo>
                  <a:lnTo>
                    <a:pt x="1543934" y="580082"/>
                  </a:lnTo>
                  <a:lnTo>
                    <a:pt x="1539310" y="575484"/>
                  </a:lnTo>
                  <a:lnTo>
                    <a:pt x="1534687" y="572419"/>
                  </a:lnTo>
                  <a:lnTo>
                    <a:pt x="1526210" y="570120"/>
                  </a:lnTo>
                  <a:close/>
                </a:path>
                <a:path w="2485390" h="1061084">
                  <a:moveTo>
                    <a:pt x="2395467" y="560924"/>
                  </a:moveTo>
                  <a:lnTo>
                    <a:pt x="2391613" y="561691"/>
                  </a:lnTo>
                  <a:lnTo>
                    <a:pt x="2388531" y="564756"/>
                  </a:lnTo>
                  <a:lnTo>
                    <a:pt x="2382800" y="567726"/>
                  </a:lnTo>
                  <a:lnTo>
                    <a:pt x="2379670" y="572419"/>
                  </a:lnTo>
                  <a:lnTo>
                    <a:pt x="2379429" y="579412"/>
                  </a:lnTo>
                  <a:lnTo>
                    <a:pt x="2382367" y="589278"/>
                  </a:lnTo>
                  <a:lnTo>
                    <a:pt x="2387953" y="595839"/>
                  </a:lnTo>
                  <a:lnTo>
                    <a:pt x="2394696" y="598090"/>
                  </a:lnTo>
                  <a:lnTo>
                    <a:pt x="2401439" y="597468"/>
                  </a:lnTo>
                  <a:lnTo>
                    <a:pt x="2407026" y="595408"/>
                  </a:lnTo>
                  <a:lnTo>
                    <a:pt x="2413191" y="590284"/>
                  </a:lnTo>
                  <a:lnTo>
                    <a:pt x="2417045" y="584297"/>
                  </a:lnTo>
                  <a:lnTo>
                    <a:pt x="2417430" y="577735"/>
                  </a:lnTo>
                  <a:lnTo>
                    <a:pt x="2413192" y="570886"/>
                  </a:lnTo>
                  <a:lnTo>
                    <a:pt x="2408568" y="566289"/>
                  </a:lnTo>
                  <a:lnTo>
                    <a:pt x="2403943" y="563224"/>
                  </a:lnTo>
                  <a:lnTo>
                    <a:pt x="2395467" y="560924"/>
                  </a:lnTo>
                  <a:close/>
                </a:path>
                <a:path w="2485390" h="1061084">
                  <a:moveTo>
                    <a:pt x="1640261" y="554794"/>
                  </a:moveTo>
                  <a:lnTo>
                    <a:pt x="1636407" y="555561"/>
                  </a:lnTo>
                  <a:lnTo>
                    <a:pt x="1633324" y="558626"/>
                  </a:lnTo>
                  <a:lnTo>
                    <a:pt x="1626293" y="561595"/>
                  </a:lnTo>
                  <a:lnTo>
                    <a:pt x="1623307" y="566289"/>
                  </a:lnTo>
                  <a:lnTo>
                    <a:pt x="1623789" y="573281"/>
                  </a:lnTo>
                  <a:lnTo>
                    <a:pt x="1627160" y="583148"/>
                  </a:lnTo>
                  <a:lnTo>
                    <a:pt x="1632747" y="589709"/>
                  </a:lnTo>
                  <a:lnTo>
                    <a:pt x="1639490" y="591960"/>
                  </a:lnTo>
                  <a:lnTo>
                    <a:pt x="1646233" y="591337"/>
                  </a:lnTo>
                  <a:lnTo>
                    <a:pt x="1651821" y="589278"/>
                  </a:lnTo>
                  <a:lnTo>
                    <a:pt x="1657985" y="584153"/>
                  </a:lnTo>
                  <a:lnTo>
                    <a:pt x="1661838" y="578167"/>
                  </a:lnTo>
                  <a:lnTo>
                    <a:pt x="1662223" y="571605"/>
                  </a:lnTo>
                  <a:lnTo>
                    <a:pt x="1657985" y="564756"/>
                  </a:lnTo>
                  <a:lnTo>
                    <a:pt x="1653361" y="560159"/>
                  </a:lnTo>
                  <a:lnTo>
                    <a:pt x="1648738" y="557094"/>
                  </a:lnTo>
                  <a:lnTo>
                    <a:pt x="1640261" y="554794"/>
                  </a:lnTo>
                  <a:close/>
                </a:path>
                <a:path w="2485390" h="1061084">
                  <a:moveTo>
                    <a:pt x="2124210" y="548663"/>
                  </a:moveTo>
                  <a:lnTo>
                    <a:pt x="2120357" y="549430"/>
                  </a:lnTo>
                  <a:lnTo>
                    <a:pt x="2117273" y="552495"/>
                  </a:lnTo>
                  <a:lnTo>
                    <a:pt x="2110242" y="557188"/>
                  </a:lnTo>
                  <a:lnTo>
                    <a:pt x="2107256" y="562457"/>
                  </a:lnTo>
                  <a:lnTo>
                    <a:pt x="2107737" y="568874"/>
                  </a:lnTo>
                  <a:lnTo>
                    <a:pt x="2111109" y="577017"/>
                  </a:lnTo>
                  <a:lnTo>
                    <a:pt x="2116696" y="583578"/>
                  </a:lnTo>
                  <a:lnTo>
                    <a:pt x="2123439" y="585829"/>
                  </a:lnTo>
                  <a:lnTo>
                    <a:pt x="2130182" y="585206"/>
                  </a:lnTo>
                  <a:lnTo>
                    <a:pt x="2135769" y="583147"/>
                  </a:lnTo>
                  <a:lnTo>
                    <a:pt x="2141934" y="578022"/>
                  </a:lnTo>
                  <a:lnTo>
                    <a:pt x="2145787" y="572035"/>
                  </a:lnTo>
                  <a:lnTo>
                    <a:pt x="2146172" y="565474"/>
                  </a:lnTo>
                  <a:lnTo>
                    <a:pt x="2141934" y="558625"/>
                  </a:lnTo>
                  <a:lnTo>
                    <a:pt x="2137310" y="554027"/>
                  </a:lnTo>
                  <a:lnTo>
                    <a:pt x="2132687" y="550962"/>
                  </a:lnTo>
                  <a:lnTo>
                    <a:pt x="2124210" y="548663"/>
                  </a:lnTo>
                  <a:close/>
                </a:path>
                <a:path w="2485390" h="1061084">
                  <a:moveTo>
                    <a:pt x="1766643" y="542533"/>
                  </a:moveTo>
                  <a:lnTo>
                    <a:pt x="1762789" y="543300"/>
                  </a:lnTo>
                  <a:lnTo>
                    <a:pt x="1759707" y="546365"/>
                  </a:lnTo>
                  <a:lnTo>
                    <a:pt x="1753975" y="551058"/>
                  </a:lnTo>
                  <a:lnTo>
                    <a:pt x="1750845" y="556326"/>
                  </a:lnTo>
                  <a:lnTo>
                    <a:pt x="1750604" y="562744"/>
                  </a:lnTo>
                  <a:lnTo>
                    <a:pt x="1753543" y="570886"/>
                  </a:lnTo>
                  <a:lnTo>
                    <a:pt x="1759129" y="577448"/>
                  </a:lnTo>
                  <a:lnTo>
                    <a:pt x="1765872" y="579699"/>
                  </a:lnTo>
                  <a:lnTo>
                    <a:pt x="1772615" y="579076"/>
                  </a:lnTo>
                  <a:lnTo>
                    <a:pt x="1778202" y="577017"/>
                  </a:lnTo>
                  <a:lnTo>
                    <a:pt x="1784367" y="571892"/>
                  </a:lnTo>
                  <a:lnTo>
                    <a:pt x="1788220" y="565905"/>
                  </a:lnTo>
                  <a:lnTo>
                    <a:pt x="1788605" y="559344"/>
                  </a:lnTo>
                  <a:lnTo>
                    <a:pt x="1784367" y="552495"/>
                  </a:lnTo>
                  <a:lnTo>
                    <a:pt x="1779744" y="547897"/>
                  </a:lnTo>
                  <a:lnTo>
                    <a:pt x="1775120" y="544832"/>
                  </a:lnTo>
                  <a:lnTo>
                    <a:pt x="1766643" y="542533"/>
                  </a:lnTo>
                  <a:close/>
                </a:path>
                <a:path w="2485390" h="1061084">
                  <a:moveTo>
                    <a:pt x="629210" y="533338"/>
                  </a:moveTo>
                  <a:lnTo>
                    <a:pt x="625357" y="534104"/>
                  </a:lnTo>
                  <a:lnTo>
                    <a:pt x="622275" y="537169"/>
                  </a:lnTo>
                  <a:lnTo>
                    <a:pt x="617844" y="541432"/>
                  </a:lnTo>
                  <a:lnTo>
                    <a:pt x="614568" y="545982"/>
                  </a:lnTo>
                  <a:lnTo>
                    <a:pt x="613605" y="552256"/>
                  </a:lnTo>
                  <a:lnTo>
                    <a:pt x="616110" y="561691"/>
                  </a:lnTo>
                  <a:lnTo>
                    <a:pt x="621697" y="568252"/>
                  </a:lnTo>
                  <a:lnTo>
                    <a:pt x="628439" y="570503"/>
                  </a:lnTo>
                  <a:lnTo>
                    <a:pt x="635182" y="569881"/>
                  </a:lnTo>
                  <a:lnTo>
                    <a:pt x="640769" y="567821"/>
                  </a:lnTo>
                  <a:lnTo>
                    <a:pt x="646933" y="562697"/>
                  </a:lnTo>
                  <a:lnTo>
                    <a:pt x="650787" y="556710"/>
                  </a:lnTo>
                  <a:lnTo>
                    <a:pt x="651172" y="550148"/>
                  </a:lnTo>
                  <a:lnTo>
                    <a:pt x="646933" y="543300"/>
                  </a:lnTo>
                  <a:lnTo>
                    <a:pt x="642310" y="538702"/>
                  </a:lnTo>
                  <a:lnTo>
                    <a:pt x="637686" y="535637"/>
                  </a:lnTo>
                  <a:lnTo>
                    <a:pt x="629210" y="533338"/>
                  </a:lnTo>
                  <a:close/>
                </a:path>
                <a:path w="2485390" h="1061084">
                  <a:moveTo>
                    <a:pt x="968281" y="527207"/>
                  </a:moveTo>
                  <a:lnTo>
                    <a:pt x="964428" y="527974"/>
                  </a:lnTo>
                  <a:lnTo>
                    <a:pt x="961346" y="531039"/>
                  </a:lnTo>
                  <a:lnTo>
                    <a:pt x="955615" y="534009"/>
                  </a:lnTo>
                  <a:lnTo>
                    <a:pt x="952484" y="538702"/>
                  </a:lnTo>
                  <a:lnTo>
                    <a:pt x="952243" y="545695"/>
                  </a:lnTo>
                  <a:lnTo>
                    <a:pt x="955181" y="555561"/>
                  </a:lnTo>
                  <a:lnTo>
                    <a:pt x="960768" y="562122"/>
                  </a:lnTo>
                  <a:lnTo>
                    <a:pt x="967511" y="564373"/>
                  </a:lnTo>
                  <a:lnTo>
                    <a:pt x="974254" y="563751"/>
                  </a:lnTo>
                  <a:lnTo>
                    <a:pt x="979841" y="561691"/>
                  </a:lnTo>
                  <a:lnTo>
                    <a:pt x="986006" y="556567"/>
                  </a:lnTo>
                  <a:lnTo>
                    <a:pt x="989859" y="550580"/>
                  </a:lnTo>
                  <a:lnTo>
                    <a:pt x="990245" y="544018"/>
                  </a:lnTo>
                  <a:lnTo>
                    <a:pt x="986007" y="537169"/>
                  </a:lnTo>
                  <a:lnTo>
                    <a:pt x="981383" y="532572"/>
                  </a:lnTo>
                  <a:lnTo>
                    <a:pt x="976759" y="529507"/>
                  </a:lnTo>
                  <a:lnTo>
                    <a:pt x="968281" y="527207"/>
                  </a:lnTo>
                  <a:close/>
                </a:path>
                <a:path w="2485390" h="1061084">
                  <a:moveTo>
                    <a:pt x="1190219" y="511882"/>
                  </a:moveTo>
                  <a:lnTo>
                    <a:pt x="1186366" y="512649"/>
                  </a:lnTo>
                  <a:lnTo>
                    <a:pt x="1183283" y="515714"/>
                  </a:lnTo>
                  <a:lnTo>
                    <a:pt x="1177552" y="520407"/>
                  </a:lnTo>
                  <a:lnTo>
                    <a:pt x="1174422" y="525675"/>
                  </a:lnTo>
                  <a:lnTo>
                    <a:pt x="1174181" y="532093"/>
                  </a:lnTo>
                  <a:lnTo>
                    <a:pt x="1177119" y="540236"/>
                  </a:lnTo>
                  <a:lnTo>
                    <a:pt x="1182706" y="546797"/>
                  </a:lnTo>
                  <a:lnTo>
                    <a:pt x="1189449" y="549048"/>
                  </a:lnTo>
                  <a:lnTo>
                    <a:pt x="1196192" y="548425"/>
                  </a:lnTo>
                  <a:lnTo>
                    <a:pt x="1201780" y="546366"/>
                  </a:lnTo>
                  <a:lnTo>
                    <a:pt x="1206644" y="542534"/>
                  </a:lnTo>
                  <a:lnTo>
                    <a:pt x="1210641" y="536404"/>
                  </a:lnTo>
                  <a:lnTo>
                    <a:pt x="1211749" y="529124"/>
                  </a:lnTo>
                  <a:lnTo>
                    <a:pt x="1207944" y="521844"/>
                  </a:lnTo>
                  <a:lnTo>
                    <a:pt x="1203320" y="517246"/>
                  </a:lnTo>
                  <a:lnTo>
                    <a:pt x="1198696" y="514181"/>
                  </a:lnTo>
                  <a:lnTo>
                    <a:pt x="1190219" y="511882"/>
                  </a:lnTo>
                  <a:close/>
                </a:path>
                <a:path w="2485390" h="1061084">
                  <a:moveTo>
                    <a:pt x="1415241" y="508817"/>
                  </a:moveTo>
                  <a:lnTo>
                    <a:pt x="1411387" y="509584"/>
                  </a:lnTo>
                  <a:lnTo>
                    <a:pt x="1408305" y="512649"/>
                  </a:lnTo>
                  <a:lnTo>
                    <a:pt x="1402573" y="515618"/>
                  </a:lnTo>
                  <a:lnTo>
                    <a:pt x="1399443" y="520311"/>
                  </a:lnTo>
                  <a:lnTo>
                    <a:pt x="1399202" y="527304"/>
                  </a:lnTo>
                  <a:lnTo>
                    <a:pt x="1402140" y="537170"/>
                  </a:lnTo>
                  <a:lnTo>
                    <a:pt x="1407727" y="543732"/>
                  </a:lnTo>
                  <a:lnTo>
                    <a:pt x="1414470" y="545983"/>
                  </a:lnTo>
                  <a:lnTo>
                    <a:pt x="1421213" y="545360"/>
                  </a:lnTo>
                  <a:lnTo>
                    <a:pt x="1426801" y="543301"/>
                  </a:lnTo>
                  <a:lnTo>
                    <a:pt x="1431665" y="539469"/>
                  </a:lnTo>
                  <a:lnTo>
                    <a:pt x="1435662" y="533339"/>
                  </a:lnTo>
                  <a:lnTo>
                    <a:pt x="1436770" y="526059"/>
                  </a:lnTo>
                  <a:lnTo>
                    <a:pt x="1432965" y="518779"/>
                  </a:lnTo>
                  <a:lnTo>
                    <a:pt x="1428341" y="514181"/>
                  </a:lnTo>
                  <a:lnTo>
                    <a:pt x="1423717" y="511116"/>
                  </a:lnTo>
                  <a:lnTo>
                    <a:pt x="1415241" y="508817"/>
                  </a:lnTo>
                  <a:close/>
                </a:path>
                <a:path w="2485390" h="1061084">
                  <a:moveTo>
                    <a:pt x="2222850" y="496555"/>
                  </a:moveTo>
                  <a:lnTo>
                    <a:pt x="2218995" y="497322"/>
                  </a:lnTo>
                  <a:lnTo>
                    <a:pt x="2215913" y="500387"/>
                  </a:lnTo>
                  <a:lnTo>
                    <a:pt x="2210615" y="503357"/>
                  </a:lnTo>
                  <a:lnTo>
                    <a:pt x="2208207" y="508050"/>
                  </a:lnTo>
                  <a:lnTo>
                    <a:pt x="2208111" y="515043"/>
                  </a:lnTo>
                  <a:lnTo>
                    <a:pt x="2209748" y="524909"/>
                  </a:lnTo>
                  <a:lnTo>
                    <a:pt x="2215335" y="531470"/>
                  </a:lnTo>
                  <a:lnTo>
                    <a:pt x="2222078" y="533721"/>
                  </a:lnTo>
                  <a:lnTo>
                    <a:pt x="2228821" y="533099"/>
                  </a:lnTo>
                  <a:lnTo>
                    <a:pt x="2234408" y="531039"/>
                  </a:lnTo>
                  <a:lnTo>
                    <a:pt x="2239273" y="527208"/>
                  </a:lnTo>
                  <a:lnTo>
                    <a:pt x="2243270" y="521077"/>
                  </a:lnTo>
                  <a:lnTo>
                    <a:pt x="2244378" y="513797"/>
                  </a:lnTo>
                  <a:lnTo>
                    <a:pt x="2240574" y="506517"/>
                  </a:lnTo>
                  <a:lnTo>
                    <a:pt x="2235950" y="501920"/>
                  </a:lnTo>
                  <a:lnTo>
                    <a:pt x="2231325" y="498855"/>
                  </a:lnTo>
                  <a:lnTo>
                    <a:pt x="2222850" y="496555"/>
                  </a:lnTo>
                  <a:close/>
                </a:path>
                <a:path w="2485390" h="1061084">
                  <a:moveTo>
                    <a:pt x="1936179" y="484295"/>
                  </a:moveTo>
                  <a:lnTo>
                    <a:pt x="1932324" y="485062"/>
                  </a:lnTo>
                  <a:lnTo>
                    <a:pt x="1929242" y="488127"/>
                  </a:lnTo>
                  <a:lnTo>
                    <a:pt x="1923511" y="491527"/>
                  </a:lnTo>
                  <a:lnTo>
                    <a:pt x="1920380" y="496939"/>
                  </a:lnTo>
                  <a:lnTo>
                    <a:pt x="1920140" y="504075"/>
                  </a:lnTo>
                  <a:lnTo>
                    <a:pt x="1923077" y="512649"/>
                  </a:lnTo>
                  <a:lnTo>
                    <a:pt x="1928664" y="519210"/>
                  </a:lnTo>
                  <a:lnTo>
                    <a:pt x="1935407" y="521461"/>
                  </a:lnTo>
                  <a:lnTo>
                    <a:pt x="1942151" y="520838"/>
                  </a:lnTo>
                  <a:lnTo>
                    <a:pt x="1947738" y="518779"/>
                  </a:lnTo>
                  <a:lnTo>
                    <a:pt x="1952603" y="514947"/>
                  </a:lnTo>
                  <a:lnTo>
                    <a:pt x="1956600" y="508817"/>
                  </a:lnTo>
                  <a:lnTo>
                    <a:pt x="1957708" y="501537"/>
                  </a:lnTo>
                  <a:lnTo>
                    <a:pt x="1953903" y="494257"/>
                  </a:lnTo>
                  <a:lnTo>
                    <a:pt x="1949279" y="489659"/>
                  </a:lnTo>
                  <a:lnTo>
                    <a:pt x="1944656" y="486594"/>
                  </a:lnTo>
                  <a:lnTo>
                    <a:pt x="1936179" y="484295"/>
                  </a:lnTo>
                  <a:close/>
                </a:path>
                <a:path w="2485390" h="1061084">
                  <a:moveTo>
                    <a:pt x="811076" y="484295"/>
                  </a:moveTo>
                  <a:lnTo>
                    <a:pt x="807222" y="485062"/>
                  </a:lnTo>
                  <a:lnTo>
                    <a:pt x="804140" y="488127"/>
                  </a:lnTo>
                  <a:lnTo>
                    <a:pt x="797108" y="492820"/>
                  </a:lnTo>
                  <a:lnTo>
                    <a:pt x="794122" y="498089"/>
                  </a:lnTo>
                  <a:lnTo>
                    <a:pt x="794604" y="504506"/>
                  </a:lnTo>
                  <a:lnTo>
                    <a:pt x="797976" y="512649"/>
                  </a:lnTo>
                  <a:lnTo>
                    <a:pt x="803562" y="519210"/>
                  </a:lnTo>
                  <a:lnTo>
                    <a:pt x="810305" y="521461"/>
                  </a:lnTo>
                  <a:lnTo>
                    <a:pt x="817048" y="520838"/>
                  </a:lnTo>
                  <a:lnTo>
                    <a:pt x="822635" y="518779"/>
                  </a:lnTo>
                  <a:lnTo>
                    <a:pt x="827500" y="514947"/>
                  </a:lnTo>
                  <a:lnTo>
                    <a:pt x="831497" y="508817"/>
                  </a:lnTo>
                  <a:lnTo>
                    <a:pt x="832605" y="501537"/>
                  </a:lnTo>
                  <a:lnTo>
                    <a:pt x="828800" y="494257"/>
                  </a:lnTo>
                  <a:lnTo>
                    <a:pt x="824177" y="489659"/>
                  </a:lnTo>
                  <a:lnTo>
                    <a:pt x="819553" y="486594"/>
                  </a:lnTo>
                  <a:lnTo>
                    <a:pt x="811076" y="484295"/>
                  </a:lnTo>
                  <a:close/>
                </a:path>
                <a:path w="2485390" h="1061084">
                  <a:moveTo>
                    <a:pt x="1569365" y="475100"/>
                  </a:moveTo>
                  <a:lnTo>
                    <a:pt x="1565510" y="475866"/>
                  </a:lnTo>
                  <a:lnTo>
                    <a:pt x="1562428" y="478932"/>
                  </a:lnTo>
                  <a:lnTo>
                    <a:pt x="1556697" y="483625"/>
                  </a:lnTo>
                  <a:lnTo>
                    <a:pt x="1553566" y="488893"/>
                  </a:lnTo>
                  <a:lnTo>
                    <a:pt x="1553326" y="495311"/>
                  </a:lnTo>
                  <a:lnTo>
                    <a:pt x="1556263" y="503453"/>
                  </a:lnTo>
                  <a:lnTo>
                    <a:pt x="1561850" y="510015"/>
                  </a:lnTo>
                  <a:lnTo>
                    <a:pt x="1568594" y="512265"/>
                  </a:lnTo>
                  <a:lnTo>
                    <a:pt x="1575337" y="511643"/>
                  </a:lnTo>
                  <a:lnTo>
                    <a:pt x="1580924" y="509584"/>
                  </a:lnTo>
                  <a:lnTo>
                    <a:pt x="1585788" y="505752"/>
                  </a:lnTo>
                  <a:lnTo>
                    <a:pt x="1589786" y="499621"/>
                  </a:lnTo>
                  <a:lnTo>
                    <a:pt x="1590893" y="492342"/>
                  </a:lnTo>
                  <a:lnTo>
                    <a:pt x="1587089" y="485062"/>
                  </a:lnTo>
                  <a:lnTo>
                    <a:pt x="1582465" y="480464"/>
                  </a:lnTo>
                  <a:lnTo>
                    <a:pt x="1577842" y="477399"/>
                  </a:lnTo>
                  <a:lnTo>
                    <a:pt x="1569365" y="475100"/>
                  </a:lnTo>
                  <a:close/>
                </a:path>
                <a:path w="2485390" h="1061084">
                  <a:moveTo>
                    <a:pt x="2336901" y="468969"/>
                  </a:moveTo>
                  <a:lnTo>
                    <a:pt x="2321295" y="489181"/>
                  </a:lnTo>
                  <a:lnTo>
                    <a:pt x="2323799" y="497323"/>
                  </a:lnTo>
                  <a:lnTo>
                    <a:pt x="2329386" y="503884"/>
                  </a:lnTo>
                  <a:lnTo>
                    <a:pt x="2336129" y="506135"/>
                  </a:lnTo>
                  <a:lnTo>
                    <a:pt x="2342872" y="505513"/>
                  </a:lnTo>
                  <a:lnTo>
                    <a:pt x="2348459" y="503453"/>
                  </a:lnTo>
                  <a:lnTo>
                    <a:pt x="2354624" y="498329"/>
                  </a:lnTo>
                  <a:lnTo>
                    <a:pt x="2358477" y="492342"/>
                  </a:lnTo>
                  <a:lnTo>
                    <a:pt x="2358862" y="485780"/>
                  </a:lnTo>
                  <a:lnTo>
                    <a:pt x="2354623" y="478932"/>
                  </a:lnTo>
                  <a:lnTo>
                    <a:pt x="2349999" y="474334"/>
                  </a:lnTo>
                  <a:lnTo>
                    <a:pt x="2345377" y="471269"/>
                  </a:lnTo>
                  <a:lnTo>
                    <a:pt x="2336901" y="468969"/>
                  </a:lnTo>
                  <a:close/>
                </a:path>
                <a:path w="2485390" h="1061084">
                  <a:moveTo>
                    <a:pt x="1088498" y="465904"/>
                  </a:moveTo>
                  <a:lnTo>
                    <a:pt x="1084644" y="466671"/>
                  </a:lnTo>
                  <a:lnTo>
                    <a:pt x="1081561" y="469736"/>
                  </a:lnTo>
                  <a:lnTo>
                    <a:pt x="1075830" y="472706"/>
                  </a:lnTo>
                  <a:lnTo>
                    <a:pt x="1072700" y="477399"/>
                  </a:lnTo>
                  <a:lnTo>
                    <a:pt x="1072459" y="484392"/>
                  </a:lnTo>
                  <a:lnTo>
                    <a:pt x="1075397" y="494258"/>
                  </a:lnTo>
                  <a:lnTo>
                    <a:pt x="1080984" y="500819"/>
                  </a:lnTo>
                  <a:lnTo>
                    <a:pt x="1087727" y="503070"/>
                  </a:lnTo>
                  <a:lnTo>
                    <a:pt x="1094471" y="502448"/>
                  </a:lnTo>
                  <a:lnTo>
                    <a:pt x="1100058" y="500388"/>
                  </a:lnTo>
                  <a:lnTo>
                    <a:pt x="1106222" y="495264"/>
                  </a:lnTo>
                  <a:lnTo>
                    <a:pt x="1110075" y="489277"/>
                  </a:lnTo>
                  <a:lnTo>
                    <a:pt x="1110460" y="482715"/>
                  </a:lnTo>
                  <a:lnTo>
                    <a:pt x="1106222" y="475866"/>
                  </a:lnTo>
                  <a:lnTo>
                    <a:pt x="1101598" y="471269"/>
                  </a:lnTo>
                  <a:lnTo>
                    <a:pt x="1096975" y="468204"/>
                  </a:lnTo>
                  <a:lnTo>
                    <a:pt x="1088498" y="465904"/>
                  </a:lnTo>
                  <a:close/>
                </a:path>
                <a:path w="2485390" h="1061084">
                  <a:moveTo>
                    <a:pt x="2056396" y="459774"/>
                  </a:moveTo>
                  <a:lnTo>
                    <a:pt x="2052543" y="460541"/>
                  </a:lnTo>
                  <a:lnTo>
                    <a:pt x="2049460" y="463606"/>
                  </a:lnTo>
                  <a:lnTo>
                    <a:pt x="2042428" y="468300"/>
                  </a:lnTo>
                  <a:lnTo>
                    <a:pt x="2039442" y="473568"/>
                  </a:lnTo>
                  <a:lnTo>
                    <a:pt x="2039923" y="479986"/>
                  </a:lnTo>
                  <a:lnTo>
                    <a:pt x="2043294" y="488128"/>
                  </a:lnTo>
                  <a:lnTo>
                    <a:pt x="2048882" y="494689"/>
                  </a:lnTo>
                  <a:lnTo>
                    <a:pt x="2055625" y="496940"/>
                  </a:lnTo>
                  <a:lnTo>
                    <a:pt x="2062368" y="496317"/>
                  </a:lnTo>
                  <a:lnTo>
                    <a:pt x="2067955" y="494258"/>
                  </a:lnTo>
                  <a:lnTo>
                    <a:pt x="2072819" y="490426"/>
                  </a:lnTo>
                  <a:lnTo>
                    <a:pt x="2076817" y="484296"/>
                  </a:lnTo>
                  <a:lnTo>
                    <a:pt x="2077925" y="477016"/>
                  </a:lnTo>
                  <a:lnTo>
                    <a:pt x="2074120" y="469736"/>
                  </a:lnTo>
                  <a:lnTo>
                    <a:pt x="2069496" y="465139"/>
                  </a:lnTo>
                  <a:lnTo>
                    <a:pt x="2064872" y="462074"/>
                  </a:lnTo>
                  <a:lnTo>
                    <a:pt x="2056396" y="459774"/>
                  </a:lnTo>
                  <a:close/>
                </a:path>
                <a:path w="2485390" h="1061084">
                  <a:moveTo>
                    <a:pt x="1295023" y="456709"/>
                  </a:moveTo>
                  <a:lnTo>
                    <a:pt x="1291170" y="457476"/>
                  </a:lnTo>
                  <a:lnTo>
                    <a:pt x="1288088" y="460541"/>
                  </a:lnTo>
                  <a:lnTo>
                    <a:pt x="1281056" y="465234"/>
                  </a:lnTo>
                  <a:lnTo>
                    <a:pt x="1278070" y="470503"/>
                  </a:lnTo>
                  <a:lnTo>
                    <a:pt x="1278552" y="476921"/>
                  </a:lnTo>
                  <a:lnTo>
                    <a:pt x="1281923" y="485063"/>
                  </a:lnTo>
                  <a:lnTo>
                    <a:pt x="1287510" y="491624"/>
                  </a:lnTo>
                  <a:lnTo>
                    <a:pt x="1294253" y="493875"/>
                  </a:lnTo>
                  <a:lnTo>
                    <a:pt x="1300996" y="493252"/>
                  </a:lnTo>
                  <a:lnTo>
                    <a:pt x="1306583" y="491193"/>
                  </a:lnTo>
                  <a:lnTo>
                    <a:pt x="1312748" y="486068"/>
                  </a:lnTo>
                  <a:lnTo>
                    <a:pt x="1316601" y="480081"/>
                  </a:lnTo>
                  <a:lnTo>
                    <a:pt x="1316987" y="473520"/>
                  </a:lnTo>
                  <a:lnTo>
                    <a:pt x="1312748" y="466671"/>
                  </a:lnTo>
                  <a:lnTo>
                    <a:pt x="1308124" y="462074"/>
                  </a:lnTo>
                  <a:lnTo>
                    <a:pt x="1303500" y="459008"/>
                  </a:lnTo>
                  <a:lnTo>
                    <a:pt x="1295023" y="456709"/>
                  </a:lnTo>
                  <a:close/>
                </a:path>
                <a:path w="2485390" h="1061084">
                  <a:moveTo>
                    <a:pt x="684694" y="453644"/>
                  </a:moveTo>
                  <a:lnTo>
                    <a:pt x="680840" y="454411"/>
                  </a:lnTo>
                  <a:lnTo>
                    <a:pt x="677757" y="457476"/>
                  </a:lnTo>
                  <a:lnTo>
                    <a:pt x="672026" y="462169"/>
                  </a:lnTo>
                  <a:lnTo>
                    <a:pt x="668896" y="467438"/>
                  </a:lnTo>
                  <a:lnTo>
                    <a:pt x="668655" y="473855"/>
                  </a:lnTo>
                  <a:lnTo>
                    <a:pt x="671593" y="481998"/>
                  </a:lnTo>
                  <a:lnTo>
                    <a:pt x="677180" y="488559"/>
                  </a:lnTo>
                  <a:lnTo>
                    <a:pt x="683923" y="490810"/>
                  </a:lnTo>
                  <a:lnTo>
                    <a:pt x="690667" y="490187"/>
                  </a:lnTo>
                  <a:lnTo>
                    <a:pt x="696254" y="488128"/>
                  </a:lnTo>
                  <a:lnTo>
                    <a:pt x="702418" y="483003"/>
                  </a:lnTo>
                  <a:lnTo>
                    <a:pt x="706271" y="477016"/>
                  </a:lnTo>
                  <a:lnTo>
                    <a:pt x="706656" y="470455"/>
                  </a:lnTo>
                  <a:lnTo>
                    <a:pt x="702418" y="463606"/>
                  </a:lnTo>
                  <a:lnTo>
                    <a:pt x="697794" y="459008"/>
                  </a:lnTo>
                  <a:lnTo>
                    <a:pt x="693171" y="455943"/>
                  </a:lnTo>
                  <a:lnTo>
                    <a:pt x="684694" y="453644"/>
                  </a:lnTo>
                  <a:close/>
                </a:path>
                <a:path w="2485390" h="1061084">
                  <a:moveTo>
                    <a:pt x="1837539" y="450578"/>
                  </a:moveTo>
                  <a:lnTo>
                    <a:pt x="1833687" y="451345"/>
                  </a:lnTo>
                  <a:lnTo>
                    <a:pt x="1830604" y="454410"/>
                  </a:lnTo>
                  <a:lnTo>
                    <a:pt x="1824872" y="457379"/>
                  </a:lnTo>
                  <a:lnTo>
                    <a:pt x="1821741" y="462073"/>
                  </a:lnTo>
                  <a:lnTo>
                    <a:pt x="1821501" y="469065"/>
                  </a:lnTo>
                  <a:lnTo>
                    <a:pt x="1824439" y="478932"/>
                  </a:lnTo>
                  <a:lnTo>
                    <a:pt x="1830026" y="485493"/>
                  </a:lnTo>
                  <a:lnTo>
                    <a:pt x="1836769" y="487744"/>
                  </a:lnTo>
                  <a:lnTo>
                    <a:pt x="1843512" y="487121"/>
                  </a:lnTo>
                  <a:lnTo>
                    <a:pt x="1849099" y="485062"/>
                  </a:lnTo>
                  <a:lnTo>
                    <a:pt x="1853963" y="481230"/>
                  </a:lnTo>
                  <a:lnTo>
                    <a:pt x="1857961" y="475100"/>
                  </a:lnTo>
                  <a:lnTo>
                    <a:pt x="1859068" y="467820"/>
                  </a:lnTo>
                  <a:lnTo>
                    <a:pt x="1855263" y="460540"/>
                  </a:lnTo>
                  <a:lnTo>
                    <a:pt x="1850640" y="455942"/>
                  </a:lnTo>
                  <a:lnTo>
                    <a:pt x="1846016" y="452877"/>
                  </a:lnTo>
                  <a:lnTo>
                    <a:pt x="1837539" y="450578"/>
                  </a:lnTo>
                  <a:close/>
                </a:path>
                <a:path w="2485390" h="1061084">
                  <a:moveTo>
                    <a:pt x="1720406" y="447513"/>
                  </a:moveTo>
                  <a:lnTo>
                    <a:pt x="1716553" y="448280"/>
                  </a:lnTo>
                  <a:lnTo>
                    <a:pt x="1713470" y="451345"/>
                  </a:lnTo>
                  <a:lnTo>
                    <a:pt x="1707738" y="454745"/>
                  </a:lnTo>
                  <a:lnTo>
                    <a:pt x="1704608" y="460157"/>
                  </a:lnTo>
                  <a:lnTo>
                    <a:pt x="1704367" y="467293"/>
                  </a:lnTo>
                  <a:lnTo>
                    <a:pt x="1707304" y="475866"/>
                  </a:lnTo>
                  <a:lnTo>
                    <a:pt x="1712892" y="482428"/>
                  </a:lnTo>
                  <a:lnTo>
                    <a:pt x="1719635" y="484679"/>
                  </a:lnTo>
                  <a:lnTo>
                    <a:pt x="1726378" y="484056"/>
                  </a:lnTo>
                  <a:lnTo>
                    <a:pt x="1731965" y="481997"/>
                  </a:lnTo>
                  <a:lnTo>
                    <a:pt x="1738130" y="476872"/>
                  </a:lnTo>
                  <a:lnTo>
                    <a:pt x="1741983" y="470885"/>
                  </a:lnTo>
                  <a:lnTo>
                    <a:pt x="1742368" y="464324"/>
                  </a:lnTo>
                  <a:lnTo>
                    <a:pt x="1738130" y="457475"/>
                  </a:lnTo>
                  <a:lnTo>
                    <a:pt x="1733506" y="452877"/>
                  </a:lnTo>
                  <a:lnTo>
                    <a:pt x="1728883" y="449812"/>
                  </a:lnTo>
                  <a:lnTo>
                    <a:pt x="1720406" y="447513"/>
                  </a:lnTo>
                  <a:close/>
                </a:path>
                <a:path w="2485390" h="1061084">
                  <a:moveTo>
                    <a:pt x="897385" y="438318"/>
                  </a:moveTo>
                  <a:lnTo>
                    <a:pt x="893532" y="439084"/>
                  </a:lnTo>
                  <a:lnTo>
                    <a:pt x="890449" y="442149"/>
                  </a:lnTo>
                  <a:lnTo>
                    <a:pt x="884718" y="445119"/>
                  </a:lnTo>
                  <a:lnTo>
                    <a:pt x="881588" y="449812"/>
                  </a:lnTo>
                  <a:lnTo>
                    <a:pt x="881347" y="456805"/>
                  </a:lnTo>
                  <a:lnTo>
                    <a:pt x="884285" y="466671"/>
                  </a:lnTo>
                  <a:lnTo>
                    <a:pt x="889872" y="473232"/>
                  </a:lnTo>
                  <a:lnTo>
                    <a:pt x="896615" y="475483"/>
                  </a:lnTo>
                  <a:lnTo>
                    <a:pt x="903357" y="474861"/>
                  </a:lnTo>
                  <a:lnTo>
                    <a:pt x="908944" y="472801"/>
                  </a:lnTo>
                  <a:lnTo>
                    <a:pt x="913809" y="468970"/>
                  </a:lnTo>
                  <a:lnTo>
                    <a:pt x="917807" y="462839"/>
                  </a:lnTo>
                  <a:lnTo>
                    <a:pt x="918915" y="455559"/>
                  </a:lnTo>
                  <a:lnTo>
                    <a:pt x="915110" y="448280"/>
                  </a:lnTo>
                  <a:lnTo>
                    <a:pt x="910486" y="443682"/>
                  </a:lnTo>
                  <a:lnTo>
                    <a:pt x="905862" y="440617"/>
                  </a:lnTo>
                  <a:lnTo>
                    <a:pt x="897385" y="438318"/>
                  </a:lnTo>
                  <a:close/>
                </a:path>
                <a:path w="2485390" h="1061084">
                  <a:moveTo>
                    <a:pt x="2185859" y="410732"/>
                  </a:moveTo>
                  <a:lnTo>
                    <a:pt x="2170254" y="430943"/>
                  </a:lnTo>
                  <a:lnTo>
                    <a:pt x="2172758" y="439085"/>
                  </a:lnTo>
                  <a:lnTo>
                    <a:pt x="2178345" y="445646"/>
                  </a:lnTo>
                  <a:lnTo>
                    <a:pt x="2185088" y="447897"/>
                  </a:lnTo>
                  <a:lnTo>
                    <a:pt x="2191831" y="447275"/>
                  </a:lnTo>
                  <a:lnTo>
                    <a:pt x="2197418" y="445216"/>
                  </a:lnTo>
                  <a:lnTo>
                    <a:pt x="2203583" y="440091"/>
                  </a:lnTo>
                  <a:lnTo>
                    <a:pt x="2207436" y="434104"/>
                  </a:lnTo>
                  <a:lnTo>
                    <a:pt x="2207821" y="427542"/>
                  </a:lnTo>
                  <a:lnTo>
                    <a:pt x="2203582" y="420694"/>
                  </a:lnTo>
                  <a:lnTo>
                    <a:pt x="2198958" y="416096"/>
                  </a:lnTo>
                  <a:lnTo>
                    <a:pt x="2194335" y="413031"/>
                  </a:lnTo>
                  <a:lnTo>
                    <a:pt x="2185859" y="410732"/>
                  </a:lnTo>
                  <a:close/>
                </a:path>
                <a:path w="2485390" h="1061084">
                  <a:moveTo>
                    <a:pt x="1501549" y="410732"/>
                  </a:moveTo>
                  <a:lnTo>
                    <a:pt x="1497696" y="411498"/>
                  </a:lnTo>
                  <a:lnTo>
                    <a:pt x="1494614" y="414563"/>
                  </a:lnTo>
                  <a:lnTo>
                    <a:pt x="1488882" y="417964"/>
                  </a:lnTo>
                  <a:lnTo>
                    <a:pt x="1485751" y="423376"/>
                  </a:lnTo>
                  <a:lnTo>
                    <a:pt x="1485510" y="430512"/>
                  </a:lnTo>
                  <a:lnTo>
                    <a:pt x="1488448" y="439085"/>
                  </a:lnTo>
                  <a:lnTo>
                    <a:pt x="1494035" y="445646"/>
                  </a:lnTo>
                  <a:lnTo>
                    <a:pt x="1500778" y="447897"/>
                  </a:lnTo>
                  <a:lnTo>
                    <a:pt x="1507521" y="447275"/>
                  </a:lnTo>
                  <a:lnTo>
                    <a:pt x="1513109" y="445216"/>
                  </a:lnTo>
                  <a:lnTo>
                    <a:pt x="1519273" y="440091"/>
                  </a:lnTo>
                  <a:lnTo>
                    <a:pt x="1523126" y="434104"/>
                  </a:lnTo>
                  <a:lnTo>
                    <a:pt x="1523511" y="427542"/>
                  </a:lnTo>
                  <a:lnTo>
                    <a:pt x="1519273" y="420694"/>
                  </a:lnTo>
                  <a:lnTo>
                    <a:pt x="1514651" y="416096"/>
                  </a:lnTo>
                  <a:lnTo>
                    <a:pt x="1510026" y="413031"/>
                  </a:lnTo>
                  <a:lnTo>
                    <a:pt x="1501549" y="410732"/>
                  </a:lnTo>
                  <a:close/>
                </a:path>
                <a:path w="2485390" h="1061084">
                  <a:moveTo>
                    <a:pt x="1381334" y="407667"/>
                  </a:moveTo>
                  <a:lnTo>
                    <a:pt x="1377479" y="408433"/>
                  </a:lnTo>
                  <a:lnTo>
                    <a:pt x="1374397" y="411498"/>
                  </a:lnTo>
                  <a:lnTo>
                    <a:pt x="1368666" y="414899"/>
                  </a:lnTo>
                  <a:lnTo>
                    <a:pt x="1365535" y="420311"/>
                  </a:lnTo>
                  <a:lnTo>
                    <a:pt x="1365294" y="427447"/>
                  </a:lnTo>
                  <a:lnTo>
                    <a:pt x="1368232" y="436020"/>
                  </a:lnTo>
                  <a:lnTo>
                    <a:pt x="1373819" y="442581"/>
                  </a:lnTo>
                  <a:lnTo>
                    <a:pt x="1380562" y="444832"/>
                  </a:lnTo>
                  <a:lnTo>
                    <a:pt x="1387305" y="444210"/>
                  </a:lnTo>
                  <a:lnTo>
                    <a:pt x="1392893" y="442150"/>
                  </a:lnTo>
                  <a:lnTo>
                    <a:pt x="1399058" y="437026"/>
                  </a:lnTo>
                  <a:lnTo>
                    <a:pt x="1402911" y="431039"/>
                  </a:lnTo>
                  <a:lnTo>
                    <a:pt x="1403296" y="424477"/>
                  </a:lnTo>
                  <a:lnTo>
                    <a:pt x="1399058" y="417629"/>
                  </a:lnTo>
                  <a:lnTo>
                    <a:pt x="1394434" y="413031"/>
                  </a:lnTo>
                  <a:lnTo>
                    <a:pt x="1389811" y="409966"/>
                  </a:lnTo>
                  <a:lnTo>
                    <a:pt x="1381334" y="407667"/>
                  </a:lnTo>
                  <a:close/>
                </a:path>
                <a:path w="2485390" h="1061084">
                  <a:moveTo>
                    <a:pt x="999107" y="407667"/>
                  </a:moveTo>
                  <a:lnTo>
                    <a:pt x="983502" y="427878"/>
                  </a:lnTo>
                  <a:lnTo>
                    <a:pt x="986007" y="436020"/>
                  </a:lnTo>
                  <a:lnTo>
                    <a:pt x="991593" y="442581"/>
                  </a:lnTo>
                  <a:lnTo>
                    <a:pt x="998336" y="444832"/>
                  </a:lnTo>
                  <a:lnTo>
                    <a:pt x="1005078" y="444210"/>
                  </a:lnTo>
                  <a:lnTo>
                    <a:pt x="1010665" y="442150"/>
                  </a:lnTo>
                  <a:lnTo>
                    <a:pt x="1016830" y="437026"/>
                  </a:lnTo>
                  <a:lnTo>
                    <a:pt x="1020684" y="431039"/>
                  </a:lnTo>
                  <a:lnTo>
                    <a:pt x="1021070" y="424477"/>
                  </a:lnTo>
                  <a:lnTo>
                    <a:pt x="1016831" y="417629"/>
                  </a:lnTo>
                  <a:lnTo>
                    <a:pt x="1012207" y="413031"/>
                  </a:lnTo>
                  <a:lnTo>
                    <a:pt x="1007583" y="409966"/>
                  </a:lnTo>
                  <a:lnTo>
                    <a:pt x="999107" y="407667"/>
                  </a:lnTo>
                  <a:close/>
                </a:path>
                <a:path w="2485390" h="1061084">
                  <a:moveTo>
                    <a:pt x="1195614" y="397704"/>
                  </a:moveTo>
                  <a:lnTo>
                    <a:pt x="1177263" y="418682"/>
                  </a:lnTo>
                  <a:lnTo>
                    <a:pt x="1180201" y="426824"/>
                  </a:lnTo>
                  <a:lnTo>
                    <a:pt x="1185788" y="433385"/>
                  </a:lnTo>
                  <a:lnTo>
                    <a:pt x="1192531" y="435636"/>
                  </a:lnTo>
                  <a:lnTo>
                    <a:pt x="1199274" y="435013"/>
                  </a:lnTo>
                  <a:lnTo>
                    <a:pt x="1204862" y="432954"/>
                  </a:lnTo>
                  <a:lnTo>
                    <a:pt x="1211027" y="427829"/>
                  </a:lnTo>
                  <a:lnTo>
                    <a:pt x="1214879" y="421843"/>
                  </a:lnTo>
                  <a:lnTo>
                    <a:pt x="1215265" y="415281"/>
                  </a:lnTo>
                  <a:lnTo>
                    <a:pt x="1211027" y="408432"/>
                  </a:lnTo>
                  <a:lnTo>
                    <a:pt x="1207944" y="402302"/>
                  </a:lnTo>
                  <a:lnTo>
                    <a:pt x="1204090" y="399237"/>
                  </a:lnTo>
                  <a:lnTo>
                    <a:pt x="1195614" y="397704"/>
                  </a:lnTo>
                  <a:close/>
                </a:path>
                <a:path w="2485390" h="1061084">
                  <a:moveTo>
                    <a:pt x="1640261" y="392340"/>
                  </a:moveTo>
                  <a:lnTo>
                    <a:pt x="1636407" y="393107"/>
                  </a:lnTo>
                  <a:lnTo>
                    <a:pt x="1633324" y="396172"/>
                  </a:lnTo>
                  <a:lnTo>
                    <a:pt x="1627593" y="399141"/>
                  </a:lnTo>
                  <a:lnTo>
                    <a:pt x="1624463" y="403835"/>
                  </a:lnTo>
                  <a:lnTo>
                    <a:pt x="1624222" y="410827"/>
                  </a:lnTo>
                  <a:lnTo>
                    <a:pt x="1627160" y="420694"/>
                  </a:lnTo>
                  <a:lnTo>
                    <a:pt x="1632747" y="427255"/>
                  </a:lnTo>
                  <a:lnTo>
                    <a:pt x="1639490" y="429506"/>
                  </a:lnTo>
                  <a:lnTo>
                    <a:pt x="1646233" y="428883"/>
                  </a:lnTo>
                  <a:lnTo>
                    <a:pt x="1651821" y="426824"/>
                  </a:lnTo>
                  <a:lnTo>
                    <a:pt x="1657985" y="421699"/>
                  </a:lnTo>
                  <a:lnTo>
                    <a:pt x="1661838" y="415712"/>
                  </a:lnTo>
                  <a:lnTo>
                    <a:pt x="1662223" y="409151"/>
                  </a:lnTo>
                  <a:lnTo>
                    <a:pt x="1657985" y="402302"/>
                  </a:lnTo>
                  <a:lnTo>
                    <a:pt x="1653361" y="397704"/>
                  </a:lnTo>
                  <a:lnTo>
                    <a:pt x="1648738" y="394639"/>
                  </a:lnTo>
                  <a:lnTo>
                    <a:pt x="1640261" y="392340"/>
                  </a:lnTo>
                  <a:close/>
                </a:path>
                <a:path w="2485390" h="1061084">
                  <a:moveTo>
                    <a:pt x="1985498" y="383145"/>
                  </a:moveTo>
                  <a:lnTo>
                    <a:pt x="1981645" y="383911"/>
                  </a:lnTo>
                  <a:lnTo>
                    <a:pt x="1978562" y="386977"/>
                  </a:lnTo>
                  <a:lnTo>
                    <a:pt x="1972831" y="391670"/>
                  </a:lnTo>
                  <a:lnTo>
                    <a:pt x="1969700" y="396938"/>
                  </a:lnTo>
                  <a:lnTo>
                    <a:pt x="1969459" y="403356"/>
                  </a:lnTo>
                  <a:lnTo>
                    <a:pt x="1972398" y="411498"/>
                  </a:lnTo>
                  <a:lnTo>
                    <a:pt x="1977985" y="418060"/>
                  </a:lnTo>
                  <a:lnTo>
                    <a:pt x="1984728" y="420311"/>
                  </a:lnTo>
                  <a:lnTo>
                    <a:pt x="1991471" y="419688"/>
                  </a:lnTo>
                  <a:lnTo>
                    <a:pt x="1997057" y="417629"/>
                  </a:lnTo>
                  <a:lnTo>
                    <a:pt x="2001922" y="413797"/>
                  </a:lnTo>
                  <a:lnTo>
                    <a:pt x="2005920" y="407666"/>
                  </a:lnTo>
                  <a:lnTo>
                    <a:pt x="2007027" y="400387"/>
                  </a:lnTo>
                  <a:lnTo>
                    <a:pt x="2003222" y="393107"/>
                  </a:lnTo>
                  <a:lnTo>
                    <a:pt x="1998599" y="388509"/>
                  </a:lnTo>
                  <a:lnTo>
                    <a:pt x="1993975" y="385444"/>
                  </a:lnTo>
                  <a:lnTo>
                    <a:pt x="1985498" y="383145"/>
                  </a:lnTo>
                  <a:close/>
                </a:path>
                <a:path w="2485390" h="1061084">
                  <a:moveTo>
                    <a:pt x="777168" y="383145"/>
                  </a:moveTo>
                  <a:lnTo>
                    <a:pt x="773315" y="383911"/>
                  </a:lnTo>
                  <a:lnTo>
                    <a:pt x="770232" y="386977"/>
                  </a:lnTo>
                  <a:lnTo>
                    <a:pt x="763200" y="390377"/>
                  </a:lnTo>
                  <a:lnTo>
                    <a:pt x="760214" y="395789"/>
                  </a:lnTo>
                  <a:lnTo>
                    <a:pt x="760696" y="402925"/>
                  </a:lnTo>
                  <a:lnTo>
                    <a:pt x="764068" y="411498"/>
                  </a:lnTo>
                  <a:lnTo>
                    <a:pt x="769654" y="418060"/>
                  </a:lnTo>
                  <a:lnTo>
                    <a:pt x="776397" y="420311"/>
                  </a:lnTo>
                  <a:lnTo>
                    <a:pt x="783140" y="419688"/>
                  </a:lnTo>
                  <a:lnTo>
                    <a:pt x="788727" y="417629"/>
                  </a:lnTo>
                  <a:lnTo>
                    <a:pt x="794893" y="412504"/>
                  </a:lnTo>
                  <a:lnTo>
                    <a:pt x="798746" y="406517"/>
                  </a:lnTo>
                  <a:lnTo>
                    <a:pt x="799131" y="399956"/>
                  </a:lnTo>
                  <a:lnTo>
                    <a:pt x="794892" y="393107"/>
                  </a:lnTo>
                  <a:lnTo>
                    <a:pt x="790269" y="388509"/>
                  </a:lnTo>
                  <a:lnTo>
                    <a:pt x="785645" y="385444"/>
                  </a:lnTo>
                  <a:lnTo>
                    <a:pt x="777168" y="383145"/>
                  </a:lnTo>
                  <a:close/>
                </a:path>
                <a:path w="2485390" h="1061084">
                  <a:moveTo>
                    <a:pt x="2269086" y="355559"/>
                  </a:moveTo>
                  <a:lnTo>
                    <a:pt x="2265233" y="356326"/>
                  </a:lnTo>
                  <a:lnTo>
                    <a:pt x="2262150" y="359391"/>
                  </a:lnTo>
                  <a:lnTo>
                    <a:pt x="2256419" y="364084"/>
                  </a:lnTo>
                  <a:lnTo>
                    <a:pt x="2253288" y="369352"/>
                  </a:lnTo>
                  <a:lnTo>
                    <a:pt x="2253047" y="375770"/>
                  </a:lnTo>
                  <a:lnTo>
                    <a:pt x="2255985" y="383912"/>
                  </a:lnTo>
                  <a:lnTo>
                    <a:pt x="2261572" y="390474"/>
                  </a:lnTo>
                  <a:lnTo>
                    <a:pt x="2268316" y="392725"/>
                  </a:lnTo>
                  <a:lnTo>
                    <a:pt x="2275059" y="392102"/>
                  </a:lnTo>
                  <a:lnTo>
                    <a:pt x="2280646" y="390043"/>
                  </a:lnTo>
                  <a:lnTo>
                    <a:pt x="2286811" y="384918"/>
                  </a:lnTo>
                  <a:lnTo>
                    <a:pt x="2290663" y="378931"/>
                  </a:lnTo>
                  <a:lnTo>
                    <a:pt x="2291049" y="372370"/>
                  </a:lnTo>
                  <a:lnTo>
                    <a:pt x="2286811" y="365521"/>
                  </a:lnTo>
                  <a:lnTo>
                    <a:pt x="2282186" y="360923"/>
                  </a:lnTo>
                  <a:lnTo>
                    <a:pt x="2277564" y="357858"/>
                  </a:lnTo>
                  <a:lnTo>
                    <a:pt x="2269086" y="355559"/>
                  </a:lnTo>
                  <a:close/>
                </a:path>
                <a:path w="2485390" h="1061084">
                  <a:moveTo>
                    <a:pt x="2108797" y="355559"/>
                  </a:moveTo>
                  <a:lnTo>
                    <a:pt x="2104943" y="356326"/>
                  </a:lnTo>
                  <a:lnTo>
                    <a:pt x="2101860" y="359391"/>
                  </a:lnTo>
                  <a:lnTo>
                    <a:pt x="2096129" y="364084"/>
                  </a:lnTo>
                  <a:lnTo>
                    <a:pt x="2092999" y="369352"/>
                  </a:lnTo>
                  <a:lnTo>
                    <a:pt x="2092758" y="375770"/>
                  </a:lnTo>
                  <a:lnTo>
                    <a:pt x="2095696" y="383912"/>
                  </a:lnTo>
                  <a:lnTo>
                    <a:pt x="2101283" y="390474"/>
                  </a:lnTo>
                  <a:lnTo>
                    <a:pt x="2108026" y="392725"/>
                  </a:lnTo>
                  <a:lnTo>
                    <a:pt x="2114769" y="392102"/>
                  </a:lnTo>
                  <a:lnTo>
                    <a:pt x="2120357" y="390043"/>
                  </a:lnTo>
                  <a:lnTo>
                    <a:pt x="2125221" y="386211"/>
                  </a:lnTo>
                  <a:lnTo>
                    <a:pt x="2129218" y="380081"/>
                  </a:lnTo>
                  <a:lnTo>
                    <a:pt x="2130326" y="372801"/>
                  </a:lnTo>
                  <a:lnTo>
                    <a:pt x="2126521" y="365521"/>
                  </a:lnTo>
                  <a:lnTo>
                    <a:pt x="2121897" y="360923"/>
                  </a:lnTo>
                  <a:lnTo>
                    <a:pt x="2117273" y="357858"/>
                  </a:lnTo>
                  <a:lnTo>
                    <a:pt x="2108797" y="355559"/>
                  </a:lnTo>
                  <a:close/>
                </a:path>
                <a:path w="2485390" h="1061084">
                  <a:moveTo>
                    <a:pt x="1091581" y="340232"/>
                  </a:moveTo>
                  <a:lnTo>
                    <a:pt x="1087727" y="340999"/>
                  </a:lnTo>
                  <a:lnTo>
                    <a:pt x="1084644" y="344064"/>
                  </a:lnTo>
                  <a:lnTo>
                    <a:pt x="1078913" y="348758"/>
                  </a:lnTo>
                  <a:lnTo>
                    <a:pt x="1075782" y="354026"/>
                  </a:lnTo>
                  <a:lnTo>
                    <a:pt x="1075541" y="360444"/>
                  </a:lnTo>
                  <a:lnTo>
                    <a:pt x="1078479" y="368586"/>
                  </a:lnTo>
                  <a:lnTo>
                    <a:pt x="1084066" y="375147"/>
                  </a:lnTo>
                  <a:lnTo>
                    <a:pt x="1090810" y="377398"/>
                  </a:lnTo>
                  <a:lnTo>
                    <a:pt x="1097553" y="376776"/>
                  </a:lnTo>
                  <a:lnTo>
                    <a:pt x="1103140" y="374716"/>
                  </a:lnTo>
                  <a:lnTo>
                    <a:pt x="1108004" y="370885"/>
                  </a:lnTo>
                  <a:lnTo>
                    <a:pt x="1112002" y="364754"/>
                  </a:lnTo>
                  <a:lnTo>
                    <a:pt x="1113109" y="357474"/>
                  </a:lnTo>
                  <a:lnTo>
                    <a:pt x="1109305" y="350194"/>
                  </a:lnTo>
                  <a:lnTo>
                    <a:pt x="1104681" y="345597"/>
                  </a:lnTo>
                  <a:lnTo>
                    <a:pt x="1100058" y="342532"/>
                  </a:lnTo>
                  <a:lnTo>
                    <a:pt x="1091581" y="340232"/>
                  </a:lnTo>
                  <a:close/>
                </a:path>
                <a:path w="2485390" h="1061084">
                  <a:moveTo>
                    <a:pt x="1809797" y="334102"/>
                  </a:moveTo>
                  <a:lnTo>
                    <a:pt x="1805944" y="334869"/>
                  </a:lnTo>
                  <a:lnTo>
                    <a:pt x="1802862" y="337934"/>
                  </a:lnTo>
                  <a:lnTo>
                    <a:pt x="1797130" y="342627"/>
                  </a:lnTo>
                  <a:lnTo>
                    <a:pt x="1794000" y="347896"/>
                  </a:lnTo>
                  <a:lnTo>
                    <a:pt x="1793759" y="354314"/>
                  </a:lnTo>
                  <a:lnTo>
                    <a:pt x="1796697" y="362456"/>
                  </a:lnTo>
                  <a:lnTo>
                    <a:pt x="1802284" y="369017"/>
                  </a:lnTo>
                  <a:lnTo>
                    <a:pt x="1809027" y="371268"/>
                  </a:lnTo>
                  <a:lnTo>
                    <a:pt x="1815769" y="370645"/>
                  </a:lnTo>
                  <a:lnTo>
                    <a:pt x="1821357" y="368586"/>
                  </a:lnTo>
                  <a:lnTo>
                    <a:pt x="1826221" y="364755"/>
                  </a:lnTo>
                  <a:lnTo>
                    <a:pt x="1830219" y="358624"/>
                  </a:lnTo>
                  <a:lnTo>
                    <a:pt x="1831327" y="351344"/>
                  </a:lnTo>
                  <a:lnTo>
                    <a:pt x="1827521" y="344064"/>
                  </a:lnTo>
                  <a:lnTo>
                    <a:pt x="1822899" y="339467"/>
                  </a:lnTo>
                  <a:lnTo>
                    <a:pt x="1818273" y="336402"/>
                  </a:lnTo>
                  <a:lnTo>
                    <a:pt x="1809797" y="334102"/>
                  </a:lnTo>
                  <a:close/>
                </a:path>
                <a:path w="2485390" h="1061084">
                  <a:moveTo>
                    <a:pt x="1902271" y="331037"/>
                  </a:moveTo>
                  <a:lnTo>
                    <a:pt x="1898418" y="331804"/>
                  </a:lnTo>
                  <a:lnTo>
                    <a:pt x="1895336" y="334869"/>
                  </a:lnTo>
                  <a:lnTo>
                    <a:pt x="1889604" y="338269"/>
                  </a:lnTo>
                  <a:lnTo>
                    <a:pt x="1886473" y="343681"/>
                  </a:lnTo>
                  <a:lnTo>
                    <a:pt x="1886232" y="350817"/>
                  </a:lnTo>
                  <a:lnTo>
                    <a:pt x="1889170" y="359391"/>
                  </a:lnTo>
                  <a:lnTo>
                    <a:pt x="1894757" y="365952"/>
                  </a:lnTo>
                  <a:lnTo>
                    <a:pt x="1901500" y="368203"/>
                  </a:lnTo>
                  <a:lnTo>
                    <a:pt x="1908243" y="367580"/>
                  </a:lnTo>
                  <a:lnTo>
                    <a:pt x="1913831" y="365521"/>
                  </a:lnTo>
                  <a:lnTo>
                    <a:pt x="1919995" y="360396"/>
                  </a:lnTo>
                  <a:lnTo>
                    <a:pt x="1923848" y="354409"/>
                  </a:lnTo>
                  <a:lnTo>
                    <a:pt x="1924233" y="347848"/>
                  </a:lnTo>
                  <a:lnTo>
                    <a:pt x="1919995" y="340999"/>
                  </a:lnTo>
                  <a:lnTo>
                    <a:pt x="1915371" y="336402"/>
                  </a:lnTo>
                  <a:lnTo>
                    <a:pt x="1910747" y="333336"/>
                  </a:lnTo>
                  <a:lnTo>
                    <a:pt x="1902271" y="331037"/>
                  </a:lnTo>
                  <a:close/>
                </a:path>
                <a:path w="2485390" h="1061084">
                  <a:moveTo>
                    <a:pt x="1279612" y="327972"/>
                  </a:moveTo>
                  <a:lnTo>
                    <a:pt x="1275758" y="328739"/>
                  </a:lnTo>
                  <a:lnTo>
                    <a:pt x="1272676" y="331804"/>
                  </a:lnTo>
                  <a:lnTo>
                    <a:pt x="1266944" y="334773"/>
                  </a:lnTo>
                  <a:lnTo>
                    <a:pt x="1263813" y="339467"/>
                  </a:lnTo>
                  <a:lnTo>
                    <a:pt x="1263573" y="346459"/>
                  </a:lnTo>
                  <a:lnTo>
                    <a:pt x="1266510" y="356326"/>
                  </a:lnTo>
                  <a:lnTo>
                    <a:pt x="1272098" y="362887"/>
                  </a:lnTo>
                  <a:lnTo>
                    <a:pt x="1278841" y="365138"/>
                  </a:lnTo>
                  <a:lnTo>
                    <a:pt x="1285584" y="364515"/>
                  </a:lnTo>
                  <a:lnTo>
                    <a:pt x="1291171" y="362456"/>
                  </a:lnTo>
                  <a:lnTo>
                    <a:pt x="1296035" y="358624"/>
                  </a:lnTo>
                  <a:lnTo>
                    <a:pt x="1300033" y="352494"/>
                  </a:lnTo>
                  <a:lnTo>
                    <a:pt x="1301140" y="345214"/>
                  </a:lnTo>
                  <a:lnTo>
                    <a:pt x="1297336" y="337934"/>
                  </a:lnTo>
                  <a:lnTo>
                    <a:pt x="1292712" y="333336"/>
                  </a:lnTo>
                  <a:lnTo>
                    <a:pt x="1288089" y="330271"/>
                  </a:lnTo>
                  <a:lnTo>
                    <a:pt x="1279612" y="327972"/>
                  </a:lnTo>
                  <a:close/>
                </a:path>
                <a:path w="2485390" h="1061084">
                  <a:moveTo>
                    <a:pt x="872725" y="321842"/>
                  </a:moveTo>
                  <a:lnTo>
                    <a:pt x="868872" y="322609"/>
                  </a:lnTo>
                  <a:lnTo>
                    <a:pt x="865788" y="325674"/>
                  </a:lnTo>
                  <a:lnTo>
                    <a:pt x="860057" y="329074"/>
                  </a:lnTo>
                  <a:lnTo>
                    <a:pt x="856927" y="334486"/>
                  </a:lnTo>
                  <a:lnTo>
                    <a:pt x="856686" y="341622"/>
                  </a:lnTo>
                  <a:lnTo>
                    <a:pt x="859624" y="350195"/>
                  </a:lnTo>
                  <a:lnTo>
                    <a:pt x="865211" y="356757"/>
                  </a:lnTo>
                  <a:lnTo>
                    <a:pt x="871954" y="359008"/>
                  </a:lnTo>
                  <a:lnTo>
                    <a:pt x="878698" y="358385"/>
                  </a:lnTo>
                  <a:lnTo>
                    <a:pt x="884285" y="356326"/>
                  </a:lnTo>
                  <a:lnTo>
                    <a:pt x="889149" y="352494"/>
                  </a:lnTo>
                  <a:lnTo>
                    <a:pt x="893146" y="346364"/>
                  </a:lnTo>
                  <a:lnTo>
                    <a:pt x="894254" y="339084"/>
                  </a:lnTo>
                  <a:lnTo>
                    <a:pt x="890449" y="331804"/>
                  </a:lnTo>
                  <a:lnTo>
                    <a:pt x="885825" y="327206"/>
                  </a:lnTo>
                  <a:lnTo>
                    <a:pt x="881202" y="324141"/>
                  </a:lnTo>
                  <a:lnTo>
                    <a:pt x="872725" y="321842"/>
                  </a:lnTo>
                  <a:close/>
                </a:path>
                <a:path w="2485390" h="1061084">
                  <a:moveTo>
                    <a:pt x="1476890" y="318777"/>
                  </a:moveTo>
                  <a:lnTo>
                    <a:pt x="1473036" y="319543"/>
                  </a:lnTo>
                  <a:lnTo>
                    <a:pt x="1469954" y="322609"/>
                  </a:lnTo>
                  <a:lnTo>
                    <a:pt x="1464223" y="325578"/>
                  </a:lnTo>
                  <a:lnTo>
                    <a:pt x="1461092" y="330271"/>
                  </a:lnTo>
                  <a:lnTo>
                    <a:pt x="1460851" y="337264"/>
                  </a:lnTo>
                  <a:lnTo>
                    <a:pt x="1463790" y="347130"/>
                  </a:lnTo>
                  <a:lnTo>
                    <a:pt x="1469376" y="353692"/>
                  </a:lnTo>
                  <a:lnTo>
                    <a:pt x="1476119" y="355943"/>
                  </a:lnTo>
                  <a:lnTo>
                    <a:pt x="1482862" y="355320"/>
                  </a:lnTo>
                  <a:lnTo>
                    <a:pt x="1488449" y="353261"/>
                  </a:lnTo>
                  <a:lnTo>
                    <a:pt x="1494614" y="348136"/>
                  </a:lnTo>
                  <a:lnTo>
                    <a:pt x="1498468" y="342149"/>
                  </a:lnTo>
                  <a:lnTo>
                    <a:pt x="1498853" y="335587"/>
                  </a:lnTo>
                  <a:lnTo>
                    <a:pt x="1494614" y="328739"/>
                  </a:lnTo>
                  <a:lnTo>
                    <a:pt x="1489991" y="324141"/>
                  </a:lnTo>
                  <a:lnTo>
                    <a:pt x="1485367" y="321076"/>
                  </a:lnTo>
                  <a:lnTo>
                    <a:pt x="1476890" y="318777"/>
                  </a:lnTo>
                  <a:close/>
                </a:path>
                <a:path w="2485390" h="1061084">
                  <a:moveTo>
                    <a:pt x="1723488" y="312646"/>
                  </a:moveTo>
                  <a:lnTo>
                    <a:pt x="1719635" y="313413"/>
                  </a:lnTo>
                  <a:lnTo>
                    <a:pt x="1716553" y="316478"/>
                  </a:lnTo>
                  <a:lnTo>
                    <a:pt x="1710821" y="319448"/>
                  </a:lnTo>
                  <a:lnTo>
                    <a:pt x="1707690" y="324141"/>
                  </a:lnTo>
                  <a:lnTo>
                    <a:pt x="1707449" y="331134"/>
                  </a:lnTo>
                  <a:lnTo>
                    <a:pt x="1710387" y="341000"/>
                  </a:lnTo>
                  <a:lnTo>
                    <a:pt x="1715974" y="347561"/>
                  </a:lnTo>
                  <a:lnTo>
                    <a:pt x="1722718" y="349812"/>
                  </a:lnTo>
                  <a:lnTo>
                    <a:pt x="1729461" y="349190"/>
                  </a:lnTo>
                  <a:lnTo>
                    <a:pt x="1735048" y="347130"/>
                  </a:lnTo>
                  <a:lnTo>
                    <a:pt x="1739912" y="343299"/>
                  </a:lnTo>
                  <a:lnTo>
                    <a:pt x="1743909" y="337168"/>
                  </a:lnTo>
                  <a:lnTo>
                    <a:pt x="1745017" y="329888"/>
                  </a:lnTo>
                  <a:lnTo>
                    <a:pt x="1741212" y="322609"/>
                  </a:lnTo>
                  <a:lnTo>
                    <a:pt x="1736588" y="318011"/>
                  </a:lnTo>
                  <a:lnTo>
                    <a:pt x="1731965" y="314946"/>
                  </a:lnTo>
                  <a:lnTo>
                    <a:pt x="1723488" y="312646"/>
                  </a:lnTo>
                  <a:close/>
                </a:path>
                <a:path w="2485390" h="1061084">
                  <a:moveTo>
                    <a:pt x="1596336" y="299620"/>
                  </a:moveTo>
                  <a:lnTo>
                    <a:pt x="1591713" y="301153"/>
                  </a:lnTo>
                  <a:lnTo>
                    <a:pt x="1587089" y="304218"/>
                  </a:lnTo>
                  <a:lnTo>
                    <a:pt x="1583140" y="307618"/>
                  </a:lnTo>
                  <a:lnTo>
                    <a:pt x="1580924" y="313030"/>
                  </a:lnTo>
                  <a:lnTo>
                    <a:pt x="1581021" y="320167"/>
                  </a:lnTo>
                  <a:lnTo>
                    <a:pt x="1584006" y="328740"/>
                  </a:lnTo>
                  <a:lnTo>
                    <a:pt x="1589593" y="335301"/>
                  </a:lnTo>
                  <a:lnTo>
                    <a:pt x="1596336" y="337552"/>
                  </a:lnTo>
                  <a:lnTo>
                    <a:pt x="1603079" y="336929"/>
                  </a:lnTo>
                  <a:lnTo>
                    <a:pt x="1608666" y="334870"/>
                  </a:lnTo>
                  <a:lnTo>
                    <a:pt x="1614831" y="329745"/>
                  </a:lnTo>
                  <a:lnTo>
                    <a:pt x="1618685" y="323758"/>
                  </a:lnTo>
                  <a:lnTo>
                    <a:pt x="1619070" y="317197"/>
                  </a:lnTo>
                  <a:lnTo>
                    <a:pt x="1614832" y="310348"/>
                  </a:lnTo>
                  <a:lnTo>
                    <a:pt x="1610208" y="304218"/>
                  </a:lnTo>
                  <a:lnTo>
                    <a:pt x="1605584" y="301153"/>
                  </a:lnTo>
                  <a:lnTo>
                    <a:pt x="1596336" y="299620"/>
                  </a:lnTo>
                  <a:close/>
                </a:path>
                <a:path w="2485390" h="1061084">
                  <a:moveTo>
                    <a:pt x="965199" y="297320"/>
                  </a:moveTo>
                  <a:lnTo>
                    <a:pt x="961346" y="298087"/>
                  </a:lnTo>
                  <a:lnTo>
                    <a:pt x="958264" y="301152"/>
                  </a:lnTo>
                  <a:lnTo>
                    <a:pt x="952532" y="305845"/>
                  </a:lnTo>
                  <a:lnTo>
                    <a:pt x="949402" y="311114"/>
                  </a:lnTo>
                  <a:lnTo>
                    <a:pt x="949161" y="317531"/>
                  </a:lnTo>
                  <a:lnTo>
                    <a:pt x="952099" y="325674"/>
                  </a:lnTo>
                  <a:lnTo>
                    <a:pt x="957686" y="332235"/>
                  </a:lnTo>
                  <a:lnTo>
                    <a:pt x="964429" y="334486"/>
                  </a:lnTo>
                  <a:lnTo>
                    <a:pt x="971172" y="333863"/>
                  </a:lnTo>
                  <a:lnTo>
                    <a:pt x="976759" y="331804"/>
                  </a:lnTo>
                  <a:lnTo>
                    <a:pt x="982924" y="326679"/>
                  </a:lnTo>
                  <a:lnTo>
                    <a:pt x="986777" y="320692"/>
                  </a:lnTo>
                  <a:lnTo>
                    <a:pt x="987162" y="314131"/>
                  </a:lnTo>
                  <a:lnTo>
                    <a:pt x="982923" y="307282"/>
                  </a:lnTo>
                  <a:lnTo>
                    <a:pt x="978300" y="302684"/>
                  </a:lnTo>
                  <a:lnTo>
                    <a:pt x="973676" y="299619"/>
                  </a:lnTo>
                  <a:lnTo>
                    <a:pt x="965199" y="297320"/>
                  </a:lnTo>
                  <a:close/>
                </a:path>
                <a:path w="2485390" h="1061084">
                  <a:moveTo>
                    <a:pt x="1381334" y="285060"/>
                  </a:moveTo>
                  <a:lnTo>
                    <a:pt x="1377479" y="285826"/>
                  </a:lnTo>
                  <a:lnTo>
                    <a:pt x="1374397" y="288891"/>
                  </a:lnTo>
                  <a:lnTo>
                    <a:pt x="1368666" y="293585"/>
                  </a:lnTo>
                  <a:lnTo>
                    <a:pt x="1365535" y="298853"/>
                  </a:lnTo>
                  <a:lnTo>
                    <a:pt x="1365294" y="305271"/>
                  </a:lnTo>
                  <a:lnTo>
                    <a:pt x="1368232" y="313413"/>
                  </a:lnTo>
                  <a:lnTo>
                    <a:pt x="1373819" y="319974"/>
                  </a:lnTo>
                  <a:lnTo>
                    <a:pt x="1380562" y="322225"/>
                  </a:lnTo>
                  <a:lnTo>
                    <a:pt x="1387305" y="321603"/>
                  </a:lnTo>
                  <a:lnTo>
                    <a:pt x="1392893" y="319543"/>
                  </a:lnTo>
                  <a:lnTo>
                    <a:pt x="1399058" y="314419"/>
                  </a:lnTo>
                  <a:lnTo>
                    <a:pt x="1402911" y="308432"/>
                  </a:lnTo>
                  <a:lnTo>
                    <a:pt x="1403296" y="301870"/>
                  </a:lnTo>
                  <a:lnTo>
                    <a:pt x="1399058" y="295022"/>
                  </a:lnTo>
                  <a:lnTo>
                    <a:pt x="1394434" y="290424"/>
                  </a:lnTo>
                  <a:lnTo>
                    <a:pt x="1389811" y="287359"/>
                  </a:lnTo>
                  <a:lnTo>
                    <a:pt x="1381334" y="285060"/>
                  </a:lnTo>
                  <a:close/>
                </a:path>
                <a:path w="2485390" h="1061084">
                  <a:moveTo>
                    <a:pt x="2003993" y="269734"/>
                  </a:moveTo>
                  <a:lnTo>
                    <a:pt x="2000139" y="270501"/>
                  </a:lnTo>
                  <a:lnTo>
                    <a:pt x="1997056" y="273566"/>
                  </a:lnTo>
                  <a:lnTo>
                    <a:pt x="1991325" y="276535"/>
                  </a:lnTo>
                  <a:lnTo>
                    <a:pt x="1988195" y="281229"/>
                  </a:lnTo>
                  <a:lnTo>
                    <a:pt x="1987954" y="288221"/>
                  </a:lnTo>
                  <a:lnTo>
                    <a:pt x="1990892" y="298088"/>
                  </a:lnTo>
                  <a:lnTo>
                    <a:pt x="1996479" y="304649"/>
                  </a:lnTo>
                  <a:lnTo>
                    <a:pt x="2003222" y="306900"/>
                  </a:lnTo>
                  <a:lnTo>
                    <a:pt x="2009965" y="306277"/>
                  </a:lnTo>
                  <a:lnTo>
                    <a:pt x="2015552" y="304218"/>
                  </a:lnTo>
                  <a:lnTo>
                    <a:pt x="2021717" y="299093"/>
                  </a:lnTo>
                  <a:lnTo>
                    <a:pt x="2025570" y="293106"/>
                  </a:lnTo>
                  <a:lnTo>
                    <a:pt x="2025955" y="286545"/>
                  </a:lnTo>
                  <a:lnTo>
                    <a:pt x="2021717" y="279696"/>
                  </a:lnTo>
                  <a:lnTo>
                    <a:pt x="2017093" y="275099"/>
                  </a:lnTo>
                  <a:lnTo>
                    <a:pt x="2012470" y="272033"/>
                  </a:lnTo>
                  <a:lnTo>
                    <a:pt x="2003993" y="269734"/>
                  </a:lnTo>
                  <a:close/>
                </a:path>
                <a:path w="2485390" h="1061084">
                  <a:moveTo>
                    <a:pt x="1186366" y="268968"/>
                  </a:moveTo>
                  <a:lnTo>
                    <a:pt x="1181743" y="270501"/>
                  </a:lnTo>
                  <a:lnTo>
                    <a:pt x="1177119" y="273566"/>
                  </a:lnTo>
                  <a:lnTo>
                    <a:pt x="1173170" y="276966"/>
                  </a:lnTo>
                  <a:lnTo>
                    <a:pt x="1170954" y="282378"/>
                  </a:lnTo>
                  <a:lnTo>
                    <a:pt x="1171051" y="289515"/>
                  </a:lnTo>
                  <a:lnTo>
                    <a:pt x="1174037" y="298088"/>
                  </a:lnTo>
                  <a:lnTo>
                    <a:pt x="1179623" y="304649"/>
                  </a:lnTo>
                  <a:lnTo>
                    <a:pt x="1186366" y="306900"/>
                  </a:lnTo>
                  <a:lnTo>
                    <a:pt x="1193109" y="306277"/>
                  </a:lnTo>
                  <a:lnTo>
                    <a:pt x="1198696" y="304218"/>
                  </a:lnTo>
                  <a:lnTo>
                    <a:pt x="1204861" y="299093"/>
                  </a:lnTo>
                  <a:lnTo>
                    <a:pt x="1208715" y="293106"/>
                  </a:lnTo>
                  <a:lnTo>
                    <a:pt x="1209100" y="286545"/>
                  </a:lnTo>
                  <a:lnTo>
                    <a:pt x="1204862" y="279696"/>
                  </a:lnTo>
                  <a:lnTo>
                    <a:pt x="1200238" y="273566"/>
                  </a:lnTo>
                  <a:lnTo>
                    <a:pt x="1195614" y="270501"/>
                  </a:lnTo>
                  <a:lnTo>
                    <a:pt x="1186366" y="268968"/>
                  </a:lnTo>
                  <a:close/>
                </a:path>
                <a:path w="2485390" h="1061084">
                  <a:moveTo>
                    <a:pt x="2195106" y="248277"/>
                  </a:moveTo>
                  <a:lnTo>
                    <a:pt x="2191253" y="249044"/>
                  </a:lnTo>
                  <a:lnTo>
                    <a:pt x="2188170" y="252109"/>
                  </a:lnTo>
                  <a:lnTo>
                    <a:pt x="2182438" y="255079"/>
                  </a:lnTo>
                  <a:lnTo>
                    <a:pt x="2179308" y="259772"/>
                  </a:lnTo>
                  <a:lnTo>
                    <a:pt x="2179067" y="266765"/>
                  </a:lnTo>
                  <a:lnTo>
                    <a:pt x="2182005" y="276631"/>
                  </a:lnTo>
                  <a:lnTo>
                    <a:pt x="2187592" y="283192"/>
                  </a:lnTo>
                  <a:lnTo>
                    <a:pt x="2194335" y="285443"/>
                  </a:lnTo>
                  <a:lnTo>
                    <a:pt x="2201078" y="284821"/>
                  </a:lnTo>
                  <a:lnTo>
                    <a:pt x="2206666" y="282761"/>
                  </a:lnTo>
                  <a:lnTo>
                    <a:pt x="2212830" y="277637"/>
                  </a:lnTo>
                  <a:lnTo>
                    <a:pt x="2216683" y="271650"/>
                  </a:lnTo>
                  <a:lnTo>
                    <a:pt x="2217069" y="265088"/>
                  </a:lnTo>
                  <a:lnTo>
                    <a:pt x="2212830" y="258240"/>
                  </a:lnTo>
                  <a:lnTo>
                    <a:pt x="2208206" y="253642"/>
                  </a:lnTo>
                  <a:lnTo>
                    <a:pt x="2203582" y="250577"/>
                  </a:lnTo>
                  <a:lnTo>
                    <a:pt x="2195106" y="248277"/>
                  </a:lnTo>
                  <a:close/>
                </a:path>
                <a:path w="2485390" h="1061084">
                  <a:moveTo>
                    <a:pt x="2099549" y="242147"/>
                  </a:moveTo>
                  <a:lnTo>
                    <a:pt x="2095697" y="242914"/>
                  </a:lnTo>
                  <a:lnTo>
                    <a:pt x="2092614" y="245979"/>
                  </a:lnTo>
                  <a:lnTo>
                    <a:pt x="2086882" y="248948"/>
                  </a:lnTo>
                  <a:lnTo>
                    <a:pt x="2083752" y="253642"/>
                  </a:lnTo>
                  <a:lnTo>
                    <a:pt x="2083511" y="260635"/>
                  </a:lnTo>
                  <a:lnTo>
                    <a:pt x="2086449" y="270501"/>
                  </a:lnTo>
                  <a:lnTo>
                    <a:pt x="2092036" y="277062"/>
                  </a:lnTo>
                  <a:lnTo>
                    <a:pt x="2098779" y="279313"/>
                  </a:lnTo>
                  <a:lnTo>
                    <a:pt x="2105522" y="278690"/>
                  </a:lnTo>
                  <a:lnTo>
                    <a:pt x="2111109" y="276631"/>
                  </a:lnTo>
                  <a:lnTo>
                    <a:pt x="2117274" y="271506"/>
                  </a:lnTo>
                  <a:lnTo>
                    <a:pt x="2121127" y="265520"/>
                  </a:lnTo>
                  <a:lnTo>
                    <a:pt x="2121512" y="258958"/>
                  </a:lnTo>
                  <a:lnTo>
                    <a:pt x="2117273" y="252109"/>
                  </a:lnTo>
                  <a:lnTo>
                    <a:pt x="2112650" y="247512"/>
                  </a:lnTo>
                  <a:lnTo>
                    <a:pt x="2108026" y="244447"/>
                  </a:lnTo>
                  <a:lnTo>
                    <a:pt x="2099549" y="242147"/>
                  </a:lnTo>
                  <a:close/>
                </a:path>
                <a:path w="2485390" h="1061084">
                  <a:moveTo>
                    <a:pt x="1523127" y="223757"/>
                  </a:moveTo>
                  <a:lnTo>
                    <a:pt x="1519273" y="224523"/>
                  </a:lnTo>
                  <a:lnTo>
                    <a:pt x="1516191" y="227589"/>
                  </a:lnTo>
                  <a:lnTo>
                    <a:pt x="1510460" y="230558"/>
                  </a:lnTo>
                  <a:lnTo>
                    <a:pt x="1507329" y="235251"/>
                  </a:lnTo>
                  <a:lnTo>
                    <a:pt x="1507089" y="242244"/>
                  </a:lnTo>
                  <a:lnTo>
                    <a:pt x="1510026" y="252110"/>
                  </a:lnTo>
                  <a:lnTo>
                    <a:pt x="1515613" y="258672"/>
                  </a:lnTo>
                  <a:lnTo>
                    <a:pt x="1522356" y="260922"/>
                  </a:lnTo>
                  <a:lnTo>
                    <a:pt x="1529100" y="260300"/>
                  </a:lnTo>
                  <a:lnTo>
                    <a:pt x="1534687" y="258241"/>
                  </a:lnTo>
                  <a:lnTo>
                    <a:pt x="1540852" y="253116"/>
                  </a:lnTo>
                  <a:lnTo>
                    <a:pt x="1544705" y="247129"/>
                  </a:lnTo>
                  <a:lnTo>
                    <a:pt x="1545090" y="240567"/>
                  </a:lnTo>
                  <a:lnTo>
                    <a:pt x="1540852" y="233719"/>
                  </a:lnTo>
                  <a:lnTo>
                    <a:pt x="1536228" y="229121"/>
                  </a:lnTo>
                  <a:lnTo>
                    <a:pt x="1531604" y="226056"/>
                  </a:lnTo>
                  <a:lnTo>
                    <a:pt x="1523127" y="223757"/>
                  </a:lnTo>
                  <a:close/>
                </a:path>
                <a:path w="2485390" h="1061084">
                  <a:moveTo>
                    <a:pt x="1017602" y="223757"/>
                  </a:moveTo>
                  <a:lnTo>
                    <a:pt x="1013747" y="224523"/>
                  </a:lnTo>
                  <a:lnTo>
                    <a:pt x="1010665" y="227589"/>
                  </a:lnTo>
                  <a:lnTo>
                    <a:pt x="1004934" y="232282"/>
                  </a:lnTo>
                  <a:lnTo>
                    <a:pt x="1001803" y="237550"/>
                  </a:lnTo>
                  <a:lnTo>
                    <a:pt x="1001563" y="243968"/>
                  </a:lnTo>
                  <a:lnTo>
                    <a:pt x="1004500" y="252110"/>
                  </a:lnTo>
                  <a:lnTo>
                    <a:pt x="1010087" y="258672"/>
                  </a:lnTo>
                  <a:lnTo>
                    <a:pt x="1016831" y="260922"/>
                  </a:lnTo>
                  <a:lnTo>
                    <a:pt x="1023574" y="260300"/>
                  </a:lnTo>
                  <a:lnTo>
                    <a:pt x="1029161" y="258241"/>
                  </a:lnTo>
                  <a:lnTo>
                    <a:pt x="1034026" y="254409"/>
                  </a:lnTo>
                  <a:lnTo>
                    <a:pt x="1038023" y="248278"/>
                  </a:lnTo>
                  <a:lnTo>
                    <a:pt x="1039131" y="240999"/>
                  </a:lnTo>
                  <a:lnTo>
                    <a:pt x="1035326" y="233719"/>
                  </a:lnTo>
                  <a:lnTo>
                    <a:pt x="1030702" y="229121"/>
                  </a:lnTo>
                  <a:lnTo>
                    <a:pt x="1026079" y="226056"/>
                  </a:lnTo>
                  <a:lnTo>
                    <a:pt x="1017602" y="223757"/>
                  </a:lnTo>
                  <a:close/>
                </a:path>
                <a:path w="2485390" h="1061084">
                  <a:moveTo>
                    <a:pt x="1313519" y="211496"/>
                  </a:moveTo>
                  <a:lnTo>
                    <a:pt x="1309666" y="212263"/>
                  </a:lnTo>
                  <a:lnTo>
                    <a:pt x="1306583" y="215328"/>
                  </a:lnTo>
                  <a:lnTo>
                    <a:pt x="1299551" y="218729"/>
                  </a:lnTo>
                  <a:lnTo>
                    <a:pt x="1296565" y="224140"/>
                  </a:lnTo>
                  <a:lnTo>
                    <a:pt x="1297047" y="231277"/>
                  </a:lnTo>
                  <a:lnTo>
                    <a:pt x="1300418" y="239850"/>
                  </a:lnTo>
                  <a:lnTo>
                    <a:pt x="1306005" y="246411"/>
                  </a:lnTo>
                  <a:lnTo>
                    <a:pt x="1312748" y="248662"/>
                  </a:lnTo>
                  <a:lnTo>
                    <a:pt x="1319491" y="248039"/>
                  </a:lnTo>
                  <a:lnTo>
                    <a:pt x="1325079" y="245980"/>
                  </a:lnTo>
                  <a:lnTo>
                    <a:pt x="1329943" y="242149"/>
                  </a:lnTo>
                  <a:lnTo>
                    <a:pt x="1333940" y="236018"/>
                  </a:lnTo>
                  <a:lnTo>
                    <a:pt x="1335048" y="228738"/>
                  </a:lnTo>
                  <a:lnTo>
                    <a:pt x="1331243" y="221458"/>
                  </a:lnTo>
                  <a:lnTo>
                    <a:pt x="1326619" y="216861"/>
                  </a:lnTo>
                  <a:lnTo>
                    <a:pt x="1321995" y="213796"/>
                  </a:lnTo>
                  <a:lnTo>
                    <a:pt x="1313519" y="211496"/>
                  </a:lnTo>
                  <a:close/>
                </a:path>
                <a:path w="2485390" h="1061084">
                  <a:moveTo>
                    <a:pt x="1904584" y="208431"/>
                  </a:moveTo>
                  <a:lnTo>
                    <a:pt x="1899960" y="209198"/>
                  </a:lnTo>
                  <a:lnTo>
                    <a:pt x="1895336" y="212263"/>
                  </a:lnTo>
                  <a:lnTo>
                    <a:pt x="1891386" y="217004"/>
                  </a:lnTo>
                  <a:lnTo>
                    <a:pt x="1889171" y="222608"/>
                  </a:lnTo>
                  <a:lnTo>
                    <a:pt x="1889267" y="229936"/>
                  </a:lnTo>
                  <a:lnTo>
                    <a:pt x="1892253" y="239850"/>
                  </a:lnTo>
                  <a:lnTo>
                    <a:pt x="1897840" y="246411"/>
                  </a:lnTo>
                  <a:lnTo>
                    <a:pt x="1904583" y="248662"/>
                  </a:lnTo>
                  <a:lnTo>
                    <a:pt x="1911327" y="248039"/>
                  </a:lnTo>
                  <a:lnTo>
                    <a:pt x="1916914" y="245980"/>
                  </a:lnTo>
                  <a:lnTo>
                    <a:pt x="1923079" y="240855"/>
                  </a:lnTo>
                  <a:lnTo>
                    <a:pt x="1926932" y="234869"/>
                  </a:lnTo>
                  <a:lnTo>
                    <a:pt x="1927317" y="228307"/>
                  </a:lnTo>
                  <a:lnTo>
                    <a:pt x="1923079" y="221458"/>
                  </a:lnTo>
                  <a:lnTo>
                    <a:pt x="1918455" y="215328"/>
                  </a:lnTo>
                  <a:lnTo>
                    <a:pt x="1913832" y="211496"/>
                  </a:lnTo>
                  <a:lnTo>
                    <a:pt x="1904584" y="208431"/>
                  </a:lnTo>
                  <a:close/>
                </a:path>
                <a:path w="2485390" h="1061084">
                  <a:moveTo>
                    <a:pt x="1677251" y="208431"/>
                  </a:moveTo>
                  <a:lnTo>
                    <a:pt x="1673397" y="209198"/>
                  </a:lnTo>
                  <a:lnTo>
                    <a:pt x="1670314" y="212263"/>
                  </a:lnTo>
                  <a:lnTo>
                    <a:pt x="1662801" y="216957"/>
                  </a:lnTo>
                  <a:lnTo>
                    <a:pt x="1658756" y="222225"/>
                  </a:lnTo>
                  <a:lnTo>
                    <a:pt x="1658178" y="228643"/>
                  </a:lnTo>
                  <a:lnTo>
                    <a:pt x="1661068" y="236785"/>
                  </a:lnTo>
                  <a:lnTo>
                    <a:pt x="1666703" y="245070"/>
                  </a:lnTo>
                  <a:lnTo>
                    <a:pt x="1673783" y="247896"/>
                  </a:lnTo>
                  <a:lnTo>
                    <a:pt x="1681441" y="246699"/>
                  </a:lnTo>
                  <a:lnTo>
                    <a:pt x="1688811" y="242915"/>
                  </a:lnTo>
                  <a:lnTo>
                    <a:pt x="1694975" y="237790"/>
                  </a:lnTo>
                  <a:lnTo>
                    <a:pt x="1698828" y="231804"/>
                  </a:lnTo>
                  <a:lnTo>
                    <a:pt x="1699213" y="225242"/>
                  </a:lnTo>
                  <a:lnTo>
                    <a:pt x="1694975" y="218393"/>
                  </a:lnTo>
                  <a:lnTo>
                    <a:pt x="1690351" y="213796"/>
                  </a:lnTo>
                  <a:lnTo>
                    <a:pt x="1685728" y="210730"/>
                  </a:lnTo>
                  <a:lnTo>
                    <a:pt x="1677251" y="208431"/>
                  </a:lnTo>
                  <a:close/>
                </a:path>
                <a:path w="2485390" h="1061084">
                  <a:moveTo>
                    <a:pt x="1791302" y="202301"/>
                  </a:moveTo>
                  <a:lnTo>
                    <a:pt x="1787449" y="203068"/>
                  </a:lnTo>
                  <a:lnTo>
                    <a:pt x="1784367" y="206133"/>
                  </a:lnTo>
                  <a:lnTo>
                    <a:pt x="1778635" y="210826"/>
                  </a:lnTo>
                  <a:lnTo>
                    <a:pt x="1775504" y="216095"/>
                  </a:lnTo>
                  <a:lnTo>
                    <a:pt x="1775263" y="222512"/>
                  </a:lnTo>
                  <a:lnTo>
                    <a:pt x="1778201" y="230655"/>
                  </a:lnTo>
                  <a:lnTo>
                    <a:pt x="1783789" y="237647"/>
                  </a:lnTo>
                  <a:lnTo>
                    <a:pt x="1790532" y="240616"/>
                  </a:lnTo>
                  <a:lnTo>
                    <a:pt x="1797275" y="240137"/>
                  </a:lnTo>
                  <a:lnTo>
                    <a:pt x="1802862" y="236785"/>
                  </a:lnTo>
                  <a:lnTo>
                    <a:pt x="1809026" y="231660"/>
                  </a:lnTo>
                  <a:lnTo>
                    <a:pt x="1812879" y="225673"/>
                  </a:lnTo>
                  <a:lnTo>
                    <a:pt x="1813265" y="219112"/>
                  </a:lnTo>
                  <a:lnTo>
                    <a:pt x="1809026" y="212263"/>
                  </a:lnTo>
                  <a:lnTo>
                    <a:pt x="1804402" y="207665"/>
                  </a:lnTo>
                  <a:lnTo>
                    <a:pt x="1799779" y="204600"/>
                  </a:lnTo>
                  <a:lnTo>
                    <a:pt x="1791302" y="202301"/>
                  </a:lnTo>
                  <a:close/>
                </a:path>
                <a:path w="2485390" h="1061084">
                  <a:moveTo>
                    <a:pt x="1100829" y="199235"/>
                  </a:moveTo>
                  <a:lnTo>
                    <a:pt x="1096975" y="200002"/>
                  </a:lnTo>
                  <a:lnTo>
                    <a:pt x="1093893" y="203067"/>
                  </a:lnTo>
                  <a:lnTo>
                    <a:pt x="1088161" y="206467"/>
                  </a:lnTo>
                  <a:lnTo>
                    <a:pt x="1085030" y="211879"/>
                  </a:lnTo>
                  <a:lnTo>
                    <a:pt x="1084790" y="219015"/>
                  </a:lnTo>
                  <a:lnTo>
                    <a:pt x="1087727" y="227589"/>
                  </a:lnTo>
                  <a:lnTo>
                    <a:pt x="1093315" y="234150"/>
                  </a:lnTo>
                  <a:lnTo>
                    <a:pt x="1100058" y="236401"/>
                  </a:lnTo>
                  <a:lnTo>
                    <a:pt x="1106801" y="235778"/>
                  </a:lnTo>
                  <a:lnTo>
                    <a:pt x="1112388" y="233719"/>
                  </a:lnTo>
                  <a:lnTo>
                    <a:pt x="1118553" y="228594"/>
                  </a:lnTo>
                  <a:lnTo>
                    <a:pt x="1122406" y="222607"/>
                  </a:lnTo>
                  <a:lnTo>
                    <a:pt x="1122791" y="216046"/>
                  </a:lnTo>
                  <a:lnTo>
                    <a:pt x="1118553" y="209197"/>
                  </a:lnTo>
                  <a:lnTo>
                    <a:pt x="1113929" y="204599"/>
                  </a:lnTo>
                  <a:lnTo>
                    <a:pt x="1109306" y="201534"/>
                  </a:lnTo>
                  <a:lnTo>
                    <a:pt x="1100829" y="199235"/>
                  </a:lnTo>
                  <a:close/>
                </a:path>
                <a:path w="2485390" h="1061084">
                  <a:moveTo>
                    <a:pt x="1412158" y="162454"/>
                  </a:moveTo>
                  <a:lnTo>
                    <a:pt x="1408305" y="163221"/>
                  </a:lnTo>
                  <a:lnTo>
                    <a:pt x="1405222" y="166286"/>
                  </a:lnTo>
                  <a:lnTo>
                    <a:pt x="1399491" y="170979"/>
                  </a:lnTo>
                  <a:lnTo>
                    <a:pt x="1396361" y="176247"/>
                  </a:lnTo>
                  <a:lnTo>
                    <a:pt x="1396120" y="182665"/>
                  </a:lnTo>
                  <a:lnTo>
                    <a:pt x="1399058" y="190807"/>
                  </a:lnTo>
                  <a:lnTo>
                    <a:pt x="1404645" y="197369"/>
                  </a:lnTo>
                  <a:lnTo>
                    <a:pt x="1411387" y="199620"/>
                  </a:lnTo>
                  <a:lnTo>
                    <a:pt x="1418130" y="198997"/>
                  </a:lnTo>
                  <a:lnTo>
                    <a:pt x="1423717" y="196938"/>
                  </a:lnTo>
                  <a:lnTo>
                    <a:pt x="1429883" y="191813"/>
                  </a:lnTo>
                  <a:lnTo>
                    <a:pt x="1433736" y="185826"/>
                  </a:lnTo>
                  <a:lnTo>
                    <a:pt x="1434121" y="179265"/>
                  </a:lnTo>
                  <a:lnTo>
                    <a:pt x="1429883" y="172416"/>
                  </a:lnTo>
                  <a:lnTo>
                    <a:pt x="1425259" y="167818"/>
                  </a:lnTo>
                  <a:lnTo>
                    <a:pt x="1420635" y="164753"/>
                  </a:lnTo>
                  <a:lnTo>
                    <a:pt x="1412158" y="162454"/>
                  </a:lnTo>
                  <a:close/>
                </a:path>
                <a:path w="2485390" h="1061084">
                  <a:moveTo>
                    <a:pt x="1991663" y="140997"/>
                  </a:moveTo>
                  <a:lnTo>
                    <a:pt x="1987811" y="141764"/>
                  </a:lnTo>
                  <a:lnTo>
                    <a:pt x="1984727" y="144829"/>
                  </a:lnTo>
                  <a:lnTo>
                    <a:pt x="1978996" y="149570"/>
                  </a:lnTo>
                  <a:lnTo>
                    <a:pt x="1975865" y="155174"/>
                  </a:lnTo>
                  <a:lnTo>
                    <a:pt x="1975625" y="162502"/>
                  </a:lnTo>
                  <a:lnTo>
                    <a:pt x="1978562" y="172416"/>
                  </a:lnTo>
                  <a:lnTo>
                    <a:pt x="1984149" y="178929"/>
                  </a:lnTo>
                  <a:lnTo>
                    <a:pt x="1990892" y="180845"/>
                  </a:lnTo>
                  <a:lnTo>
                    <a:pt x="1997635" y="179312"/>
                  </a:lnTo>
                  <a:lnTo>
                    <a:pt x="2003222" y="175481"/>
                  </a:lnTo>
                  <a:lnTo>
                    <a:pt x="2009387" y="170356"/>
                  </a:lnTo>
                  <a:lnTo>
                    <a:pt x="2013241" y="164369"/>
                  </a:lnTo>
                  <a:lnTo>
                    <a:pt x="2013626" y="157808"/>
                  </a:lnTo>
                  <a:lnTo>
                    <a:pt x="2009388" y="150959"/>
                  </a:lnTo>
                  <a:lnTo>
                    <a:pt x="2004764" y="146361"/>
                  </a:lnTo>
                  <a:lnTo>
                    <a:pt x="2000140" y="143296"/>
                  </a:lnTo>
                  <a:lnTo>
                    <a:pt x="1991663" y="140997"/>
                  </a:lnTo>
                  <a:close/>
                </a:path>
                <a:path w="2485390" h="1061084">
                  <a:moveTo>
                    <a:pt x="1248786" y="131802"/>
                  </a:moveTo>
                  <a:lnTo>
                    <a:pt x="1244933" y="132568"/>
                  </a:lnTo>
                  <a:lnTo>
                    <a:pt x="1241851" y="135634"/>
                  </a:lnTo>
                  <a:lnTo>
                    <a:pt x="1236119" y="138603"/>
                  </a:lnTo>
                  <a:lnTo>
                    <a:pt x="1232988" y="143296"/>
                  </a:lnTo>
                  <a:lnTo>
                    <a:pt x="1232748" y="150289"/>
                  </a:lnTo>
                  <a:lnTo>
                    <a:pt x="1235686" y="160155"/>
                  </a:lnTo>
                  <a:lnTo>
                    <a:pt x="1241273" y="166717"/>
                  </a:lnTo>
                  <a:lnTo>
                    <a:pt x="1248016" y="168968"/>
                  </a:lnTo>
                  <a:lnTo>
                    <a:pt x="1254759" y="168345"/>
                  </a:lnTo>
                  <a:lnTo>
                    <a:pt x="1260346" y="166286"/>
                  </a:lnTo>
                  <a:lnTo>
                    <a:pt x="1266510" y="161161"/>
                  </a:lnTo>
                  <a:lnTo>
                    <a:pt x="1270364" y="155174"/>
                  </a:lnTo>
                  <a:lnTo>
                    <a:pt x="1270749" y="148613"/>
                  </a:lnTo>
                  <a:lnTo>
                    <a:pt x="1266510" y="141764"/>
                  </a:lnTo>
                  <a:lnTo>
                    <a:pt x="1261888" y="137166"/>
                  </a:lnTo>
                  <a:lnTo>
                    <a:pt x="1257263" y="134101"/>
                  </a:lnTo>
                  <a:lnTo>
                    <a:pt x="1248786" y="131802"/>
                  </a:lnTo>
                  <a:close/>
                </a:path>
                <a:path w="2485390" h="1061084">
                  <a:moveTo>
                    <a:pt x="1162478" y="131802"/>
                  </a:moveTo>
                  <a:lnTo>
                    <a:pt x="1158624" y="132568"/>
                  </a:lnTo>
                  <a:lnTo>
                    <a:pt x="1155542" y="135634"/>
                  </a:lnTo>
                  <a:lnTo>
                    <a:pt x="1149810" y="140327"/>
                  </a:lnTo>
                  <a:lnTo>
                    <a:pt x="1146680" y="145595"/>
                  </a:lnTo>
                  <a:lnTo>
                    <a:pt x="1146439" y="152013"/>
                  </a:lnTo>
                  <a:lnTo>
                    <a:pt x="1149377" y="160155"/>
                  </a:lnTo>
                  <a:lnTo>
                    <a:pt x="1154964" y="166717"/>
                  </a:lnTo>
                  <a:lnTo>
                    <a:pt x="1161707" y="168968"/>
                  </a:lnTo>
                  <a:lnTo>
                    <a:pt x="1168450" y="168345"/>
                  </a:lnTo>
                  <a:lnTo>
                    <a:pt x="1174038" y="166286"/>
                  </a:lnTo>
                  <a:lnTo>
                    <a:pt x="1180202" y="161161"/>
                  </a:lnTo>
                  <a:lnTo>
                    <a:pt x="1184055" y="155174"/>
                  </a:lnTo>
                  <a:lnTo>
                    <a:pt x="1184441" y="148613"/>
                  </a:lnTo>
                  <a:lnTo>
                    <a:pt x="1180202" y="141764"/>
                  </a:lnTo>
                  <a:lnTo>
                    <a:pt x="1175578" y="137166"/>
                  </a:lnTo>
                  <a:lnTo>
                    <a:pt x="1170956" y="134101"/>
                  </a:lnTo>
                  <a:lnTo>
                    <a:pt x="1162478" y="131802"/>
                  </a:lnTo>
                  <a:close/>
                </a:path>
                <a:path w="2485390" h="1061084">
                  <a:moveTo>
                    <a:pt x="2090302" y="128737"/>
                  </a:moveTo>
                  <a:lnTo>
                    <a:pt x="2086449" y="129503"/>
                  </a:lnTo>
                  <a:lnTo>
                    <a:pt x="2083367" y="132568"/>
                  </a:lnTo>
                  <a:lnTo>
                    <a:pt x="2077635" y="135538"/>
                  </a:lnTo>
                  <a:lnTo>
                    <a:pt x="2074504" y="140231"/>
                  </a:lnTo>
                  <a:lnTo>
                    <a:pt x="2074263" y="147224"/>
                  </a:lnTo>
                  <a:lnTo>
                    <a:pt x="2077201" y="157090"/>
                  </a:lnTo>
                  <a:lnTo>
                    <a:pt x="2082788" y="163651"/>
                  </a:lnTo>
                  <a:lnTo>
                    <a:pt x="2089531" y="165902"/>
                  </a:lnTo>
                  <a:lnTo>
                    <a:pt x="2096274" y="165280"/>
                  </a:lnTo>
                  <a:lnTo>
                    <a:pt x="2101862" y="163221"/>
                  </a:lnTo>
                  <a:lnTo>
                    <a:pt x="2108026" y="158096"/>
                  </a:lnTo>
                  <a:lnTo>
                    <a:pt x="2111879" y="152109"/>
                  </a:lnTo>
                  <a:lnTo>
                    <a:pt x="2112264" y="145547"/>
                  </a:lnTo>
                  <a:lnTo>
                    <a:pt x="2108026" y="138699"/>
                  </a:lnTo>
                  <a:lnTo>
                    <a:pt x="2103403" y="134101"/>
                  </a:lnTo>
                  <a:lnTo>
                    <a:pt x="2098779" y="131036"/>
                  </a:lnTo>
                  <a:lnTo>
                    <a:pt x="2090302" y="128737"/>
                  </a:lnTo>
                  <a:close/>
                </a:path>
                <a:path w="2485390" h="1061084">
                  <a:moveTo>
                    <a:pt x="1513880" y="121841"/>
                  </a:moveTo>
                  <a:lnTo>
                    <a:pt x="1510026" y="123373"/>
                  </a:lnTo>
                  <a:lnTo>
                    <a:pt x="1506944" y="126438"/>
                  </a:lnTo>
                  <a:lnTo>
                    <a:pt x="1501213" y="131132"/>
                  </a:lnTo>
                  <a:lnTo>
                    <a:pt x="1498082" y="136400"/>
                  </a:lnTo>
                  <a:lnTo>
                    <a:pt x="1497841" y="142818"/>
                  </a:lnTo>
                  <a:lnTo>
                    <a:pt x="1500780" y="150960"/>
                  </a:lnTo>
                  <a:lnTo>
                    <a:pt x="1506366" y="157521"/>
                  </a:lnTo>
                  <a:lnTo>
                    <a:pt x="1513109" y="159772"/>
                  </a:lnTo>
                  <a:lnTo>
                    <a:pt x="1519852" y="159150"/>
                  </a:lnTo>
                  <a:lnTo>
                    <a:pt x="1525439" y="157090"/>
                  </a:lnTo>
                  <a:lnTo>
                    <a:pt x="1531604" y="151966"/>
                  </a:lnTo>
                  <a:lnTo>
                    <a:pt x="1535458" y="145979"/>
                  </a:lnTo>
                  <a:lnTo>
                    <a:pt x="1535843" y="139417"/>
                  </a:lnTo>
                  <a:lnTo>
                    <a:pt x="1531604" y="132568"/>
                  </a:lnTo>
                  <a:lnTo>
                    <a:pt x="1526981" y="126438"/>
                  </a:lnTo>
                  <a:lnTo>
                    <a:pt x="1522357" y="123373"/>
                  </a:lnTo>
                  <a:lnTo>
                    <a:pt x="1513880" y="121841"/>
                  </a:lnTo>
                  <a:close/>
                </a:path>
                <a:path w="2485390" h="1061084">
                  <a:moveTo>
                    <a:pt x="1618684" y="113411"/>
                  </a:moveTo>
                  <a:lnTo>
                    <a:pt x="1614831" y="114178"/>
                  </a:lnTo>
                  <a:lnTo>
                    <a:pt x="1611748" y="117243"/>
                  </a:lnTo>
                  <a:lnTo>
                    <a:pt x="1606450" y="121936"/>
                  </a:lnTo>
                  <a:lnTo>
                    <a:pt x="1604042" y="127205"/>
                  </a:lnTo>
                  <a:lnTo>
                    <a:pt x="1603946" y="133623"/>
                  </a:lnTo>
                  <a:lnTo>
                    <a:pt x="1605584" y="141765"/>
                  </a:lnTo>
                  <a:lnTo>
                    <a:pt x="1611170" y="148326"/>
                  </a:lnTo>
                  <a:lnTo>
                    <a:pt x="1617913" y="150577"/>
                  </a:lnTo>
                  <a:lnTo>
                    <a:pt x="1624655" y="149954"/>
                  </a:lnTo>
                  <a:lnTo>
                    <a:pt x="1630242" y="147895"/>
                  </a:lnTo>
                  <a:lnTo>
                    <a:pt x="1636408" y="142770"/>
                  </a:lnTo>
                  <a:lnTo>
                    <a:pt x="1640261" y="136784"/>
                  </a:lnTo>
                  <a:lnTo>
                    <a:pt x="1640647" y="130222"/>
                  </a:lnTo>
                  <a:lnTo>
                    <a:pt x="1636408" y="123373"/>
                  </a:lnTo>
                  <a:lnTo>
                    <a:pt x="1631785" y="118776"/>
                  </a:lnTo>
                  <a:lnTo>
                    <a:pt x="1627160" y="115710"/>
                  </a:lnTo>
                  <a:lnTo>
                    <a:pt x="1618684" y="113411"/>
                  </a:lnTo>
                  <a:close/>
                </a:path>
                <a:path w="2485390" h="1061084">
                  <a:moveTo>
                    <a:pt x="1859118" y="110346"/>
                  </a:moveTo>
                  <a:lnTo>
                    <a:pt x="1855263" y="111113"/>
                  </a:lnTo>
                  <a:lnTo>
                    <a:pt x="1852181" y="114178"/>
                  </a:lnTo>
                  <a:lnTo>
                    <a:pt x="1846450" y="118871"/>
                  </a:lnTo>
                  <a:lnTo>
                    <a:pt x="1843319" y="124140"/>
                  </a:lnTo>
                  <a:lnTo>
                    <a:pt x="1843079" y="130557"/>
                  </a:lnTo>
                  <a:lnTo>
                    <a:pt x="1846016" y="138700"/>
                  </a:lnTo>
                  <a:lnTo>
                    <a:pt x="1851603" y="145261"/>
                  </a:lnTo>
                  <a:lnTo>
                    <a:pt x="1858346" y="147512"/>
                  </a:lnTo>
                  <a:lnTo>
                    <a:pt x="1865090" y="146889"/>
                  </a:lnTo>
                  <a:lnTo>
                    <a:pt x="1870677" y="144830"/>
                  </a:lnTo>
                  <a:lnTo>
                    <a:pt x="1876842" y="139705"/>
                  </a:lnTo>
                  <a:lnTo>
                    <a:pt x="1880695" y="133718"/>
                  </a:lnTo>
                  <a:lnTo>
                    <a:pt x="1881080" y="127157"/>
                  </a:lnTo>
                  <a:lnTo>
                    <a:pt x="1876842" y="120308"/>
                  </a:lnTo>
                  <a:lnTo>
                    <a:pt x="1872218" y="115710"/>
                  </a:lnTo>
                  <a:lnTo>
                    <a:pt x="1867594" y="112645"/>
                  </a:lnTo>
                  <a:lnTo>
                    <a:pt x="1859118" y="110346"/>
                  </a:lnTo>
                  <a:close/>
                </a:path>
                <a:path w="2485390" h="1061084">
                  <a:moveTo>
                    <a:pt x="1728882" y="107281"/>
                  </a:moveTo>
                  <a:lnTo>
                    <a:pt x="1724258" y="108048"/>
                  </a:lnTo>
                  <a:lnTo>
                    <a:pt x="1719635" y="111113"/>
                  </a:lnTo>
                  <a:lnTo>
                    <a:pt x="1715686" y="114513"/>
                  </a:lnTo>
                  <a:lnTo>
                    <a:pt x="1713470" y="119925"/>
                  </a:lnTo>
                  <a:lnTo>
                    <a:pt x="1713566" y="127061"/>
                  </a:lnTo>
                  <a:lnTo>
                    <a:pt x="1716553" y="135635"/>
                  </a:lnTo>
                  <a:lnTo>
                    <a:pt x="1722139" y="142196"/>
                  </a:lnTo>
                  <a:lnTo>
                    <a:pt x="1728882" y="144447"/>
                  </a:lnTo>
                  <a:lnTo>
                    <a:pt x="1735624" y="143824"/>
                  </a:lnTo>
                  <a:lnTo>
                    <a:pt x="1741211" y="141765"/>
                  </a:lnTo>
                  <a:lnTo>
                    <a:pt x="1747376" y="136640"/>
                  </a:lnTo>
                  <a:lnTo>
                    <a:pt x="1751230" y="130653"/>
                  </a:lnTo>
                  <a:lnTo>
                    <a:pt x="1751615" y="124092"/>
                  </a:lnTo>
                  <a:lnTo>
                    <a:pt x="1747377" y="117243"/>
                  </a:lnTo>
                  <a:lnTo>
                    <a:pt x="1742754" y="112645"/>
                  </a:lnTo>
                  <a:lnTo>
                    <a:pt x="1738129" y="109580"/>
                  </a:lnTo>
                  <a:lnTo>
                    <a:pt x="1728882" y="107281"/>
                  </a:lnTo>
                  <a:close/>
                </a:path>
                <a:path w="2485390" h="1061084">
                  <a:moveTo>
                    <a:pt x="1315831" y="60538"/>
                  </a:moveTo>
                  <a:lnTo>
                    <a:pt x="1311207" y="62070"/>
                  </a:lnTo>
                  <a:lnTo>
                    <a:pt x="1306583" y="65135"/>
                  </a:lnTo>
                  <a:lnTo>
                    <a:pt x="1302633" y="69829"/>
                  </a:lnTo>
                  <a:lnTo>
                    <a:pt x="1300418" y="75097"/>
                  </a:lnTo>
                  <a:lnTo>
                    <a:pt x="1300514" y="81515"/>
                  </a:lnTo>
                  <a:lnTo>
                    <a:pt x="1303500" y="89657"/>
                  </a:lnTo>
                  <a:lnTo>
                    <a:pt x="1309088" y="96218"/>
                  </a:lnTo>
                  <a:lnTo>
                    <a:pt x="1315831" y="98469"/>
                  </a:lnTo>
                  <a:lnTo>
                    <a:pt x="1322573" y="97847"/>
                  </a:lnTo>
                  <a:lnTo>
                    <a:pt x="1328160" y="95787"/>
                  </a:lnTo>
                  <a:lnTo>
                    <a:pt x="1334325" y="90663"/>
                  </a:lnTo>
                  <a:lnTo>
                    <a:pt x="1338178" y="84676"/>
                  </a:lnTo>
                  <a:lnTo>
                    <a:pt x="1338564" y="78114"/>
                  </a:lnTo>
                  <a:lnTo>
                    <a:pt x="1334326" y="71266"/>
                  </a:lnTo>
                  <a:lnTo>
                    <a:pt x="1329702" y="65135"/>
                  </a:lnTo>
                  <a:lnTo>
                    <a:pt x="1325078" y="62070"/>
                  </a:lnTo>
                  <a:lnTo>
                    <a:pt x="1315831" y="60538"/>
                  </a:lnTo>
                  <a:close/>
                </a:path>
                <a:path w="2485390" h="1061084">
                  <a:moveTo>
                    <a:pt x="1954673" y="49042"/>
                  </a:moveTo>
                  <a:lnTo>
                    <a:pt x="1950819" y="49809"/>
                  </a:lnTo>
                  <a:lnTo>
                    <a:pt x="1947737" y="52874"/>
                  </a:lnTo>
                  <a:lnTo>
                    <a:pt x="1942006" y="55843"/>
                  </a:lnTo>
                  <a:lnTo>
                    <a:pt x="1938875" y="60537"/>
                  </a:lnTo>
                  <a:lnTo>
                    <a:pt x="1938635" y="67529"/>
                  </a:lnTo>
                  <a:lnTo>
                    <a:pt x="1941572" y="77396"/>
                  </a:lnTo>
                  <a:lnTo>
                    <a:pt x="1947159" y="83957"/>
                  </a:lnTo>
                  <a:lnTo>
                    <a:pt x="1953902" y="86208"/>
                  </a:lnTo>
                  <a:lnTo>
                    <a:pt x="1960645" y="85585"/>
                  </a:lnTo>
                  <a:lnTo>
                    <a:pt x="1966232" y="83526"/>
                  </a:lnTo>
                  <a:lnTo>
                    <a:pt x="1971097" y="79694"/>
                  </a:lnTo>
                  <a:lnTo>
                    <a:pt x="1975095" y="73564"/>
                  </a:lnTo>
                  <a:lnTo>
                    <a:pt x="1976203" y="66284"/>
                  </a:lnTo>
                  <a:lnTo>
                    <a:pt x="1972398" y="59004"/>
                  </a:lnTo>
                  <a:lnTo>
                    <a:pt x="1967774" y="54407"/>
                  </a:lnTo>
                  <a:lnTo>
                    <a:pt x="1963150" y="51341"/>
                  </a:lnTo>
                  <a:lnTo>
                    <a:pt x="1954673" y="49042"/>
                  </a:lnTo>
                  <a:close/>
                </a:path>
                <a:path w="2485390" h="1061084">
                  <a:moveTo>
                    <a:pt x="1418324" y="42912"/>
                  </a:moveTo>
                  <a:lnTo>
                    <a:pt x="1414469" y="43679"/>
                  </a:lnTo>
                  <a:lnTo>
                    <a:pt x="1411387" y="46744"/>
                  </a:lnTo>
                  <a:lnTo>
                    <a:pt x="1405656" y="49713"/>
                  </a:lnTo>
                  <a:lnTo>
                    <a:pt x="1402525" y="54407"/>
                  </a:lnTo>
                  <a:lnTo>
                    <a:pt x="1402284" y="61399"/>
                  </a:lnTo>
                  <a:lnTo>
                    <a:pt x="1405222" y="71266"/>
                  </a:lnTo>
                  <a:lnTo>
                    <a:pt x="1410809" y="77827"/>
                  </a:lnTo>
                  <a:lnTo>
                    <a:pt x="1417552" y="80078"/>
                  </a:lnTo>
                  <a:lnTo>
                    <a:pt x="1424296" y="79455"/>
                  </a:lnTo>
                  <a:lnTo>
                    <a:pt x="1429883" y="77396"/>
                  </a:lnTo>
                  <a:lnTo>
                    <a:pt x="1436048" y="72271"/>
                  </a:lnTo>
                  <a:lnTo>
                    <a:pt x="1439901" y="66284"/>
                  </a:lnTo>
                  <a:lnTo>
                    <a:pt x="1440286" y="59723"/>
                  </a:lnTo>
                  <a:lnTo>
                    <a:pt x="1436048" y="52874"/>
                  </a:lnTo>
                  <a:lnTo>
                    <a:pt x="1431424" y="48276"/>
                  </a:lnTo>
                  <a:lnTo>
                    <a:pt x="1426801" y="45211"/>
                  </a:lnTo>
                  <a:lnTo>
                    <a:pt x="1418324" y="42912"/>
                  </a:lnTo>
                  <a:close/>
                </a:path>
                <a:path w="2485390" h="1061084">
                  <a:moveTo>
                    <a:pt x="1828292" y="15326"/>
                  </a:moveTo>
                  <a:lnTo>
                    <a:pt x="1824439" y="16093"/>
                  </a:lnTo>
                  <a:lnTo>
                    <a:pt x="1821356" y="19158"/>
                  </a:lnTo>
                  <a:lnTo>
                    <a:pt x="1815624" y="23851"/>
                  </a:lnTo>
                  <a:lnTo>
                    <a:pt x="1812494" y="29120"/>
                  </a:lnTo>
                  <a:lnTo>
                    <a:pt x="1812253" y="35537"/>
                  </a:lnTo>
                  <a:lnTo>
                    <a:pt x="1815191" y="43680"/>
                  </a:lnTo>
                  <a:lnTo>
                    <a:pt x="1820778" y="50241"/>
                  </a:lnTo>
                  <a:lnTo>
                    <a:pt x="1827521" y="52492"/>
                  </a:lnTo>
                  <a:lnTo>
                    <a:pt x="1834264" y="51869"/>
                  </a:lnTo>
                  <a:lnTo>
                    <a:pt x="1839852" y="49810"/>
                  </a:lnTo>
                  <a:lnTo>
                    <a:pt x="1844716" y="45978"/>
                  </a:lnTo>
                  <a:lnTo>
                    <a:pt x="1848713" y="39848"/>
                  </a:lnTo>
                  <a:lnTo>
                    <a:pt x="1849821" y="32568"/>
                  </a:lnTo>
                  <a:lnTo>
                    <a:pt x="1846016" y="25288"/>
                  </a:lnTo>
                  <a:lnTo>
                    <a:pt x="1841392" y="20690"/>
                  </a:lnTo>
                  <a:lnTo>
                    <a:pt x="1836770" y="17625"/>
                  </a:lnTo>
                  <a:lnTo>
                    <a:pt x="1828292" y="15326"/>
                  </a:lnTo>
                  <a:close/>
                </a:path>
                <a:path w="2485390" h="1061084">
                  <a:moveTo>
                    <a:pt x="1516962" y="9196"/>
                  </a:moveTo>
                  <a:lnTo>
                    <a:pt x="1513109" y="9963"/>
                  </a:lnTo>
                  <a:lnTo>
                    <a:pt x="1510026" y="13028"/>
                  </a:lnTo>
                  <a:lnTo>
                    <a:pt x="1502995" y="17769"/>
                  </a:lnTo>
                  <a:lnTo>
                    <a:pt x="1500009" y="23373"/>
                  </a:lnTo>
                  <a:lnTo>
                    <a:pt x="1500491" y="30700"/>
                  </a:lnTo>
                  <a:lnTo>
                    <a:pt x="1503862" y="40615"/>
                  </a:lnTo>
                  <a:lnTo>
                    <a:pt x="1509449" y="47176"/>
                  </a:lnTo>
                  <a:lnTo>
                    <a:pt x="1516191" y="49427"/>
                  </a:lnTo>
                  <a:lnTo>
                    <a:pt x="1522934" y="48804"/>
                  </a:lnTo>
                  <a:lnTo>
                    <a:pt x="1528521" y="46745"/>
                  </a:lnTo>
                  <a:lnTo>
                    <a:pt x="1533386" y="42434"/>
                  </a:lnTo>
                  <a:lnTo>
                    <a:pt x="1537384" y="35250"/>
                  </a:lnTo>
                  <a:lnTo>
                    <a:pt x="1538492" y="26917"/>
                  </a:lnTo>
                  <a:lnTo>
                    <a:pt x="1534687" y="19158"/>
                  </a:lnTo>
                  <a:lnTo>
                    <a:pt x="1530063" y="14560"/>
                  </a:lnTo>
                  <a:lnTo>
                    <a:pt x="1525439" y="11495"/>
                  </a:lnTo>
                  <a:lnTo>
                    <a:pt x="1516962" y="9196"/>
                  </a:lnTo>
                  <a:close/>
                </a:path>
                <a:path w="2485390" h="1061084">
                  <a:moveTo>
                    <a:pt x="1720406" y="3066"/>
                  </a:moveTo>
                  <a:lnTo>
                    <a:pt x="1716553" y="3832"/>
                  </a:lnTo>
                  <a:lnTo>
                    <a:pt x="1713470" y="6898"/>
                  </a:lnTo>
                  <a:lnTo>
                    <a:pt x="1707738" y="9867"/>
                  </a:lnTo>
                  <a:lnTo>
                    <a:pt x="1704608" y="14560"/>
                  </a:lnTo>
                  <a:lnTo>
                    <a:pt x="1704367" y="21553"/>
                  </a:lnTo>
                  <a:lnTo>
                    <a:pt x="1707304" y="31419"/>
                  </a:lnTo>
                  <a:lnTo>
                    <a:pt x="1712892" y="37980"/>
                  </a:lnTo>
                  <a:lnTo>
                    <a:pt x="1719635" y="40231"/>
                  </a:lnTo>
                  <a:lnTo>
                    <a:pt x="1726378" y="39609"/>
                  </a:lnTo>
                  <a:lnTo>
                    <a:pt x="1731965" y="37549"/>
                  </a:lnTo>
                  <a:lnTo>
                    <a:pt x="1738130" y="32425"/>
                  </a:lnTo>
                  <a:lnTo>
                    <a:pt x="1741983" y="26438"/>
                  </a:lnTo>
                  <a:lnTo>
                    <a:pt x="1742368" y="19876"/>
                  </a:lnTo>
                  <a:lnTo>
                    <a:pt x="1738130" y="13028"/>
                  </a:lnTo>
                  <a:lnTo>
                    <a:pt x="1733506" y="8430"/>
                  </a:lnTo>
                  <a:lnTo>
                    <a:pt x="1728883" y="5365"/>
                  </a:lnTo>
                  <a:lnTo>
                    <a:pt x="1720406" y="3066"/>
                  </a:lnTo>
                  <a:close/>
                </a:path>
                <a:path w="2485390" h="1061084">
                  <a:moveTo>
                    <a:pt x="1618684" y="0"/>
                  </a:moveTo>
                  <a:lnTo>
                    <a:pt x="1614831" y="766"/>
                  </a:lnTo>
                  <a:lnTo>
                    <a:pt x="1611748" y="3831"/>
                  </a:lnTo>
                  <a:lnTo>
                    <a:pt x="1606450" y="6801"/>
                  </a:lnTo>
                  <a:lnTo>
                    <a:pt x="1604042" y="11494"/>
                  </a:lnTo>
                  <a:lnTo>
                    <a:pt x="1603946" y="18487"/>
                  </a:lnTo>
                  <a:lnTo>
                    <a:pt x="1605584" y="28353"/>
                  </a:lnTo>
                  <a:lnTo>
                    <a:pt x="1611170" y="34914"/>
                  </a:lnTo>
                  <a:lnTo>
                    <a:pt x="1617913" y="37165"/>
                  </a:lnTo>
                  <a:lnTo>
                    <a:pt x="1624655" y="36543"/>
                  </a:lnTo>
                  <a:lnTo>
                    <a:pt x="1630242" y="34483"/>
                  </a:lnTo>
                  <a:lnTo>
                    <a:pt x="1636408" y="29359"/>
                  </a:lnTo>
                  <a:lnTo>
                    <a:pt x="1640261" y="23372"/>
                  </a:lnTo>
                  <a:lnTo>
                    <a:pt x="1640647" y="16810"/>
                  </a:lnTo>
                  <a:lnTo>
                    <a:pt x="1636408" y="9962"/>
                  </a:lnTo>
                  <a:lnTo>
                    <a:pt x="1631785" y="5364"/>
                  </a:lnTo>
                  <a:lnTo>
                    <a:pt x="1627160" y="2299"/>
                  </a:lnTo>
                  <a:lnTo>
                    <a:pt x="1618684" y="0"/>
                  </a:lnTo>
                  <a:close/>
                </a:path>
              </a:pathLst>
            </a:custGeom>
            <a:solidFill>
              <a:srgbClr val="FFFFFF">
                <a:alpha val="3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744516" y="478586"/>
              <a:ext cx="4759960" cy="1283335"/>
            </a:xfrm>
            <a:custGeom>
              <a:avLst/>
              <a:gdLst/>
              <a:ahLst/>
              <a:cxnLst/>
              <a:rect l="l" t="t" r="r" b="b"/>
              <a:pathLst>
                <a:path w="4759959" h="1283335">
                  <a:moveTo>
                    <a:pt x="34861" y="1024788"/>
                  </a:moveTo>
                  <a:lnTo>
                    <a:pt x="27063" y="1017016"/>
                  </a:lnTo>
                  <a:lnTo>
                    <a:pt x="17424" y="1017016"/>
                  </a:lnTo>
                  <a:lnTo>
                    <a:pt x="7797" y="1017016"/>
                  </a:lnTo>
                  <a:lnTo>
                    <a:pt x="0" y="1024788"/>
                  </a:lnTo>
                  <a:lnTo>
                    <a:pt x="0" y="1043927"/>
                  </a:lnTo>
                  <a:lnTo>
                    <a:pt x="7797" y="1051687"/>
                  </a:lnTo>
                  <a:lnTo>
                    <a:pt x="27063" y="1051687"/>
                  </a:lnTo>
                  <a:lnTo>
                    <a:pt x="34861" y="1043927"/>
                  </a:lnTo>
                  <a:lnTo>
                    <a:pt x="34861" y="1024788"/>
                  </a:lnTo>
                  <a:close/>
                </a:path>
                <a:path w="4759959" h="1283335">
                  <a:moveTo>
                    <a:pt x="278930" y="949667"/>
                  </a:moveTo>
                  <a:lnTo>
                    <a:pt x="271132" y="941895"/>
                  </a:lnTo>
                  <a:lnTo>
                    <a:pt x="261505" y="941895"/>
                  </a:lnTo>
                  <a:lnTo>
                    <a:pt x="251866" y="941895"/>
                  </a:lnTo>
                  <a:lnTo>
                    <a:pt x="244068" y="949667"/>
                  </a:lnTo>
                  <a:lnTo>
                    <a:pt x="244068" y="968806"/>
                  </a:lnTo>
                  <a:lnTo>
                    <a:pt x="251866" y="976566"/>
                  </a:lnTo>
                  <a:lnTo>
                    <a:pt x="271132" y="976566"/>
                  </a:lnTo>
                  <a:lnTo>
                    <a:pt x="278930" y="968806"/>
                  </a:lnTo>
                  <a:lnTo>
                    <a:pt x="278930" y="949667"/>
                  </a:lnTo>
                  <a:close/>
                </a:path>
                <a:path w="4759959" h="1283335">
                  <a:moveTo>
                    <a:pt x="395160" y="926541"/>
                  </a:moveTo>
                  <a:lnTo>
                    <a:pt x="387350" y="918781"/>
                  </a:lnTo>
                  <a:lnTo>
                    <a:pt x="377723" y="918781"/>
                  </a:lnTo>
                  <a:lnTo>
                    <a:pt x="368096" y="918781"/>
                  </a:lnTo>
                  <a:lnTo>
                    <a:pt x="360286" y="926541"/>
                  </a:lnTo>
                  <a:lnTo>
                    <a:pt x="360286" y="945692"/>
                  </a:lnTo>
                  <a:lnTo>
                    <a:pt x="368096" y="953452"/>
                  </a:lnTo>
                  <a:lnTo>
                    <a:pt x="387350" y="953452"/>
                  </a:lnTo>
                  <a:lnTo>
                    <a:pt x="395160" y="945692"/>
                  </a:lnTo>
                  <a:lnTo>
                    <a:pt x="395160" y="926541"/>
                  </a:lnTo>
                  <a:close/>
                </a:path>
                <a:path w="4759959" h="1283335">
                  <a:moveTo>
                    <a:pt x="1598066" y="678065"/>
                  </a:moveTo>
                  <a:lnTo>
                    <a:pt x="1590268" y="670306"/>
                  </a:lnTo>
                  <a:lnTo>
                    <a:pt x="1580642" y="670306"/>
                  </a:lnTo>
                  <a:lnTo>
                    <a:pt x="1571002" y="670306"/>
                  </a:lnTo>
                  <a:lnTo>
                    <a:pt x="1563204" y="678065"/>
                  </a:lnTo>
                  <a:lnTo>
                    <a:pt x="1563204" y="697217"/>
                  </a:lnTo>
                  <a:lnTo>
                    <a:pt x="1571002" y="704977"/>
                  </a:lnTo>
                  <a:lnTo>
                    <a:pt x="1590268" y="704977"/>
                  </a:lnTo>
                  <a:lnTo>
                    <a:pt x="1598066" y="697217"/>
                  </a:lnTo>
                  <a:lnTo>
                    <a:pt x="1598066" y="678065"/>
                  </a:lnTo>
                  <a:close/>
                </a:path>
                <a:path w="4759959" h="1283335">
                  <a:moveTo>
                    <a:pt x="1627124" y="805192"/>
                  </a:moveTo>
                  <a:lnTo>
                    <a:pt x="1619326" y="797433"/>
                  </a:lnTo>
                  <a:lnTo>
                    <a:pt x="1609686" y="797433"/>
                  </a:lnTo>
                  <a:lnTo>
                    <a:pt x="1600060" y="797433"/>
                  </a:lnTo>
                  <a:lnTo>
                    <a:pt x="1592262" y="805192"/>
                  </a:lnTo>
                  <a:lnTo>
                    <a:pt x="1592262" y="824344"/>
                  </a:lnTo>
                  <a:lnTo>
                    <a:pt x="1600060" y="832104"/>
                  </a:lnTo>
                  <a:lnTo>
                    <a:pt x="1619326" y="832104"/>
                  </a:lnTo>
                  <a:lnTo>
                    <a:pt x="1627124" y="824344"/>
                  </a:lnTo>
                  <a:lnTo>
                    <a:pt x="1627124" y="805192"/>
                  </a:lnTo>
                  <a:close/>
                </a:path>
                <a:path w="4759959" h="1283335">
                  <a:moveTo>
                    <a:pt x="1702676" y="602945"/>
                  </a:moveTo>
                  <a:lnTo>
                    <a:pt x="1694865" y="595185"/>
                  </a:lnTo>
                  <a:lnTo>
                    <a:pt x="1685239" y="595185"/>
                  </a:lnTo>
                  <a:lnTo>
                    <a:pt x="1675612" y="595185"/>
                  </a:lnTo>
                  <a:lnTo>
                    <a:pt x="1667802" y="602945"/>
                  </a:lnTo>
                  <a:lnTo>
                    <a:pt x="1667802" y="622096"/>
                  </a:lnTo>
                  <a:lnTo>
                    <a:pt x="1675612" y="629856"/>
                  </a:lnTo>
                  <a:lnTo>
                    <a:pt x="1694865" y="629856"/>
                  </a:lnTo>
                  <a:lnTo>
                    <a:pt x="1702676" y="622096"/>
                  </a:lnTo>
                  <a:lnTo>
                    <a:pt x="1702676" y="602945"/>
                  </a:lnTo>
                  <a:close/>
                </a:path>
                <a:path w="4759959" h="1283335">
                  <a:moveTo>
                    <a:pt x="1731733" y="822528"/>
                  </a:moveTo>
                  <a:lnTo>
                    <a:pt x="1723923" y="814768"/>
                  </a:lnTo>
                  <a:lnTo>
                    <a:pt x="1714296" y="814768"/>
                  </a:lnTo>
                  <a:lnTo>
                    <a:pt x="1704670" y="814768"/>
                  </a:lnTo>
                  <a:lnTo>
                    <a:pt x="1696859" y="822528"/>
                  </a:lnTo>
                  <a:lnTo>
                    <a:pt x="1696859" y="841679"/>
                  </a:lnTo>
                  <a:lnTo>
                    <a:pt x="1704670" y="849439"/>
                  </a:lnTo>
                  <a:lnTo>
                    <a:pt x="1723923" y="849439"/>
                  </a:lnTo>
                  <a:lnTo>
                    <a:pt x="1731733" y="841679"/>
                  </a:lnTo>
                  <a:lnTo>
                    <a:pt x="1731733" y="822528"/>
                  </a:lnTo>
                  <a:close/>
                </a:path>
                <a:path w="4759959" h="1283335">
                  <a:moveTo>
                    <a:pt x="1731733" y="712736"/>
                  </a:moveTo>
                  <a:lnTo>
                    <a:pt x="1723923" y="704977"/>
                  </a:lnTo>
                  <a:lnTo>
                    <a:pt x="1714296" y="704977"/>
                  </a:lnTo>
                  <a:lnTo>
                    <a:pt x="1704670" y="704977"/>
                  </a:lnTo>
                  <a:lnTo>
                    <a:pt x="1696859" y="712736"/>
                  </a:lnTo>
                  <a:lnTo>
                    <a:pt x="1696859" y="731888"/>
                  </a:lnTo>
                  <a:lnTo>
                    <a:pt x="1704670" y="739648"/>
                  </a:lnTo>
                  <a:lnTo>
                    <a:pt x="1723923" y="739648"/>
                  </a:lnTo>
                  <a:lnTo>
                    <a:pt x="1731733" y="731888"/>
                  </a:lnTo>
                  <a:lnTo>
                    <a:pt x="1731733" y="712736"/>
                  </a:lnTo>
                  <a:close/>
                </a:path>
                <a:path w="4759959" h="1283335">
                  <a:moveTo>
                    <a:pt x="1807273" y="574052"/>
                  </a:moveTo>
                  <a:lnTo>
                    <a:pt x="1799463" y="566293"/>
                  </a:lnTo>
                  <a:lnTo>
                    <a:pt x="1789836" y="566293"/>
                  </a:lnTo>
                  <a:lnTo>
                    <a:pt x="1780209" y="566293"/>
                  </a:lnTo>
                  <a:lnTo>
                    <a:pt x="1772412" y="574052"/>
                  </a:lnTo>
                  <a:lnTo>
                    <a:pt x="1772412" y="593204"/>
                  </a:lnTo>
                  <a:lnTo>
                    <a:pt x="1780209" y="600964"/>
                  </a:lnTo>
                  <a:lnTo>
                    <a:pt x="1799463" y="600964"/>
                  </a:lnTo>
                  <a:lnTo>
                    <a:pt x="1807273" y="593204"/>
                  </a:lnTo>
                  <a:lnTo>
                    <a:pt x="1807273" y="574052"/>
                  </a:lnTo>
                  <a:close/>
                </a:path>
                <a:path w="4759959" h="1283335">
                  <a:moveTo>
                    <a:pt x="1830514" y="868756"/>
                  </a:moveTo>
                  <a:lnTo>
                    <a:pt x="1822716" y="860996"/>
                  </a:lnTo>
                  <a:lnTo>
                    <a:pt x="1813090" y="860996"/>
                  </a:lnTo>
                  <a:lnTo>
                    <a:pt x="1803450" y="860996"/>
                  </a:lnTo>
                  <a:lnTo>
                    <a:pt x="1795653" y="868756"/>
                  </a:lnTo>
                  <a:lnTo>
                    <a:pt x="1795653" y="887907"/>
                  </a:lnTo>
                  <a:lnTo>
                    <a:pt x="1803450" y="895667"/>
                  </a:lnTo>
                  <a:lnTo>
                    <a:pt x="1822716" y="895667"/>
                  </a:lnTo>
                  <a:lnTo>
                    <a:pt x="1830514" y="887907"/>
                  </a:lnTo>
                  <a:lnTo>
                    <a:pt x="1830514" y="868756"/>
                  </a:lnTo>
                  <a:close/>
                </a:path>
                <a:path w="4759959" h="1283335">
                  <a:moveTo>
                    <a:pt x="1859572" y="672287"/>
                  </a:moveTo>
                  <a:lnTo>
                    <a:pt x="1851774" y="664527"/>
                  </a:lnTo>
                  <a:lnTo>
                    <a:pt x="1842135" y="664527"/>
                  </a:lnTo>
                  <a:lnTo>
                    <a:pt x="1832508" y="664527"/>
                  </a:lnTo>
                  <a:lnTo>
                    <a:pt x="1824710" y="672287"/>
                  </a:lnTo>
                  <a:lnTo>
                    <a:pt x="1824710" y="691438"/>
                  </a:lnTo>
                  <a:lnTo>
                    <a:pt x="1832508" y="699198"/>
                  </a:lnTo>
                  <a:lnTo>
                    <a:pt x="1851774" y="699198"/>
                  </a:lnTo>
                  <a:lnTo>
                    <a:pt x="1859572" y="691438"/>
                  </a:lnTo>
                  <a:lnTo>
                    <a:pt x="1859572" y="672287"/>
                  </a:lnTo>
                  <a:close/>
                </a:path>
                <a:path w="4759959" h="1283335">
                  <a:moveTo>
                    <a:pt x="1882813" y="770521"/>
                  </a:moveTo>
                  <a:lnTo>
                    <a:pt x="1875015" y="762762"/>
                  </a:lnTo>
                  <a:lnTo>
                    <a:pt x="1865388" y="762762"/>
                  </a:lnTo>
                  <a:lnTo>
                    <a:pt x="1855749" y="762762"/>
                  </a:lnTo>
                  <a:lnTo>
                    <a:pt x="1847951" y="770521"/>
                  </a:lnTo>
                  <a:lnTo>
                    <a:pt x="1847951" y="789673"/>
                  </a:lnTo>
                  <a:lnTo>
                    <a:pt x="1855749" y="797433"/>
                  </a:lnTo>
                  <a:lnTo>
                    <a:pt x="1875015" y="797433"/>
                  </a:lnTo>
                  <a:lnTo>
                    <a:pt x="1882813" y="789673"/>
                  </a:lnTo>
                  <a:lnTo>
                    <a:pt x="1882813" y="770521"/>
                  </a:lnTo>
                  <a:close/>
                </a:path>
                <a:path w="4759959" h="1283335">
                  <a:moveTo>
                    <a:pt x="1940928" y="897648"/>
                  </a:moveTo>
                  <a:lnTo>
                    <a:pt x="1933130" y="889889"/>
                  </a:lnTo>
                  <a:lnTo>
                    <a:pt x="1923491" y="889889"/>
                  </a:lnTo>
                  <a:lnTo>
                    <a:pt x="1913864" y="889889"/>
                  </a:lnTo>
                  <a:lnTo>
                    <a:pt x="1906066" y="897648"/>
                  </a:lnTo>
                  <a:lnTo>
                    <a:pt x="1906066" y="916800"/>
                  </a:lnTo>
                  <a:lnTo>
                    <a:pt x="1913864" y="924560"/>
                  </a:lnTo>
                  <a:lnTo>
                    <a:pt x="1933130" y="924560"/>
                  </a:lnTo>
                  <a:lnTo>
                    <a:pt x="1940928" y="916800"/>
                  </a:lnTo>
                  <a:lnTo>
                    <a:pt x="1940928" y="897648"/>
                  </a:lnTo>
                  <a:close/>
                </a:path>
                <a:path w="4759959" h="1283335">
                  <a:moveTo>
                    <a:pt x="2010664" y="747407"/>
                  </a:moveTo>
                  <a:lnTo>
                    <a:pt x="2002853" y="739648"/>
                  </a:lnTo>
                  <a:lnTo>
                    <a:pt x="1993226" y="739648"/>
                  </a:lnTo>
                  <a:lnTo>
                    <a:pt x="1983600" y="739648"/>
                  </a:lnTo>
                  <a:lnTo>
                    <a:pt x="1975802" y="747407"/>
                  </a:lnTo>
                  <a:lnTo>
                    <a:pt x="1975802" y="766559"/>
                  </a:lnTo>
                  <a:lnTo>
                    <a:pt x="1983600" y="774319"/>
                  </a:lnTo>
                  <a:lnTo>
                    <a:pt x="2002853" y="774319"/>
                  </a:lnTo>
                  <a:lnTo>
                    <a:pt x="2010664" y="766559"/>
                  </a:lnTo>
                  <a:lnTo>
                    <a:pt x="2010664" y="747407"/>
                  </a:lnTo>
                  <a:close/>
                </a:path>
                <a:path w="4759959" h="1283335">
                  <a:moveTo>
                    <a:pt x="2045525" y="955433"/>
                  </a:moveTo>
                  <a:lnTo>
                    <a:pt x="2037727" y="947674"/>
                  </a:lnTo>
                  <a:lnTo>
                    <a:pt x="2028101" y="947674"/>
                  </a:lnTo>
                  <a:lnTo>
                    <a:pt x="2018474" y="947674"/>
                  </a:lnTo>
                  <a:lnTo>
                    <a:pt x="2010664" y="955433"/>
                  </a:lnTo>
                  <a:lnTo>
                    <a:pt x="2010664" y="974585"/>
                  </a:lnTo>
                  <a:lnTo>
                    <a:pt x="2018474" y="982345"/>
                  </a:lnTo>
                  <a:lnTo>
                    <a:pt x="2037727" y="982345"/>
                  </a:lnTo>
                  <a:lnTo>
                    <a:pt x="2045525" y="974585"/>
                  </a:lnTo>
                  <a:lnTo>
                    <a:pt x="2045525" y="955433"/>
                  </a:lnTo>
                  <a:close/>
                </a:path>
                <a:path w="4759959" h="1283335">
                  <a:moveTo>
                    <a:pt x="2051342" y="839863"/>
                  </a:moveTo>
                  <a:lnTo>
                    <a:pt x="2043531" y="832104"/>
                  </a:lnTo>
                  <a:lnTo>
                    <a:pt x="2033905" y="832104"/>
                  </a:lnTo>
                  <a:lnTo>
                    <a:pt x="2024278" y="832104"/>
                  </a:lnTo>
                  <a:lnTo>
                    <a:pt x="2016480" y="839863"/>
                  </a:lnTo>
                  <a:lnTo>
                    <a:pt x="2016480" y="859015"/>
                  </a:lnTo>
                  <a:lnTo>
                    <a:pt x="2024278" y="866775"/>
                  </a:lnTo>
                  <a:lnTo>
                    <a:pt x="2043531" y="866775"/>
                  </a:lnTo>
                  <a:lnTo>
                    <a:pt x="2051342" y="859015"/>
                  </a:lnTo>
                  <a:lnTo>
                    <a:pt x="2051342" y="839863"/>
                  </a:lnTo>
                  <a:close/>
                </a:path>
                <a:path w="4759959" h="1283335">
                  <a:moveTo>
                    <a:pt x="2161756" y="1001674"/>
                  </a:moveTo>
                  <a:lnTo>
                    <a:pt x="2153945" y="993902"/>
                  </a:lnTo>
                  <a:lnTo>
                    <a:pt x="2144318" y="993902"/>
                  </a:lnTo>
                  <a:lnTo>
                    <a:pt x="2134692" y="993902"/>
                  </a:lnTo>
                  <a:lnTo>
                    <a:pt x="2126894" y="1001674"/>
                  </a:lnTo>
                  <a:lnTo>
                    <a:pt x="2126894" y="1020813"/>
                  </a:lnTo>
                  <a:lnTo>
                    <a:pt x="2134692" y="1028573"/>
                  </a:lnTo>
                  <a:lnTo>
                    <a:pt x="2153945" y="1028573"/>
                  </a:lnTo>
                  <a:lnTo>
                    <a:pt x="2161756" y="1020813"/>
                  </a:lnTo>
                  <a:lnTo>
                    <a:pt x="2161756" y="1001674"/>
                  </a:lnTo>
                  <a:close/>
                </a:path>
                <a:path w="4759959" h="1283335">
                  <a:moveTo>
                    <a:pt x="3161284" y="1255928"/>
                  </a:moveTo>
                  <a:lnTo>
                    <a:pt x="3153473" y="1248156"/>
                  </a:lnTo>
                  <a:lnTo>
                    <a:pt x="3143847" y="1248156"/>
                  </a:lnTo>
                  <a:lnTo>
                    <a:pt x="3134220" y="1248156"/>
                  </a:lnTo>
                  <a:lnTo>
                    <a:pt x="3126409" y="1255928"/>
                  </a:lnTo>
                  <a:lnTo>
                    <a:pt x="3126409" y="1275067"/>
                  </a:lnTo>
                  <a:lnTo>
                    <a:pt x="3134220" y="1282839"/>
                  </a:lnTo>
                  <a:lnTo>
                    <a:pt x="3153473" y="1282839"/>
                  </a:lnTo>
                  <a:lnTo>
                    <a:pt x="3161284" y="1275067"/>
                  </a:lnTo>
                  <a:lnTo>
                    <a:pt x="3161284" y="1255928"/>
                  </a:lnTo>
                  <a:close/>
                </a:path>
                <a:path w="4759959" h="1283335">
                  <a:moveTo>
                    <a:pt x="3196145" y="1140358"/>
                  </a:moveTo>
                  <a:lnTo>
                    <a:pt x="3188335" y="1132586"/>
                  </a:lnTo>
                  <a:lnTo>
                    <a:pt x="3178708" y="1132586"/>
                  </a:lnTo>
                  <a:lnTo>
                    <a:pt x="3169081" y="1132586"/>
                  </a:lnTo>
                  <a:lnTo>
                    <a:pt x="3161284" y="1140358"/>
                  </a:lnTo>
                  <a:lnTo>
                    <a:pt x="3161284" y="1159497"/>
                  </a:lnTo>
                  <a:lnTo>
                    <a:pt x="3169081" y="1167257"/>
                  </a:lnTo>
                  <a:lnTo>
                    <a:pt x="3188335" y="1167257"/>
                  </a:lnTo>
                  <a:lnTo>
                    <a:pt x="3196145" y="1159497"/>
                  </a:lnTo>
                  <a:lnTo>
                    <a:pt x="3196145" y="1140358"/>
                  </a:lnTo>
                  <a:close/>
                </a:path>
                <a:path w="4759959" h="1283335">
                  <a:moveTo>
                    <a:pt x="3289122" y="1238592"/>
                  </a:moveTo>
                  <a:lnTo>
                    <a:pt x="3281324" y="1230833"/>
                  </a:lnTo>
                  <a:lnTo>
                    <a:pt x="3271685" y="1230833"/>
                  </a:lnTo>
                  <a:lnTo>
                    <a:pt x="3262058" y="1230833"/>
                  </a:lnTo>
                  <a:lnTo>
                    <a:pt x="3254260" y="1238592"/>
                  </a:lnTo>
                  <a:lnTo>
                    <a:pt x="3254260" y="1257731"/>
                  </a:lnTo>
                  <a:lnTo>
                    <a:pt x="3262058" y="1265504"/>
                  </a:lnTo>
                  <a:lnTo>
                    <a:pt x="3281324" y="1265504"/>
                  </a:lnTo>
                  <a:lnTo>
                    <a:pt x="3289122" y="1257731"/>
                  </a:lnTo>
                  <a:lnTo>
                    <a:pt x="3289122" y="1238592"/>
                  </a:lnTo>
                  <a:close/>
                </a:path>
                <a:path w="4759959" h="1283335">
                  <a:moveTo>
                    <a:pt x="3306559" y="1024788"/>
                  </a:moveTo>
                  <a:lnTo>
                    <a:pt x="3298748" y="1017016"/>
                  </a:lnTo>
                  <a:lnTo>
                    <a:pt x="3289122" y="1017016"/>
                  </a:lnTo>
                  <a:lnTo>
                    <a:pt x="3279495" y="1017016"/>
                  </a:lnTo>
                  <a:lnTo>
                    <a:pt x="3271685" y="1024788"/>
                  </a:lnTo>
                  <a:lnTo>
                    <a:pt x="3271685" y="1043927"/>
                  </a:lnTo>
                  <a:lnTo>
                    <a:pt x="3279495" y="1051687"/>
                  </a:lnTo>
                  <a:lnTo>
                    <a:pt x="3298748" y="1051687"/>
                  </a:lnTo>
                  <a:lnTo>
                    <a:pt x="3306559" y="1043927"/>
                  </a:lnTo>
                  <a:lnTo>
                    <a:pt x="3306559" y="1024788"/>
                  </a:lnTo>
                  <a:close/>
                </a:path>
                <a:path w="4759959" h="1283335">
                  <a:moveTo>
                    <a:pt x="3323996" y="1128801"/>
                  </a:moveTo>
                  <a:lnTo>
                    <a:pt x="3316186" y="1121029"/>
                  </a:lnTo>
                  <a:lnTo>
                    <a:pt x="3306559" y="1121029"/>
                  </a:lnTo>
                  <a:lnTo>
                    <a:pt x="3296932" y="1121029"/>
                  </a:lnTo>
                  <a:lnTo>
                    <a:pt x="3289122" y="1128801"/>
                  </a:lnTo>
                  <a:lnTo>
                    <a:pt x="3289122" y="1147940"/>
                  </a:lnTo>
                  <a:lnTo>
                    <a:pt x="3296932" y="1155700"/>
                  </a:lnTo>
                  <a:lnTo>
                    <a:pt x="3316186" y="1155700"/>
                  </a:lnTo>
                  <a:lnTo>
                    <a:pt x="3323996" y="1147940"/>
                  </a:lnTo>
                  <a:lnTo>
                    <a:pt x="3323996" y="1128801"/>
                  </a:lnTo>
                  <a:close/>
                </a:path>
                <a:path w="4759959" h="1283335">
                  <a:moveTo>
                    <a:pt x="3986466" y="7759"/>
                  </a:moveTo>
                  <a:lnTo>
                    <a:pt x="3978656" y="0"/>
                  </a:lnTo>
                  <a:lnTo>
                    <a:pt x="3969029" y="0"/>
                  </a:lnTo>
                  <a:lnTo>
                    <a:pt x="3959402" y="0"/>
                  </a:lnTo>
                  <a:lnTo>
                    <a:pt x="3951592" y="7759"/>
                  </a:lnTo>
                  <a:lnTo>
                    <a:pt x="3951592" y="26911"/>
                  </a:lnTo>
                  <a:lnTo>
                    <a:pt x="3959402" y="34671"/>
                  </a:lnTo>
                  <a:lnTo>
                    <a:pt x="3978656" y="34671"/>
                  </a:lnTo>
                  <a:lnTo>
                    <a:pt x="3986466" y="26911"/>
                  </a:lnTo>
                  <a:lnTo>
                    <a:pt x="3986466" y="7759"/>
                  </a:lnTo>
                  <a:close/>
                </a:path>
                <a:path w="4759959" h="1283335">
                  <a:moveTo>
                    <a:pt x="4416488" y="256235"/>
                  </a:moveTo>
                  <a:lnTo>
                    <a:pt x="4408690" y="248475"/>
                  </a:lnTo>
                  <a:lnTo>
                    <a:pt x="4399064" y="248475"/>
                  </a:lnTo>
                  <a:lnTo>
                    <a:pt x="4389425" y="248475"/>
                  </a:lnTo>
                  <a:lnTo>
                    <a:pt x="4381627" y="256235"/>
                  </a:lnTo>
                  <a:lnTo>
                    <a:pt x="4381627" y="275386"/>
                  </a:lnTo>
                  <a:lnTo>
                    <a:pt x="4389425" y="283146"/>
                  </a:lnTo>
                  <a:lnTo>
                    <a:pt x="4408690" y="283146"/>
                  </a:lnTo>
                  <a:lnTo>
                    <a:pt x="4416488" y="275386"/>
                  </a:lnTo>
                  <a:lnTo>
                    <a:pt x="4416488" y="256235"/>
                  </a:lnTo>
                  <a:close/>
                </a:path>
                <a:path w="4759959" h="1283335">
                  <a:moveTo>
                    <a:pt x="4526902" y="331355"/>
                  </a:moveTo>
                  <a:lnTo>
                    <a:pt x="4519104" y="323596"/>
                  </a:lnTo>
                  <a:lnTo>
                    <a:pt x="4509465" y="323596"/>
                  </a:lnTo>
                  <a:lnTo>
                    <a:pt x="4499838" y="323596"/>
                  </a:lnTo>
                  <a:lnTo>
                    <a:pt x="4492041" y="331355"/>
                  </a:lnTo>
                  <a:lnTo>
                    <a:pt x="4492041" y="350507"/>
                  </a:lnTo>
                  <a:lnTo>
                    <a:pt x="4499838" y="358267"/>
                  </a:lnTo>
                  <a:lnTo>
                    <a:pt x="4519104" y="358267"/>
                  </a:lnTo>
                  <a:lnTo>
                    <a:pt x="4526902" y="350507"/>
                  </a:lnTo>
                  <a:lnTo>
                    <a:pt x="4526902" y="331355"/>
                  </a:lnTo>
                  <a:close/>
                </a:path>
                <a:path w="4759959" h="1283335">
                  <a:moveTo>
                    <a:pt x="4648936" y="366026"/>
                  </a:moveTo>
                  <a:lnTo>
                    <a:pt x="4641139" y="358267"/>
                  </a:lnTo>
                  <a:lnTo>
                    <a:pt x="4631499" y="358267"/>
                  </a:lnTo>
                  <a:lnTo>
                    <a:pt x="4621873" y="358267"/>
                  </a:lnTo>
                  <a:lnTo>
                    <a:pt x="4614075" y="366026"/>
                  </a:lnTo>
                  <a:lnTo>
                    <a:pt x="4614075" y="385178"/>
                  </a:lnTo>
                  <a:lnTo>
                    <a:pt x="4621873" y="392938"/>
                  </a:lnTo>
                  <a:lnTo>
                    <a:pt x="4641139" y="392938"/>
                  </a:lnTo>
                  <a:lnTo>
                    <a:pt x="4648936" y="385178"/>
                  </a:lnTo>
                  <a:lnTo>
                    <a:pt x="4648936" y="366026"/>
                  </a:lnTo>
                  <a:close/>
                </a:path>
                <a:path w="4759959" h="1283335">
                  <a:moveTo>
                    <a:pt x="4660557" y="238899"/>
                  </a:moveTo>
                  <a:lnTo>
                    <a:pt x="4652759" y="231140"/>
                  </a:lnTo>
                  <a:lnTo>
                    <a:pt x="4643132" y="231140"/>
                  </a:lnTo>
                  <a:lnTo>
                    <a:pt x="4633506" y="231140"/>
                  </a:lnTo>
                  <a:lnTo>
                    <a:pt x="4625695" y="238899"/>
                  </a:lnTo>
                  <a:lnTo>
                    <a:pt x="4625695" y="258051"/>
                  </a:lnTo>
                  <a:lnTo>
                    <a:pt x="4633506" y="265811"/>
                  </a:lnTo>
                  <a:lnTo>
                    <a:pt x="4652759" y="265811"/>
                  </a:lnTo>
                  <a:lnTo>
                    <a:pt x="4660557" y="258051"/>
                  </a:lnTo>
                  <a:lnTo>
                    <a:pt x="4660557" y="238899"/>
                  </a:lnTo>
                  <a:close/>
                </a:path>
                <a:path w="4759959" h="1283335">
                  <a:moveTo>
                    <a:pt x="4759350" y="337134"/>
                  </a:moveTo>
                  <a:lnTo>
                    <a:pt x="4751540" y="329374"/>
                  </a:lnTo>
                  <a:lnTo>
                    <a:pt x="4741913" y="329374"/>
                  </a:lnTo>
                  <a:lnTo>
                    <a:pt x="4732286" y="329374"/>
                  </a:lnTo>
                  <a:lnTo>
                    <a:pt x="4724489" y="337134"/>
                  </a:lnTo>
                  <a:lnTo>
                    <a:pt x="4724489" y="356285"/>
                  </a:lnTo>
                  <a:lnTo>
                    <a:pt x="4732286" y="364045"/>
                  </a:lnTo>
                  <a:lnTo>
                    <a:pt x="4751540" y="364045"/>
                  </a:lnTo>
                  <a:lnTo>
                    <a:pt x="4759350" y="356285"/>
                  </a:lnTo>
                  <a:lnTo>
                    <a:pt x="4759350" y="337134"/>
                  </a:lnTo>
                  <a:close/>
                </a:path>
              </a:pathLst>
            </a:custGeom>
            <a:solidFill>
              <a:srgbClr val="FFFFFF">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4" cstate="print"/>
            <a:stretch>
              <a:fillRect/>
            </a:stretch>
          </p:blipFill>
          <p:spPr>
            <a:xfrm>
              <a:off x="3471872" y="0"/>
              <a:ext cx="6177281" cy="1778750"/>
            </a:xfrm>
            <a:prstGeom prst="rect">
              <a:avLst/>
            </a:prstGeom>
          </p:spPr>
        </p:pic>
        <p:sp>
          <p:nvSpPr>
            <p:cNvPr id="13" name="object 13"/>
            <p:cNvSpPr/>
            <p:nvPr/>
          </p:nvSpPr>
          <p:spPr>
            <a:xfrm>
              <a:off x="0" y="2391540"/>
              <a:ext cx="607695" cy="1419860"/>
            </a:xfrm>
            <a:custGeom>
              <a:avLst/>
              <a:gdLst/>
              <a:ahLst/>
              <a:cxnLst/>
              <a:rect l="l" t="t" r="r" b="b"/>
              <a:pathLst>
                <a:path w="607695" h="1419860">
                  <a:moveTo>
                    <a:pt x="0" y="0"/>
                  </a:moveTo>
                  <a:lnTo>
                    <a:pt x="0" y="1419756"/>
                  </a:lnTo>
                  <a:lnTo>
                    <a:pt x="4881" y="1418542"/>
                  </a:lnTo>
                  <a:lnTo>
                    <a:pt x="54745" y="1398600"/>
                  </a:lnTo>
                  <a:lnTo>
                    <a:pt x="102610" y="1373860"/>
                  </a:lnTo>
                  <a:lnTo>
                    <a:pt x="147829" y="1344780"/>
                  </a:lnTo>
                  <a:lnTo>
                    <a:pt x="189755" y="1311820"/>
                  </a:lnTo>
                  <a:lnTo>
                    <a:pt x="227741" y="1275440"/>
                  </a:lnTo>
                  <a:lnTo>
                    <a:pt x="259676" y="1239263"/>
                  </a:lnTo>
                  <a:lnTo>
                    <a:pt x="288807" y="1201127"/>
                  </a:lnTo>
                  <a:lnTo>
                    <a:pt x="315174" y="1161193"/>
                  </a:lnTo>
                  <a:lnTo>
                    <a:pt x="338819" y="1119623"/>
                  </a:lnTo>
                  <a:lnTo>
                    <a:pt x="359783" y="1076578"/>
                  </a:lnTo>
                  <a:lnTo>
                    <a:pt x="378105" y="1032220"/>
                  </a:lnTo>
                  <a:lnTo>
                    <a:pt x="393827" y="986710"/>
                  </a:lnTo>
                  <a:lnTo>
                    <a:pt x="401830" y="959101"/>
                  </a:lnTo>
                  <a:lnTo>
                    <a:pt x="404279" y="949753"/>
                  </a:lnTo>
                  <a:lnTo>
                    <a:pt x="412555" y="920952"/>
                  </a:lnTo>
                  <a:lnTo>
                    <a:pt x="423444" y="893451"/>
                  </a:lnTo>
                  <a:lnTo>
                    <a:pt x="436945" y="867249"/>
                  </a:lnTo>
                  <a:lnTo>
                    <a:pt x="453060" y="842345"/>
                  </a:lnTo>
                  <a:lnTo>
                    <a:pt x="454221" y="842345"/>
                  </a:lnTo>
                  <a:lnTo>
                    <a:pt x="454221" y="841191"/>
                  </a:lnTo>
                  <a:lnTo>
                    <a:pt x="455384" y="840037"/>
                  </a:lnTo>
                  <a:lnTo>
                    <a:pt x="485769" y="800224"/>
                  </a:lnTo>
                  <a:lnTo>
                    <a:pt x="518058" y="758294"/>
                  </a:lnTo>
                  <a:lnTo>
                    <a:pt x="549314" y="714439"/>
                  </a:lnTo>
                  <a:lnTo>
                    <a:pt x="576603" y="668852"/>
                  </a:lnTo>
                  <a:lnTo>
                    <a:pt x="596987" y="621726"/>
                  </a:lnTo>
                  <a:lnTo>
                    <a:pt x="607531" y="573251"/>
                  </a:lnTo>
                  <a:lnTo>
                    <a:pt x="607413" y="522729"/>
                  </a:lnTo>
                  <a:lnTo>
                    <a:pt x="598455" y="472432"/>
                  </a:lnTo>
                  <a:lnTo>
                    <a:pt x="581689" y="423546"/>
                  </a:lnTo>
                  <a:lnTo>
                    <a:pt x="558149" y="377258"/>
                  </a:lnTo>
                  <a:lnTo>
                    <a:pt x="528865" y="334756"/>
                  </a:lnTo>
                  <a:lnTo>
                    <a:pt x="494872" y="297226"/>
                  </a:lnTo>
                  <a:lnTo>
                    <a:pt x="457308" y="266424"/>
                  </a:lnTo>
                  <a:lnTo>
                    <a:pt x="416969" y="241363"/>
                  </a:lnTo>
                  <a:lnTo>
                    <a:pt x="374373" y="220858"/>
                  </a:lnTo>
                  <a:lnTo>
                    <a:pt x="330034" y="203721"/>
                  </a:lnTo>
                  <a:lnTo>
                    <a:pt x="284469" y="188766"/>
                  </a:lnTo>
                  <a:lnTo>
                    <a:pt x="238194" y="174805"/>
                  </a:lnTo>
                  <a:lnTo>
                    <a:pt x="208042" y="138217"/>
                  </a:lnTo>
                  <a:lnTo>
                    <a:pt x="175090" y="103803"/>
                  </a:lnTo>
                  <a:lnTo>
                    <a:pt x="139363" y="72336"/>
                  </a:lnTo>
                  <a:lnTo>
                    <a:pt x="100885" y="44587"/>
                  </a:lnTo>
                  <a:lnTo>
                    <a:pt x="59677" y="21329"/>
                  </a:lnTo>
                  <a:lnTo>
                    <a:pt x="0" y="0"/>
                  </a:lnTo>
                  <a:close/>
                </a:path>
              </a:pathLst>
            </a:custGeom>
            <a:solidFill>
              <a:srgbClr val="FFFFFF">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0944026" y="0"/>
              <a:ext cx="1242695" cy="2621280"/>
            </a:xfrm>
            <a:custGeom>
              <a:avLst/>
              <a:gdLst/>
              <a:ahLst/>
              <a:cxnLst/>
              <a:rect l="l" t="t" r="r" b="b"/>
              <a:pathLst>
                <a:path w="1242695" h="2621280">
                  <a:moveTo>
                    <a:pt x="1242076" y="0"/>
                  </a:moveTo>
                  <a:lnTo>
                    <a:pt x="48063" y="0"/>
                  </a:lnTo>
                  <a:lnTo>
                    <a:pt x="44704" y="16333"/>
                  </a:lnTo>
                  <a:lnTo>
                    <a:pt x="44321" y="70170"/>
                  </a:lnTo>
                  <a:lnTo>
                    <a:pt x="53843" y="119366"/>
                  </a:lnTo>
                  <a:lnTo>
                    <a:pt x="70132" y="166062"/>
                  </a:lnTo>
                  <a:lnTo>
                    <a:pt x="110468" y="260518"/>
                  </a:lnTo>
                  <a:lnTo>
                    <a:pt x="128242" y="312560"/>
                  </a:lnTo>
                  <a:lnTo>
                    <a:pt x="137477" y="361279"/>
                  </a:lnTo>
                  <a:lnTo>
                    <a:pt x="140912" y="413819"/>
                  </a:lnTo>
                  <a:lnTo>
                    <a:pt x="139875" y="468583"/>
                  </a:lnTo>
                  <a:lnTo>
                    <a:pt x="135694" y="523973"/>
                  </a:lnTo>
                  <a:lnTo>
                    <a:pt x="129696" y="578390"/>
                  </a:lnTo>
                  <a:lnTo>
                    <a:pt x="123210" y="630236"/>
                  </a:lnTo>
                  <a:lnTo>
                    <a:pt x="115361" y="683025"/>
                  </a:lnTo>
                  <a:lnTo>
                    <a:pt x="106909" y="736174"/>
                  </a:lnTo>
                  <a:lnTo>
                    <a:pt x="97853" y="789443"/>
                  </a:lnTo>
                  <a:lnTo>
                    <a:pt x="88194" y="842592"/>
                  </a:lnTo>
                  <a:lnTo>
                    <a:pt x="77931" y="895380"/>
                  </a:lnTo>
                  <a:lnTo>
                    <a:pt x="68892" y="940438"/>
                  </a:lnTo>
                  <a:lnTo>
                    <a:pt x="60115" y="985987"/>
                  </a:lnTo>
                  <a:lnTo>
                    <a:pt x="51668" y="1031980"/>
                  </a:lnTo>
                  <a:lnTo>
                    <a:pt x="43619" y="1078371"/>
                  </a:lnTo>
                  <a:lnTo>
                    <a:pt x="36037" y="1125111"/>
                  </a:lnTo>
                  <a:lnTo>
                    <a:pt x="28989" y="1172155"/>
                  </a:lnTo>
                  <a:lnTo>
                    <a:pt x="22543" y="1219456"/>
                  </a:lnTo>
                  <a:lnTo>
                    <a:pt x="16767" y="1266968"/>
                  </a:lnTo>
                  <a:lnTo>
                    <a:pt x="11730" y="1314642"/>
                  </a:lnTo>
                  <a:lnTo>
                    <a:pt x="7499" y="1362433"/>
                  </a:lnTo>
                  <a:lnTo>
                    <a:pt x="4142" y="1410294"/>
                  </a:lnTo>
                  <a:lnTo>
                    <a:pt x="1728" y="1458177"/>
                  </a:lnTo>
                  <a:lnTo>
                    <a:pt x="325" y="1506037"/>
                  </a:lnTo>
                  <a:lnTo>
                    <a:pt x="0" y="1553826"/>
                  </a:lnTo>
                  <a:lnTo>
                    <a:pt x="821" y="1601498"/>
                  </a:lnTo>
                  <a:lnTo>
                    <a:pt x="2857" y="1649006"/>
                  </a:lnTo>
                  <a:lnTo>
                    <a:pt x="6176" y="1696303"/>
                  </a:lnTo>
                  <a:lnTo>
                    <a:pt x="10845" y="1743342"/>
                  </a:lnTo>
                  <a:lnTo>
                    <a:pt x="16933" y="1790077"/>
                  </a:lnTo>
                  <a:lnTo>
                    <a:pt x="24508" y="1836460"/>
                  </a:lnTo>
                  <a:lnTo>
                    <a:pt x="33638" y="1882446"/>
                  </a:lnTo>
                  <a:lnTo>
                    <a:pt x="44390" y="1927987"/>
                  </a:lnTo>
                  <a:lnTo>
                    <a:pt x="56834" y="1973036"/>
                  </a:lnTo>
                  <a:lnTo>
                    <a:pt x="71036" y="2017547"/>
                  </a:lnTo>
                  <a:lnTo>
                    <a:pt x="87065" y="2061473"/>
                  </a:lnTo>
                  <a:lnTo>
                    <a:pt x="104990" y="2104767"/>
                  </a:lnTo>
                  <a:lnTo>
                    <a:pt x="124877" y="2147382"/>
                  </a:lnTo>
                  <a:lnTo>
                    <a:pt x="146795" y="2189272"/>
                  </a:lnTo>
                  <a:lnTo>
                    <a:pt x="170812" y="2230389"/>
                  </a:lnTo>
                  <a:lnTo>
                    <a:pt x="196997" y="2270688"/>
                  </a:lnTo>
                  <a:lnTo>
                    <a:pt x="225416" y="2310121"/>
                  </a:lnTo>
                  <a:lnTo>
                    <a:pt x="256139" y="2348641"/>
                  </a:lnTo>
                  <a:lnTo>
                    <a:pt x="289233" y="2386203"/>
                  </a:lnTo>
                  <a:lnTo>
                    <a:pt x="325586" y="2422731"/>
                  </a:lnTo>
                  <a:lnTo>
                    <a:pt x="363355" y="2455917"/>
                  </a:lnTo>
                  <a:lnTo>
                    <a:pt x="402439" y="2485831"/>
                  </a:lnTo>
                  <a:lnTo>
                    <a:pt x="442738" y="2512546"/>
                  </a:lnTo>
                  <a:lnTo>
                    <a:pt x="484150" y="2536134"/>
                  </a:lnTo>
                  <a:lnTo>
                    <a:pt x="526573" y="2556666"/>
                  </a:lnTo>
                  <a:lnTo>
                    <a:pt x="569906" y="2574215"/>
                  </a:lnTo>
                  <a:lnTo>
                    <a:pt x="614048" y="2588853"/>
                  </a:lnTo>
                  <a:lnTo>
                    <a:pt x="658898" y="2600650"/>
                  </a:lnTo>
                  <a:lnTo>
                    <a:pt x="704354" y="2609680"/>
                  </a:lnTo>
                  <a:lnTo>
                    <a:pt x="750314" y="2616014"/>
                  </a:lnTo>
                  <a:lnTo>
                    <a:pt x="796678" y="2619724"/>
                  </a:lnTo>
                  <a:lnTo>
                    <a:pt x="843345" y="2620882"/>
                  </a:lnTo>
                  <a:lnTo>
                    <a:pt x="890212" y="2619560"/>
                  </a:lnTo>
                  <a:lnTo>
                    <a:pt x="937178" y="2615830"/>
                  </a:lnTo>
                  <a:lnTo>
                    <a:pt x="984143" y="2609763"/>
                  </a:lnTo>
                  <a:lnTo>
                    <a:pt x="1031004" y="2601432"/>
                  </a:lnTo>
                  <a:lnTo>
                    <a:pt x="1077661" y="2590908"/>
                  </a:lnTo>
                  <a:lnTo>
                    <a:pt x="1124013" y="2578264"/>
                  </a:lnTo>
                  <a:lnTo>
                    <a:pt x="1169957" y="2563571"/>
                  </a:lnTo>
                  <a:lnTo>
                    <a:pt x="1242076" y="2531982"/>
                  </a:lnTo>
                  <a:lnTo>
                    <a:pt x="1242076" y="0"/>
                  </a:lnTo>
                  <a:close/>
                </a:path>
              </a:pathLst>
            </a:custGeom>
            <a:solidFill>
              <a:srgbClr val="FFFFFF">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5" cstate="print"/>
            <a:stretch>
              <a:fillRect/>
            </a:stretch>
          </p:blipFill>
          <p:spPr>
            <a:xfrm>
              <a:off x="0" y="0"/>
              <a:ext cx="1574827" cy="980068"/>
            </a:xfrm>
            <a:prstGeom prst="rect">
              <a:avLst/>
            </a:prstGeom>
          </p:spPr>
        </p:pic>
      </p:grpSp>
      <p:sp>
        <p:nvSpPr>
          <p:cNvPr id="16" name="object 16"/>
          <p:cNvSpPr txBox="1">
            <a:spLocks noGrp="1"/>
          </p:cNvSpPr>
          <p:nvPr>
            <p:ph type="title"/>
          </p:nvPr>
        </p:nvSpPr>
        <p:spPr>
          <a:xfrm>
            <a:off x="1093725" y="1164336"/>
            <a:ext cx="4981575" cy="2339340"/>
          </a:xfrm>
          <a:prstGeom prst="rect">
            <a:avLst/>
          </a:prstGeom>
        </p:spPr>
        <p:txBody>
          <a:bodyPr vert="horz" wrap="square" lIns="0" tIns="74295" rIns="0" bIns="0" rtlCol="0">
            <a:spAutoFit/>
          </a:bodyPr>
          <a:lstStyle/>
          <a:p>
            <a:pPr marL="12700" marR="5080">
              <a:lnSpc>
                <a:spcPct val="90100"/>
              </a:lnSpc>
              <a:spcBef>
                <a:spcPts val="585"/>
              </a:spcBef>
            </a:pPr>
            <a:r>
              <a:rPr sz="4100" spc="-15" dirty="0">
                <a:solidFill>
                  <a:srgbClr val="FFFFFF"/>
                </a:solidFill>
              </a:rPr>
              <a:t>International </a:t>
            </a:r>
            <a:r>
              <a:rPr sz="4000" i="1" spc="30" dirty="0">
                <a:solidFill>
                  <a:srgbClr val="FFFFFF"/>
                </a:solidFill>
                <a:latin typeface="Calibri Light"/>
                <a:cs typeface="Calibri Light"/>
              </a:rPr>
              <a:t>Funder </a:t>
            </a:r>
            <a:r>
              <a:rPr sz="4000" i="1" spc="35" dirty="0">
                <a:solidFill>
                  <a:srgbClr val="FFFFFF"/>
                </a:solidFill>
                <a:latin typeface="Calibri Light"/>
                <a:cs typeface="Calibri Light"/>
              </a:rPr>
              <a:t> </a:t>
            </a:r>
            <a:r>
              <a:rPr sz="4100" spc="-25" dirty="0">
                <a:solidFill>
                  <a:srgbClr val="FFFFFF"/>
                </a:solidFill>
              </a:rPr>
              <a:t>strategies: transforming </a:t>
            </a:r>
            <a:r>
              <a:rPr sz="4100" spc="-915" dirty="0">
                <a:solidFill>
                  <a:srgbClr val="FFFFFF"/>
                </a:solidFill>
              </a:rPr>
              <a:t> </a:t>
            </a:r>
            <a:r>
              <a:rPr sz="4100" spc="-5" dirty="0">
                <a:solidFill>
                  <a:srgbClr val="FFFFFF"/>
                </a:solidFill>
              </a:rPr>
              <a:t>the </a:t>
            </a:r>
            <a:r>
              <a:rPr sz="4100" spc="-10" dirty="0">
                <a:solidFill>
                  <a:srgbClr val="FFFFFF"/>
                </a:solidFill>
              </a:rPr>
              <a:t>science </a:t>
            </a:r>
            <a:r>
              <a:rPr sz="4100" spc="-30" dirty="0">
                <a:solidFill>
                  <a:srgbClr val="FFFFFF"/>
                </a:solidFill>
              </a:rPr>
              <a:t>eco-system </a:t>
            </a:r>
            <a:r>
              <a:rPr sz="4100" spc="-25" dirty="0">
                <a:solidFill>
                  <a:srgbClr val="FFFFFF"/>
                </a:solidFill>
              </a:rPr>
              <a:t> </a:t>
            </a:r>
            <a:r>
              <a:rPr sz="4100" spc="-5" dirty="0">
                <a:solidFill>
                  <a:srgbClr val="FFFFFF"/>
                </a:solidFill>
              </a:rPr>
              <a:t>(EU)</a:t>
            </a:r>
            <a:endParaRPr sz="4100">
              <a:latin typeface="Calibri Light"/>
              <a:cs typeface="Calibri Light"/>
            </a:endParaRPr>
          </a:p>
        </p:txBody>
      </p:sp>
      <p:sp>
        <p:nvSpPr>
          <p:cNvPr id="17" name="object 17"/>
          <p:cNvSpPr txBox="1"/>
          <p:nvPr/>
        </p:nvSpPr>
        <p:spPr>
          <a:xfrm>
            <a:off x="1093724" y="3532124"/>
            <a:ext cx="9504680" cy="2677160"/>
          </a:xfrm>
          <a:prstGeom prst="rect">
            <a:avLst/>
          </a:prstGeom>
        </p:spPr>
        <p:txBody>
          <a:bodyPr vert="horz" wrap="square" lIns="0" tIns="12700" rIns="0" bIns="0" rtlCol="0">
            <a:spAutoFit/>
          </a:bodyPr>
          <a:lstStyle/>
          <a:p>
            <a:pPr marL="12700" marR="3437254" lvl="0" indent="0" defTabSz="914400" eaLnBrk="1" fontAlgn="auto" latinLnBrk="0" hangingPunct="1">
              <a:lnSpc>
                <a:spcPct val="133300"/>
              </a:lnSpc>
              <a:spcBef>
                <a:spcPts val="100"/>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cs typeface="Calibri"/>
              </a:rPr>
              <a:t>Horizon</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Europe</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impact</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driven</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framework</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programme. </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20" normalizeH="0" baseline="0" noProof="0" dirty="0">
                <a:ln>
                  <a:noFill/>
                </a:ln>
                <a:solidFill>
                  <a:srgbClr val="FFFFFF"/>
                </a:solidFill>
                <a:effectLst/>
                <a:uLnTx/>
                <a:uFillTx/>
                <a:latin typeface="Calibri"/>
                <a:cs typeface="Calibri"/>
              </a:rPr>
              <a:t>Pathways</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15" normalizeH="0" baseline="0" noProof="0" dirty="0">
                <a:ln>
                  <a:noFill/>
                </a:ln>
                <a:solidFill>
                  <a:srgbClr val="FFFFFF"/>
                </a:solidFill>
                <a:effectLst/>
                <a:uLnTx/>
                <a:uFillTx/>
                <a:latin typeface="Calibri"/>
                <a:cs typeface="Calibri"/>
              </a:rPr>
              <a:t>to</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Impact</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section</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nine</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20" normalizeH="0" baseline="0" noProof="0" dirty="0">
                <a:ln>
                  <a:noFill/>
                </a:ln>
                <a:solidFill>
                  <a:srgbClr val="FFFFFF"/>
                </a:solidFill>
                <a:effectLst/>
                <a:uLnTx/>
                <a:uFillTx/>
                <a:latin typeface="Calibri"/>
                <a:cs typeface="Calibri"/>
              </a:rPr>
              <a:t>Key</a:t>
            </a:r>
            <a:r>
              <a:rPr kumimoji="0" sz="1800" b="1" i="0" u="none" strike="noStrike" kern="0" cap="none" spc="0" normalizeH="0" baseline="0" noProof="0" dirty="0">
                <a:ln>
                  <a:noFill/>
                </a:ln>
                <a:solidFill>
                  <a:srgbClr val="FFFFFF"/>
                </a:solidFill>
                <a:effectLst/>
                <a:uLnTx/>
                <a:uFillTx/>
                <a:latin typeface="Calibri"/>
                <a:cs typeface="Calibri"/>
              </a:rPr>
              <a:t> </a:t>
            </a:r>
            <a:r>
              <a:rPr kumimoji="0" sz="1800" b="1" i="0" u="none" strike="noStrike" kern="0" cap="none" spc="-5" normalizeH="0" baseline="0" noProof="0" dirty="0">
                <a:ln>
                  <a:noFill/>
                </a:ln>
                <a:solidFill>
                  <a:srgbClr val="FFFFFF"/>
                </a:solidFill>
                <a:effectLst/>
                <a:uLnTx/>
                <a:uFillTx/>
                <a:latin typeface="Calibri"/>
                <a:cs typeface="Calibri"/>
              </a:rPr>
              <a:t>Impact</a:t>
            </a:r>
            <a:r>
              <a:rPr kumimoji="0" sz="1800" b="1"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20" normalizeH="0" baseline="0" noProof="0" dirty="0">
                <a:ln>
                  <a:noFill/>
                </a:ln>
                <a:solidFill>
                  <a:srgbClr val="FFFFFF"/>
                </a:solidFill>
                <a:effectLst/>
                <a:uLnTx/>
                <a:uFillTx/>
                <a:latin typeface="Calibri"/>
                <a:cs typeface="Calibri"/>
              </a:rPr>
              <a:t>Pathways</a:t>
            </a:r>
            <a:r>
              <a:rPr kumimoji="0" sz="1800" b="1"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(KIPs)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698500" marR="42545" lvl="0" indent="-228600" defTabSz="914400" eaLnBrk="1" fontAlgn="auto" latinLnBrk="0" hangingPunct="1">
              <a:lnSpc>
                <a:spcPts val="1900"/>
              </a:lnSpc>
              <a:spcBef>
                <a:spcPts val="640"/>
              </a:spcBef>
              <a:spcAft>
                <a:spcPts val="0"/>
              </a:spcAft>
              <a:buClrTx/>
              <a:buSzTx/>
              <a:buFont typeface="Arial"/>
              <a:buChar char="•"/>
              <a:tabLst>
                <a:tab pos="697865" algn="l"/>
                <a:tab pos="698500" algn="l"/>
              </a:tabLst>
              <a:defRPr/>
            </a:pPr>
            <a:r>
              <a:rPr kumimoji="0" sz="1800" b="1" i="0" u="none" strike="noStrike" kern="0" cap="none" spc="-10" normalizeH="0" baseline="0" noProof="0" dirty="0">
                <a:ln>
                  <a:noFill/>
                </a:ln>
                <a:solidFill>
                  <a:srgbClr val="FFFFFF"/>
                </a:solidFill>
                <a:effectLst/>
                <a:uLnTx/>
                <a:uFillTx/>
                <a:latin typeface="Calibri"/>
                <a:cs typeface="Calibri"/>
              </a:rPr>
              <a:t>Scientific</a:t>
            </a:r>
            <a:r>
              <a:rPr kumimoji="0" sz="1800" b="1" i="0" u="none" strike="noStrike" kern="0" cap="none" spc="10" normalizeH="0" baseline="0" noProof="0" dirty="0">
                <a:ln>
                  <a:noFill/>
                </a:ln>
                <a:solidFill>
                  <a:srgbClr val="FFFFFF"/>
                </a:solidFill>
                <a:effectLst/>
                <a:uLnTx/>
                <a:uFillTx/>
                <a:latin typeface="Calibri"/>
                <a:cs typeface="Calibri"/>
              </a:rPr>
              <a:t> </a:t>
            </a:r>
            <a:r>
              <a:rPr kumimoji="0" sz="1800" b="1" i="0" u="none" strike="noStrike" kern="0" cap="none" spc="-5" normalizeH="0" baseline="0" noProof="0" dirty="0">
                <a:ln>
                  <a:noFill/>
                </a:ln>
                <a:solidFill>
                  <a:srgbClr val="FFFFFF"/>
                </a:solidFill>
                <a:effectLst/>
                <a:uLnTx/>
                <a:uFillTx/>
                <a:latin typeface="Calibri"/>
                <a:cs typeface="Calibri"/>
              </a:rPr>
              <a:t>impact</a:t>
            </a:r>
            <a:r>
              <a:rPr kumimoji="0" sz="1800" b="0" i="0" u="none" strike="noStrike" kern="0" cap="none" spc="-5" normalizeH="0" baseline="0" noProof="0" dirty="0">
                <a:ln>
                  <a:noFill/>
                </a:ln>
                <a:solidFill>
                  <a:srgbClr val="FFFFFF"/>
                </a:solidFill>
                <a:effectLst/>
                <a:uLnTx/>
                <a:uFillTx/>
                <a:latin typeface="Calibri"/>
                <a:cs typeface="Calibri"/>
              </a:rPr>
              <a:t>:</a:t>
            </a:r>
            <a:r>
              <a:rPr kumimoji="0" sz="1800" b="0" i="0" u="none" strike="noStrike" kern="0" cap="none" spc="2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(1)</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Creating</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high-quality</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new</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knowledge;</a:t>
            </a:r>
            <a:r>
              <a:rPr kumimoji="0" sz="1800" b="0" i="0" u="none" strike="noStrike" kern="0" cap="none" spc="2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(2)</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Strengthening</a:t>
            </a:r>
            <a:r>
              <a:rPr kumimoji="0" sz="1800" b="0" i="0" u="none" strike="noStrike" kern="0" cap="none" spc="2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human</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capital</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in </a:t>
            </a:r>
            <a:r>
              <a:rPr kumimoji="0" sz="1800" b="0" i="0" u="none" strike="noStrike" kern="0" cap="none" spc="-39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R&amp;I;</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(3)</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Fostering</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diffusion</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of</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knowledge</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Open</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Science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698500" marR="5080" lvl="0" indent="-228600" defTabSz="914400" eaLnBrk="1" fontAlgn="auto" latinLnBrk="0" hangingPunct="1">
              <a:lnSpc>
                <a:spcPct val="90000"/>
              </a:lnSpc>
              <a:spcBef>
                <a:spcPts val="430"/>
              </a:spcBef>
              <a:spcAft>
                <a:spcPts val="0"/>
              </a:spcAft>
              <a:buClrTx/>
              <a:buSzTx/>
              <a:buFont typeface="Arial"/>
              <a:buChar char="•"/>
              <a:tabLst>
                <a:tab pos="697865" algn="l"/>
                <a:tab pos="698500" algn="l"/>
              </a:tabLst>
              <a:defRPr/>
            </a:pPr>
            <a:r>
              <a:rPr kumimoji="0" sz="1800" b="1" i="0" u="none" strike="noStrike" kern="0" cap="none" spc="-10" normalizeH="0" baseline="0" noProof="0" dirty="0">
                <a:ln>
                  <a:noFill/>
                </a:ln>
                <a:solidFill>
                  <a:srgbClr val="FFFFFF"/>
                </a:solidFill>
                <a:effectLst/>
                <a:uLnTx/>
                <a:uFillTx/>
                <a:latin typeface="Calibri"/>
                <a:cs typeface="Calibri"/>
              </a:rPr>
              <a:t>Societal</a:t>
            </a:r>
            <a:r>
              <a:rPr kumimoji="0" sz="1800" b="1" i="0" u="none" strike="noStrike" kern="0" cap="none" spc="0" normalizeH="0" baseline="0" noProof="0" dirty="0">
                <a:ln>
                  <a:noFill/>
                </a:ln>
                <a:solidFill>
                  <a:srgbClr val="FFFFFF"/>
                </a:solidFill>
                <a:effectLst/>
                <a:uLnTx/>
                <a:uFillTx/>
                <a:latin typeface="Calibri"/>
                <a:cs typeface="Calibri"/>
              </a:rPr>
              <a:t> </a:t>
            </a:r>
            <a:r>
              <a:rPr kumimoji="0" sz="1800" b="1" i="0" u="none" strike="noStrike" kern="0" cap="none" spc="-5" normalizeH="0" baseline="0" noProof="0" dirty="0">
                <a:ln>
                  <a:noFill/>
                </a:ln>
                <a:solidFill>
                  <a:srgbClr val="FFFFFF"/>
                </a:solidFill>
                <a:effectLst/>
                <a:uLnTx/>
                <a:uFillTx/>
                <a:latin typeface="Calibri"/>
                <a:cs typeface="Calibri"/>
              </a:rPr>
              <a:t>Impact</a:t>
            </a:r>
            <a:r>
              <a:rPr kumimoji="0" sz="1800" b="0" i="0" u="none" strike="noStrike" kern="0" cap="none" spc="-5" normalizeH="0" baseline="0" noProof="0" dirty="0">
                <a:ln>
                  <a:noFill/>
                </a:ln>
                <a:solidFill>
                  <a:srgbClr val="FFFFFF"/>
                </a:solidFill>
                <a:effectLst/>
                <a:uLnTx/>
                <a:uFillTx/>
                <a:latin typeface="Calibri"/>
                <a:cs typeface="Calibri"/>
              </a:rPr>
              <a:t>:</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(4)</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Addressing</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EU</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policy</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priorities</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&amp; </a:t>
            </a:r>
            <a:r>
              <a:rPr kumimoji="0" sz="1800" b="0" i="0" u="none" strike="noStrike" kern="0" cap="none" spc="-5" normalizeH="0" baseline="0" noProof="0" dirty="0">
                <a:ln>
                  <a:noFill/>
                </a:ln>
                <a:solidFill>
                  <a:srgbClr val="FFFFFF"/>
                </a:solidFill>
                <a:effectLst/>
                <a:uLnTx/>
                <a:uFillTx/>
                <a:latin typeface="Calibri"/>
                <a:cs typeface="Calibri"/>
              </a:rPr>
              <a:t>global</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challenges</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through</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R&amp;I;</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(5) </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Delivering</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benefits</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impact</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via</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R&amp;I</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missions;</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(6)</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Strengthening</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the</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20" normalizeH="0" baseline="0" noProof="0" dirty="0">
                <a:ln>
                  <a:noFill/>
                </a:ln>
                <a:solidFill>
                  <a:srgbClr val="FFFFFF"/>
                </a:solidFill>
                <a:effectLst/>
                <a:uLnTx/>
                <a:uFillTx/>
                <a:latin typeface="Calibri"/>
                <a:cs typeface="Calibri"/>
              </a:rPr>
              <a:t>uptake</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of</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R&amp;I</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in</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society; </a:t>
            </a:r>
            <a:r>
              <a:rPr kumimoji="0" sz="1800" b="0" i="0" u="none" strike="noStrike" kern="0" cap="none" spc="-39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698500" marR="124460" lvl="0" indent="-228600" defTabSz="914400" eaLnBrk="1" fontAlgn="auto" latinLnBrk="0" hangingPunct="1">
              <a:lnSpc>
                <a:spcPts val="1920"/>
              </a:lnSpc>
              <a:spcBef>
                <a:spcPts val="600"/>
              </a:spcBef>
              <a:spcAft>
                <a:spcPts val="0"/>
              </a:spcAft>
              <a:buClrTx/>
              <a:buSzTx/>
              <a:buFont typeface="Arial"/>
              <a:buChar char="•"/>
              <a:tabLst>
                <a:tab pos="697865" algn="l"/>
                <a:tab pos="698500" algn="l"/>
              </a:tabLst>
              <a:defRPr/>
            </a:pPr>
            <a:r>
              <a:rPr kumimoji="0" sz="1800" b="1" i="0" u="none" strike="noStrike" kern="0" cap="none" spc="-10" normalizeH="0" baseline="0" noProof="0" dirty="0">
                <a:ln>
                  <a:noFill/>
                </a:ln>
                <a:solidFill>
                  <a:srgbClr val="FFFFFF"/>
                </a:solidFill>
                <a:effectLst/>
                <a:uLnTx/>
                <a:uFillTx/>
                <a:latin typeface="Calibri"/>
                <a:cs typeface="Calibri"/>
              </a:rPr>
              <a:t>Economic</a:t>
            </a:r>
            <a:r>
              <a:rPr kumimoji="0" sz="1800" b="1"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t>
            </a:r>
            <a:r>
              <a:rPr kumimoji="0" sz="1800" b="1" i="0" u="none" strike="noStrike" kern="0" cap="none" spc="10" normalizeH="0" baseline="0" noProof="0" dirty="0">
                <a:ln>
                  <a:noFill/>
                </a:ln>
                <a:solidFill>
                  <a:srgbClr val="FFFFFF"/>
                </a:solidFill>
                <a:effectLst/>
                <a:uLnTx/>
                <a:uFillTx/>
                <a:latin typeface="Calibri"/>
                <a:cs typeface="Calibri"/>
              </a:rPr>
              <a:t> </a:t>
            </a:r>
            <a:r>
              <a:rPr kumimoji="0" sz="1800" b="1" i="0" u="none" strike="noStrike" kern="0" cap="none" spc="-20" normalizeH="0" baseline="0" noProof="0" dirty="0">
                <a:ln>
                  <a:noFill/>
                </a:ln>
                <a:solidFill>
                  <a:srgbClr val="FFFFFF"/>
                </a:solidFill>
                <a:effectLst/>
                <a:uLnTx/>
                <a:uFillTx/>
                <a:latin typeface="Calibri"/>
                <a:cs typeface="Calibri"/>
              </a:rPr>
              <a:t>Technological</a:t>
            </a:r>
            <a:r>
              <a:rPr kumimoji="0" sz="1800" b="1"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5" normalizeH="0" baseline="0" noProof="0" dirty="0">
                <a:ln>
                  <a:noFill/>
                </a:ln>
                <a:solidFill>
                  <a:srgbClr val="FFFFFF"/>
                </a:solidFill>
                <a:effectLst/>
                <a:uLnTx/>
                <a:uFillTx/>
                <a:latin typeface="Calibri"/>
                <a:cs typeface="Calibri"/>
              </a:rPr>
              <a:t>Impact:</a:t>
            </a:r>
            <a:r>
              <a:rPr kumimoji="0" sz="1800" b="1"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(7)</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Generating</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innovation-based</a:t>
            </a:r>
            <a:r>
              <a:rPr kumimoji="0" sz="1800" b="0" i="0" u="none" strike="noStrike" kern="0" cap="none" spc="1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growth;</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(8)</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Creating</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more </a:t>
            </a:r>
            <a:r>
              <a:rPr kumimoji="0" sz="1800" b="0" i="0" u="none" strike="noStrike" kern="0" cap="none" spc="-39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better</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jobs;</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(9)</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Leveraging</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investments</a:t>
            </a:r>
            <a:r>
              <a:rPr kumimoji="0" sz="1800" b="0" i="0" u="none" strike="noStrike" kern="0" cap="none" spc="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in</a:t>
            </a:r>
            <a:r>
              <a:rPr kumimoji="0" sz="1800" b="0" i="0" u="none" strike="noStrike" kern="0" cap="none" spc="10" normalizeH="0" baseline="0" noProof="0" dirty="0">
                <a:ln>
                  <a:noFill/>
                </a:ln>
                <a:solidFill>
                  <a:srgbClr val="FFFFFF"/>
                </a:solidFill>
                <a:effectLst/>
                <a:uLnTx/>
                <a:uFillTx/>
                <a:latin typeface="Calibri"/>
                <a:cs typeface="Calibri"/>
              </a:rPr>
              <a:t> </a:t>
            </a:r>
            <a:r>
              <a:rPr kumimoji="0" sz="1800" b="0" i="0" u="none" strike="noStrike" kern="0" cap="none" spc="-5" normalizeH="0" baseline="0" noProof="0" dirty="0">
                <a:ln>
                  <a:noFill/>
                </a:ln>
                <a:solidFill>
                  <a:srgbClr val="FFFFFF"/>
                </a:solidFill>
                <a:effectLst/>
                <a:uLnTx/>
                <a:uFillTx/>
                <a:latin typeface="Calibri"/>
                <a:cs typeface="Calibri"/>
              </a:rPr>
              <a:t>R&amp;I</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2069077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742" y="692403"/>
            <a:ext cx="6129020" cy="1226820"/>
          </a:xfrm>
          <a:prstGeom prst="rect">
            <a:avLst/>
          </a:prstGeom>
        </p:spPr>
        <p:txBody>
          <a:bodyPr vert="horz" wrap="square" lIns="0" tIns="52069" rIns="0" bIns="0" rtlCol="0">
            <a:spAutoFit/>
          </a:bodyPr>
          <a:lstStyle/>
          <a:p>
            <a:pPr marL="12700" marR="5080">
              <a:lnSpc>
                <a:spcPct val="90700"/>
              </a:lnSpc>
              <a:spcBef>
                <a:spcPts val="409"/>
              </a:spcBef>
            </a:pPr>
            <a:r>
              <a:rPr sz="2800" spc="-5" dirty="0"/>
              <a:t>How</a:t>
            </a:r>
            <a:r>
              <a:rPr sz="2800" dirty="0"/>
              <a:t> </a:t>
            </a:r>
            <a:r>
              <a:rPr sz="2800" spc="-15" dirty="0"/>
              <a:t>can</a:t>
            </a:r>
            <a:r>
              <a:rPr sz="2800" spc="-5" dirty="0"/>
              <a:t> </a:t>
            </a:r>
            <a:r>
              <a:rPr sz="2800" spc="-15" dirty="0"/>
              <a:t>we</a:t>
            </a:r>
            <a:r>
              <a:rPr sz="2800" dirty="0"/>
              <a:t> </a:t>
            </a:r>
            <a:r>
              <a:rPr sz="2800" spc="-25" dirty="0"/>
              <a:t>integrate</a:t>
            </a:r>
            <a:r>
              <a:rPr sz="2800" spc="5" dirty="0"/>
              <a:t> </a:t>
            </a:r>
            <a:r>
              <a:rPr sz="2800" spc="-10" dirty="0"/>
              <a:t>impact</a:t>
            </a:r>
            <a:r>
              <a:rPr sz="2800" dirty="0"/>
              <a:t> </a:t>
            </a:r>
            <a:r>
              <a:rPr sz="2800" spc="-5" dirty="0"/>
              <a:t>in the </a:t>
            </a:r>
            <a:r>
              <a:rPr sz="2800" dirty="0"/>
              <a:t> </a:t>
            </a:r>
            <a:r>
              <a:rPr sz="2800" spc="-10" dirty="0"/>
              <a:t>institutional</a:t>
            </a:r>
            <a:r>
              <a:rPr sz="2800" spc="-5" dirty="0"/>
              <a:t> </a:t>
            </a:r>
            <a:r>
              <a:rPr sz="2800" spc="-20" dirty="0"/>
              <a:t>strategy</a:t>
            </a:r>
            <a:r>
              <a:rPr sz="2800" dirty="0"/>
              <a:t> </a:t>
            </a:r>
            <a:r>
              <a:rPr sz="2800" spc="-15" dirty="0"/>
              <a:t>to</a:t>
            </a:r>
            <a:r>
              <a:rPr sz="2800" spc="5" dirty="0"/>
              <a:t> </a:t>
            </a:r>
            <a:r>
              <a:rPr sz="2800" spc="-5" dirty="0"/>
              <a:t>support</a:t>
            </a:r>
            <a:r>
              <a:rPr sz="2800" spc="5" dirty="0"/>
              <a:t> </a:t>
            </a:r>
            <a:r>
              <a:rPr sz="2800" dirty="0"/>
              <a:t>a</a:t>
            </a:r>
            <a:r>
              <a:rPr sz="2800" spc="-5" dirty="0"/>
              <a:t> </a:t>
            </a:r>
            <a:r>
              <a:rPr sz="2800" spc="-15" dirty="0"/>
              <a:t>mandate </a:t>
            </a:r>
            <a:r>
              <a:rPr sz="2800" spc="-620" dirty="0"/>
              <a:t> </a:t>
            </a:r>
            <a:r>
              <a:rPr sz="2800" spc="-25" dirty="0"/>
              <a:t>for</a:t>
            </a:r>
            <a:r>
              <a:rPr sz="2800" spc="-5" dirty="0"/>
              <a:t> </a:t>
            </a:r>
            <a:r>
              <a:rPr sz="2800" spc="-10" dirty="0"/>
              <a:t>societal</a:t>
            </a:r>
            <a:r>
              <a:rPr sz="2800" spc="-5" dirty="0"/>
              <a:t> </a:t>
            </a:r>
            <a:r>
              <a:rPr sz="2800" spc="-10" dirty="0"/>
              <a:t>wellbeing?</a:t>
            </a:r>
            <a:endParaRPr sz="2800"/>
          </a:p>
        </p:txBody>
      </p:sp>
      <p:sp>
        <p:nvSpPr>
          <p:cNvPr id="3" name="object 3"/>
          <p:cNvSpPr txBox="1"/>
          <p:nvPr/>
        </p:nvSpPr>
        <p:spPr>
          <a:xfrm>
            <a:off x="459958" y="2425700"/>
            <a:ext cx="5276215" cy="1668780"/>
          </a:xfrm>
          <a:prstGeom prst="rect">
            <a:avLst/>
          </a:prstGeom>
        </p:spPr>
        <p:txBody>
          <a:bodyPr vert="horz" wrap="square" lIns="0" tIns="48260" rIns="0" bIns="0" rtlCol="0">
            <a:spAutoFit/>
          </a:bodyPr>
          <a:lstStyle/>
          <a:p>
            <a:pPr marL="12700" marR="43815" lvl="0" indent="0" defTabSz="914400" eaLnBrk="1" fontAlgn="auto" latinLnBrk="0" hangingPunct="1">
              <a:lnSpc>
                <a:spcPts val="1900"/>
              </a:lnSpc>
              <a:spcBef>
                <a:spcPts val="38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(Inter)</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National</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strategies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lead</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5" normalizeH="0" baseline="0" noProof="0" dirty="0">
                <a:ln>
                  <a:noFill/>
                </a:ln>
                <a:solidFill>
                  <a:sysClr val="windowText" lastClr="000000"/>
                </a:solidFill>
                <a:effectLst/>
                <a:uLnTx/>
                <a:uFillTx/>
                <a:latin typeface="Calibri"/>
                <a:cs typeface="Calibri"/>
              </a:rPr>
              <a:t>to</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the</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implementation</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 </a:t>
            </a:r>
            <a:r>
              <a:rPr kumimoji="0" sz="1800" b="0" i="0" u="none" strike="noStrike" kern="0" cap="none" spc="-390" normalizeH="0" baseline="0" noProof="0" dirty="0">
                <a:ln>
                  <a:noFill/>
                </a:ln>
                <a:solidFill>
                  <a:sysClr val="windowText" lastClr="000000"/>
                </a:solidFill>
                <a:effectLst/>
                <a:uLnTx/>
                <a:uFillTx/>
                <a:latin typeface="Calibri"/>
                <a:cs typeface="Calibri"/>
              </a:rPr>
              <a:t> </a:t>
            </a:r>
            <a:r>
              <a:rPr kumimoji="0" sz="1800" b="0" i="0" u="none" strike="noStrike" kern="0" cap="none" spc="-5" normalizeH="0" baseline="0" noProof="0" dirty="0">
                <a:ln>
                  <a:noFill/>
                </a:ln>
                <a:solidFill>
                  <a:sysClr val="windowText" lastClr="000000"/>
                </a:solidFill>
                <a:effectLst/>
                <a:uLnTx/>
                <a:uFillTx/>
                <a:latin typeface="Calibri"/>
                <a:cs typeface="Calibri"/>
              </a:rPr>
              <a:t>Institutional </a:t>
            </a:r>
            <a:r>
              <a:rPr kumimoji="0" sz="1800" b="0" i="0" u="none" strike="noStrike" kern="0" cap="none" spc="-15" normalizeH="0" baseline="0" noProof="0" dirty="0">
                <a:ln>
                  <a:noFill/>
                </a:ln>
                <a:solidFill>
                  <a:sysClr val="windowText" lastClr="000000"/>
                </a:solidFill>
                <a:effectLst/>
                <a:uLnTx/>
                <a:uFillTx/>
                <a:latin typeface="Calibri"/>
                <a:cs typeface="Calibri"/>
              </a:rPr>
              <a:t>strategies</a:t>
            </a:r>
            <a:r>
              <a:rPr kumimoji="0" sz="1800" b="0" i="0" u="none" strike="noStrike" kern="0" cap="none" spc="0" normalizeH="0" baseline="0" noProof="0" dirty="0">
                <a:ln>
                  <a:noFill/>
                </a:ln>
                <a:solidFill>
                  <a:sysClr val="windowText" lastClr="000000"/>
                </a:solidFill>
                <a:effectLst/>
                <a:uLnTx/>
                <a:uFillTx/>
                <a:latin typeface="Calibri"/>
                <a:cs typeface="Calibri"/>
              </a:rPr>
              <a:t> and</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1" i="1" u="none" strike="noStrike" kern="0" cap="none" spc="-5" normalizeH="0" baseline="0" noProof="0" dirty="0">
                <a:ln>
                  <a:noFill/>
                </a:ln>
                <a:solidFill>
                  <a:sysClr val="windowText" lastClr="000000"/>
                </a:solidFill>
                <a:effectLst/>
                <a:uLnTx/>
                <a:uFillTx/>
                <a:latin typeface="Calibri"/>
                <a:cs typeface="Calibri"/>
              </a:rPr>
              <a:t>change: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0"/>
              </a:spcBef>
              <a:spcAft>
                <a:spcPts val="0"/>
              </a:spcAft>
              <a:buClrTx/>
              <a:buSzTx/>
              <a:buFontTx/>
              <a:buNone/>
              <a:tabLst/>
              <a:defRPr/>
            </a:pPr>
            <a:endParaRPr kumimoji="0" sz="17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680" normalizeH="0" baseline="0" noProof="0" dirty="0">
                <a:ln>
                  <a:noFill/>
                </a:ln>
                <a:solidFill>
                  <a:sysClr val="windowText" lastClr="000000"/>
                </a:solidFill>
                <a:effectLst/>
                <a:uLnTx/>
                <a:uFillTx/>
                <a:latin typeface="Trebuchet MS"/>
                <a:cs typeface="Trebuchet MS"/>
              </a:rPr>
              <a:t>v</a:t>
            </a:r>
            <a:r>
              <a:rPr kumimoji="0" sz="1700" b="0" i="0" u="none" strike="noStrike" kern="0" cap="none" spc="-229" normalizeH="0" baseline="0" noProof="0" dirty="0">
                <a:ln>
                  <a:noFill/>
                </a:ln>
                <a:solidFill>
                  <a:sysClr val="windowText" lastClr="000000"/>
                </a:solidFill>
                <a:effectLst/>
                <a:uLnTx/>
                <a:uFillTx/>
                <a:latin typeface="Trebuchet MS"/>
                <a:cs typeface="Trebuchet MS"/>
              </a:rPr>
              <a:t> </a:t>
            </a:r>
            <a:r>
              <a:rPr kumimoji="0" sz="1700" b="0" i="0" u="none" strike="noStrike" kern="0" cap="none" spc="-5" normalizeH="0" baseline="0" noProof="0" dirty="0">
                <a:ln>
                  <a:noFill/>
                </a:ln>
                <a:solidFill>
                  <a:sysClr val="windowText" lastClr="000000"/>
                </a:solidFill>
                <a:effectLst/>
                <a:uLnTx/>
                <a:uFillTx/>
                <a:latin typeface="Calibri"/>
                <a:cs typeface="Calibri"/>
              </a:rPr>
              <a:t>In</a:t>
            </a:r>
            <a:r>
              <a:rPr kumimoji="0" sz="1700" b="0" i="0" u="none" strike="noStrike" kern="0" cap="none" spc="-25" normalizeH="0" baseline="0" noProof="0" dirty="0">
                <a:ln>
                  <a:noFill/>
                </a:ln>
                <a:solidFill>
                  <a:sysClr val="windowText" lastClr="000000"/>
                </a:solidFill>
                <a:effectLst/>
                <a:uLnTx/>
                <a:uFillTx/>
                <a:latin typeface="Calibri"/>
                <a:cs typeface="Calibri"/>
              </a:rPr>
              <a:t>s</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10" normalizeH="0" baseline="0" noProof="0" dirty="0">
                <a:ln>
                  <a:noFill/>
                </a:ln>
                <a:solidFill>
                  <a:sysClr val="windowText" lastClr="000000"/>
                </a:solidFill>
                <a:effectLst/>
                <a:uLnTx/>
                <a:uFillTx/>
                <a:latin typeface="Calibri"/>
                <a:cs typeface="Calibri"/>
              </a:rPr>
              <a:t>u</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0" normalizeH="0" baseline="0" noProof="0" dirty="0">
                <a:ln>
                  <a:noFill/>
                </a:ln>
                <a:solidFill>
                  <a:sysClr val="windowText" lastClr="000000"/>
                </a:solidFill>
                <a:effectLst/>
                <a:uLnTx/>
                <a:uFillTx/>
                <a:latin typeface="Calibri"/>
                <a:cs typeface="Calibri"/>
              </a:rPr>
              <a:t>o</a:t>
            </a:r>
            <a:r>
              <a:rPr kumimoji="0" sz="1700" b="0" i="0" u="none" strike="noStrike" kern="0" cap="none" spc="-10" normalizeH="0" baseline="0" noProof="0" dirty="0">
                <a:ln>
                  <a:noFill/>
                </a:ln>
                <a:solidFill>
                  <a:sysClr val="windowText" lastClr="000000"/>
                </a:solidFill>
                <a:effectLst/>
                <a:uLnTx/>
                <a:uFillTx/>
                <a:latin typeface="Calibri"/>
                <a:cs typeface="Calibri"/>
              </a:rPr>
              <a:t>n</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0" normalizeH="0" baseline="0" noProof="0" dirty="0">
                <a:ln>
                  <a:noFill/>
                </a:ln>
                <a:solidFill>
                  <a:sysClr val="windowText" lastClr="000000"/>
                </a:solidFill>
                <a:effectLst/>
                <a:uLnTx/>
                <a:uFillTx/>
                <a:latin typeface="Calibri"/>
                <a:cs typeface="Calibri"/>
              </a:rPr>
              <a:t>l </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5" normalizeH="0" baseline="0" noProof="0" dirty="0">
                <a:ln>
                  <a:noFill/>
                </a:ln>
                <a:solidFill>
                  <a:sysClr val="windowText" lastClr="000000"/>
                </a:solidFill>
                <a:effectLst/>
                <a:uLnTx/>
                <a:uFillTx/>
                <a:latin typeface="Calibri"/>
                <a:cs typeface="Calibri"/>
              </a:rPr>
              <a:t>m</a:t>
            </a:r>
            <a:r>
              <a:rPr kumimoji="0" sz="1700" b="0" i="0" u="none" strike="noStrike" kern="0" cap="none" spc="-10"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5" normalizeH="0" baseline="0" noProof="0" dirty="0">
                <a:ln>
                  <a:noFill/>
                </a:ln>
                <a:solidFill>
                  <a:sysClr val="windowText" lastClr="000000"/>
                </a:solidFill>
                <a:effectLst/>
                <a:uLnTx/>
                <a:uFillTx/>
                <a:latin typeface="Calibri"/>
                <a:cs typeface="Calibri"/>
              </a:rPr>
              <a:t>c</a:t>
            </a:r>
            <a:r>
              <a:rPr kumimoji="0" sz="1700" b="0" i="0" u="none" strike="noStrike" kern="0" cap="none" spc="0" normalizeH="0" baseline="0" noProof="0" dirty="0">
                <a:ln>
                  <a:noFill/>
                </a:ln>
                <a:solidFill>
                  <a:sysClr val="windowText" lastClr="000000"/>
                </a:solidFill>
                <a:effectLst/>
                <a:uLnTx/>
                <a:uFillTx/>
                <a:latin typeface="Calibri"/>
                <a:cs typeface="Calibri"/>
              </a:rPr>
              <a:t>t</a:t>
            </a:r>
            <a:r>
              <a:rPr kumimoji="0" sz="1700" b="0" i="0" u="none" strike="noStrike" kern="0" cap="none" spc="5" normalizeH="0" baseline="0" noProof="0" dirty="0">
                <a:ln>
                  <a:noFill/>
                </a:ln>
                <a:solidFill>
                  <a:sysClr val="windowText" lastClr="000000"/>
                </a:solidFill>
                <a:effectLst/>
                <a:uLnTx/>
                <a:uFillTx/>
                <a:latin typeface="Calibri"/>
                <a:cs typeface="Calibri"/>
              </a:rPr>
              <a:t> </a:t>
            </a:r>
            <a:r>
              <a:rPr kumimoji="0" sz="1700" b="0" i="0" u="none" strike="noStrike" kern="0" cap="none" spc="-25" normalizeH="0" baseline="0" noProof="0" dirty="0">
                <a:ln>
                  <a:noFill/>
                </a:ln>
                <a:solidFill>
                  <a:sysClr val="windowText" lastClr="000000"/>
                </a:solidFill>
                <a:effectLst/>
                <a:uLnTx/>
                <a:uFillTx/>
                <a:latin typeface="Calibri"/>
                <a:cs typeface="Calibri"/>
              </a:rPr>
              <a:t>s</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45" normalizeH="0" baseline="0" noProof="0" dirty="0">
                <a:ln>
                  <a:noFill/>
                </a:ln>
                <a:solidFill>
                  <a:sysClr val="windowText" lastClr="000000"/>
                </a:solidFill>
                <a:effectLst/>
                <a:uLnTx/>
                <a:uFillTx/>
                <a:latin typeface="Calibri"/>
                <a:cs typeface="Calibri"/>
              </a:rPr>
              <a:t>r</a:t>
            </a:r>
            <a:r>
              <a:rPr kumimoji="0" sz="1700" b="0" i="0" u="none" strike="noStrike" kern="0" cap="none" spc="-20" normalizeH="0" baseline="0" noProof="0" dirty="0">
                <a:ln>
                  <a:noFill/>
                </a:ln>
                <a:solidFill>
                  <a:sysClr val="windowText" lastClr="000000"/>
                </a:solidFill>
                <a:effectLst/>
                <a:uLnTx/>
                <a:uFillTx/>
                <a:latin typeface="Calibri"/>
                <a:cs typeface="Calibri"/>
              </a:rPr>
              <a:t>a</a:t>
            </a:r>
            <a:r>
              <a:rPr kumimoji="0" sz="1700" b="0" i="0" u="none" strike="noStrike" kern="0" cap="none" spc="-15" normalizeH="0" baseline="0" noProof="0" dirty="0">
                <a:ln>
                  <a:noFill/>
                </a:ln>
                <a:solidFill>
                  <a:sysClr val="windowText" lastClr="000000"/>
                </a:solidFill>
                <a:effectLst/>
                <a:uLnTx/>
                <a:uFillTx/>
                <a:latin typeface="Calibri"/>
                <a:cs typeface="Calibri"/>
              </a:rPr>
              <a:t>t</a:t>
            </a:r>
            <a:r>
              <a:rPr kumimoji="0" sz="1700" b="0" i="0" u="none" strike="noStrike" kern="0" cap="none" spc="0" normalizeH="0" baseline="0" noProof="0" dirty="0">
                <a:ln>
                  <a:noFill/>
                </a:ln>
                <a:solidFill>
                  <a:sysClr val="windowText" lastClr="000000"/>
                </a:solidFill>
                <a:effectLst/>
                <a:uLnTx/>
                <a:uFillTx/>
                <a:latin typeface="Calibri"/>
                <a:cs typeface="Calibri"/>
              </a:rPr>
              <a:t>eg</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0" normalizeH="0" baseline="0" noProof="0" dirty="0">
                <a:ln>
                  <a:noFill/>
                </a:ln>
                <a:solidFill>
                  <a:sysClr val="windowText" lastClr="000000"/>
                </a:solidFill>
                <a:effectLst/>
                <a:uLnTx/>
                <a:uFillTx/>
                <a:latin typeface="Calibri"/>
                <a:cs typeface="Calibri"/>
              </a:rPr>
              <a:t>es</a:t>
            </a:r>
            <a:endParaRPr kumimoji="0" sz="17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65"/>
              </a:spcBef>
              <a:spcAft>
                <a:spcPts val="0"/>
              </a:spcAft>
              <a:buClrTx/>
              <a:buSzTx/>
              <a:buFontTx/>
              <a:buNone/>
              <a:tabLst/>
              <a:defRPr/>
            </a:pPr>
            <a:r>
              <a:rPr kumimoji="0" sz="1700" b="0" i="0" u="none" strike="noStrike" kern="0" cap="none" spc="680" normalizeH="0" baseline="0" noProof="0" dirty="0">
                <a:ln>
                  <a:noFill/>
                </a:ln>
                <a:solidFill>
                  <a:sysClr val="windowText" lastClr="000000"/>
                </a:solidFill>
                <a:effectLst/>
                <a:uLnTx/>
                <a:uFillTx/>
                <a:latin typeface="Trebuchet MS"/>
                <a:cs typeface="Trebuchet MS"/>
              </a:rPr>
              <a:t>v</a:t>
            </a:r>
            <a:r>
              <a:rPr kumimoji="0" sz="1700" b="0" i="0" u="none" strike="noStrike" kern="0" cap="none" spc="-229" normalizeH="0" baseline="0" noProof="0" dirty="0">
                <a:ln>
                  <a:noFill/>
                </a:ln>
                <a:solidFill>
                  <a:sysClr val="windowText" lastClr="000000"/>
                </a:solidFill>
                <a:effectLst/>
                <a:uLnTx/>
                <a:uFillTx/>
                <a:latin typeface="Trebuchet MS"/>
                <a:cs typeface="Trebuchet MS"/>
              </a:rPr>
              <a:t> </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5" normalizeH="0" baseline="0" noProof="0" dirty="0">
                <a:ln>
                  <a:noFill/>
                </a:ln>
                <a:solidFill>
                  <a:sysClr val="windowText" lastClr="000000"/>
                </a:solidFill>
                <a:effectLst/>
                <a:uLnTx/>
                <a:uFillTx/>
                <a:latin typeface="Calibri"/>
                <a:cs typeface="Calibri"/>
              </a:rPr>
              <a:t>m</a:t>
            </a:r>
            <a:r>
              <a:rPr kumimoji="0" sz="1700" b="0" i="0" u="none" strike="noStrike" kern="0" cap="none" spc="-10"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5" normalizeH="0" baseline="0" noProof="0" dirty="0">
                <a:ln>
                  <a:noFill/>
                </a:ln>
                <a:solidFill>
                  <a:sysClr val="windowText" lastClr="000000"/>
                </a:solidFill>
                <a:effectLst/>
                <a:uLnTx/>
                <a:uFillTx/>
                <a:latin typeface="Calibri"/>
                <a:cs typeface="Calibri"/>
              </a:rPr>
              <a:t>c</a:t>
            </a:r>
            <a:r>
              <a:rPr kumimoji="0" sz="1700" b="0" i="0" u="none" strike="noStrike" kern="0" cap="none" spc="0" normalizeH="0" baseline="0" noProof="0" dirty="0">
                <a:ln>
                  <a:noFill/>
                </a:ln>
                <a:solidFill>
                  <a:sysClr val="windowText" lastClr="000000"/>
                </a:solidFill>
                <a:effectLst/>
                <a:uLnTx/>
                <a:uFillTx/>
                <a:latin typeface="Calibri"/>
                <a:cs typeface="Calibri"/>
              </a:rPr>
              <a:t>t</a:t>
            </a:r>
            <a:r>
              <a:rPr kumimoji="0" sz="1700" b="0" i="0" u="none" strike="noStrike" kern="0" cap="none" spc="5" normalizeH="0" baseline="0" noProof="0" dirty="0">
                <a:ln>
                  <a:noFill/>
                </a:ln>
                <a:solidFill>
                  <a:sysClr val="windowText" lastClr="000000"/>
                </a:solidFill>
                <a:effectLst/>
                <a:uLnTx/>
                <a:uFillTx/>
                <a:latin typeface="Calibri"/>
                <a:cs typeface="Calibri"/>
              </a:rPr>
              <a:t> </a:t>
            </a:r>
            <a:r>
              <a:rPr kumimoji="0" sz="1700" b="0" i="0" u="none" strike="noStrike" kern="0" cap="none" spc="-5" normalizeH="0" baseline="0" noProof="0" dirty="0">
                <a:ln>
                  <a:noFill/>
                </a:ln>
                <a:solidFill>
                  <a:sysClr val="windowText" lastClr="000000"/>
                </a:solidFill>
                <a:effectLst/>
                <a:uLnTx/>
                <a:uFillTx/>
                <a:latin typeface="Calibri"/>
                <a:cs typeface="Calibri"/>
              </a:rPr>
              <a:t>Uni</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5" normalizeH="0" baseline="0" noProof="0" dirty="0">
                <a:ln>
                  <a:noFill/>
                </a:ln>
                <a:solidFill>
                  <a:sysClr val="windowText" lastClr="000000"/>
                </a:solidFill>
                <a:effectLst/>
                <a:uLnTx/>
                <a:uFillTx/>
                <a:latin typeface="Calibri"/>
                <a:cs typeface="Calibri"/>
              </a:rPr>
              <a:t>s</a:t>
            </a:r>
            <a:r>
              <a:rPr kumimoji="0" sz="1700" b="0" i="0" u="none" strike="noStrike" kern="0" cap="none" spc="5" normalizeH="0" baseline="0" noProof="0" dirty="0">
                <a:ln>
                  <a:noFill/>
                </a:ln>
                <a:solidFill>
                  <a:sysClr val="windowText" lastClr="000000"/>
                </a:solidFill>
                <a:effectLst/>
                <a:uLnTx/>
                <a:uFillTx/>
                <a:latin typeface="Calibri"/>
                <a:cs typeface="Calibri"/>
              </a:rPr>
              <a:t>/</a:t>
            </a:r>
            <a:r>
              <a:rPr kumimoji="0" sz="1700" b="0" i="0" u="none" strike="noStrike" kern="0" cap="none" spc="0" normalizeH="0" baseline="0" noProof="0" dirty="0">
                <a:ln>
                  <a:noFill/>
                </a:ln>
                <a:solidFill>
                  <a:sysClr val="windowText" lastClr="000000"/>
                </a:solidFill>
                <a:effectLst/>
                <a:uLnTx/>
                <a:uFillTx/>
                <a:latin typeface="Calibri"/>
                <a:cs typeface="Calibri"/>
              </a:rPr>
              <a:t>De</a:t>
            </a:r>
            <a:r>
              <a:rPr kumimoji="0" sz="1700" b="0" i="0" u="none" strike="noStrike" kern="0" cap="none" spc="-10"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ar</a:t>
            </a:r>
            <a:r>
              <a:rPr kumimoji="0" sz="1700" b="0" i="0" u="none" strike="noStrike" kern="0" cap="none" spc="5" normalizeH="0" baseline="0" noProof="0" dirty="0">
                <a:ln>
                  <a:noFill/>
                </a:ln>
                <a:solidFill>
                  <a:sysClr val="windowText" lastClr="000000"/>
                </a:solidFill>
                <a:effectLst/>
                <a:uLnTx/>
                <a:uFillTx/>
                <a:latin typeface="Calibri"/>
                <a:cs typeface="Calibri"/>
              </a:rPr>
              <a:t>tm</a:t>
            </a:r>
            <a:r>
              <a:rPr kumimoji="0" sz="1700" b="0" i="0" u="none" strike="noStrike" kern="0" cap="none" spc="0" normalizeH="0" baseline="0" noProof="0" dirty="0">
                <a:ln>
                  <a:noFill/>
                </a:ln>
                <a:solidFill>
                  <a:sysClr val="windowText" lastClr="000000"/>
                </a:solidFill>
                <a:effectLst/>
                <a:uLnTx/>
                <a:uFillTx/>
                <a:latin typeface="Calibri"/>
                <a:cs typeface="Calibri"/>
              </a:rPr>
              <a:t>e</a:t>
            </a:r>
            <a:r>
              <a:rPr kumimoji="0" sz="1700" b="0" i="0" u="none" strike="noStrike" kern="0" cap="none" spc="-25" normalizeH="0" baseline="0" noProof="0" dirty="0">
                <a:ln>
                  <a:noFill/>
                </a:ln>
                <a:solidFill>
                  <a:sysClr val="windowText" lastClr="000000"/>
                </a:solidFill>
                <a:effectLst/>
                <a:uLnTx/>
                <a:uFillTx/>
                <a:latin typeface="Calibri"/>
                <a:cs typeface="Calibri"/>
              </a:rPr>
              <a:t>n</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0" normalizeH="0" baseline="0" noProof="0" dirty="0">
                <a:ln>
                  <a:noFill/>
                </a:ln>
                <a:solidFill>
                  <a:sysClr val="windowText" lastClr="000000"/>
                </a:solidFill>
                <a:effectLst/>
                <a:uLnTx/>
                <a:uFillTx/>
                <a:latin typeface="Calibri"/>
                <a:cs typeface="Calibri"/>
              </a:rPr>
              <a:t>s</a:t>
            </a:r>
            <a:endParaRPr kumimoji="0" sz="17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359"/>
              </a:spcBef>
              <a:spcAft>
                <a:spcPts val="0"/>
              </a:spcAft>
              <a:buClrTx/>
              <a:buSzTx/>
              <a:buFontTx/>
              <a:buNone/>
              <a:tabLst/>
              <a:defRPr/>
            </a:pPr>
            <a:r>
              <a:rPr kumimoji="0" sz="1700" b="0" i="0" u="none" strike="noStrike" kern="0" cap="none" spc="680" normalizeH="0" baseline="0" noProof="0" dirty="0">
                <a:ln>
                  <a:noFill/>
                </a:ln>
                <a:solidFill>
                  <a:sysClr val="windowText" lastClr="000000"/>
                </a:solidFill>
                <a:effectLst/>
                <a:uLnTx/>
                <a:uFillTx/>
                <a:latin typeface="Trebuchet MS"/>
                <a:cs typeface="Trebuchet MS"/>
              </a:rPr>
              <a:t>v</a:t>
            </a:r>
            <a:r>
              <a:rPr kumimoji="0" sz="1700" b="0" i="0" u="none" strike="noStrike" kern="0" cap="none" spc="-229" normalizeH="0" baseline="0" noProof="0" dirty="0">
                <a:ln>
                  <a:noFill/>
                </a:ln>
                <a:solidFill>
                  <a:sysClr val="windowText" lastClr="000000"/>
                </a:solidFill>
                <a:effectLst/>
                <a:uLnTx/>
                <a:uFillTx/>
                <a:latin typeface="Trebuchet MS"/>
                <a:cs typeface="Trebuchet MS"/>
              </a:rPr>
              <a:t> </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25" normalizeH="0" baseline="0" noProof="0" dirty="0">
                <a:ln>
                  <a:noFill/>
                </a:ln>
                <a:solidFill>
                  <a:sysClr val="windowText" lastClr="000000"/>
                </a:solidFill>
                <a:effectLst/>
                <a:uLnTx/>
                <a:uFillTx/>
                <a:latin typeface="Calibri"/>
                <a:cs typeface="Calibri"/>
              </a:rPr>
              <a:t>n</a:t>
            </a:r>
            <a:r>
              <a:rPr kumimoji="0" sz="1700" b="0" i="0" u="none" strike="noStrike" kern="0" cap="none" spc="-15" normalizeH="0" baseline="0" noProof="0" dirty="0">
                <a:ln>
                  <a:noFill/>
                </a:ln>
                <a:solidFill>
                  <a:sysClr val="windowText" lastClr="000000"/>
                </a:solidFill>
                <a:effectLst/>
                <a:uLnTx/>
                <a:uFillTx/>
                <a:latin typeface="Calibri"/>
                <a:cs typeface="Calibri"/>
              </a:rPr>
              <a:t>t</a:t>
            </a:r>
            <a:r>
              <a:rPr kumimoji="0" sz="1700" b="0" i="0" u="none" strike="noStrike" kern="0" cap="none" spc="0" normalizeH="0" baseline="0" noProof="0" dirty="0">
                <a:ln>
                  <a:noFill/>
                </a:ln>
                <a:solidFill>
                  <a:sysClr val="windowText" lastClr="000000"/>
                </a:solidFill>
                <a:effectLst/>
                <a:uLnTx/>
                <a:uFillTx/>
                <a:latin typeface="Calibri"/>
                <a:cs typeface="Calibri"/>
              </a:rPr>
              <a:t>e</a:t>
            </a:r>
            <a:r>
              <a:rPr kumimoji="0" sz="1700" b="0" i="0" u="none" strike="noStrike" kern="0" cap="none" spc="-10" normalizeH="0" baseline="0" noProof="0" dirty="0">
                <a:ln>
                  <a:noFill/>
                </a:ln>
                <a:solidFill>
                  <a:sysClr val="windowText" lastClr="000000"/>
                </a:solidFill>
                <a:effectLst/>
                <a:uLnTx/>
                <a:uFillTx/>
                <a:latin typeface="Calibri"/>
                <a:cs typeface="Calibri"/>
              </a:rPr>
              <a:t>rn</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0" normalizeH="0" baseline="0" noProof="0" dirty="0">
                <a:ln>
                  <a:noFill/>
                </a:ln>
                <a:solidFill>
                  <a:sysClr val="windowText" lastClr="000000"/>
                </a:solidFill>
                <a:effectLst/>
                <a:uLnTx/>
                <a:uFillTx/>
                <a:latin typeface="Calibri"/>
                <a:cs typeface="Calibri"/>
              </a:rPr>
              <a:t>l </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0" normalizeH="0" baseline="0" noProof="0" dirty="0">
                <a:ln>
                  <a:noFill/>
                </a:ln>
                <a:solidFill>
                  <a:sysClr val="windowText" lastClr="000000"/>
                </a:solidFill>
                <a:effectLst/>
                <a:uLnTx/>
                <a:uFillTx/>
                <a:latin typeface="Calibri"/>
                <a:cs typeface="Calibri"/>
              </a:rPr>
              <a:t>m</a:t>
            </a:r>
            <a:r>
              <a:rPr kumimoji="0" sz="1700" b="0" i="0" u="none" strike="noStrike" kern="0" cap="none" spc="-10"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5" normalizeH="0" baseline="0" noProof="0" dirty="0">
                <a:ln>
                  <a:noFill/>
                </a:ln>
                <a:solidFill>
                  <a:sysClr val="windowText" lastClr="000000"/>
                </a:solidFill>
                <a:effectLst/>
                <a:uLnTx/>
                <a:uFillTx/>
                <a:latin typeface="Calibri"/>
                <a:cs typeface="Calibri"/>
              </a:rPr>
              <a:t>c</a:t>
            </a:r>
            <a:r>
              <a:rPr kumimoji="0" sz="1700" b="0" i="0" u="none" strike="noStrike" kern="0" cap="none" spc="0" normalizeH="0" baseline="0" noProof="0" dirty="0">
                <a:ln>
                  <a:noFill/>
                </a:ln>
                <a:solidFill>
                  <a:sysClr val="windowText" lastClr="000000"/>
                </a:solidFill>
                <a:effectLst/>
                <a:uLnTx/>
                <a:uFillTx/>
                <a:latin typeface="Calibri"/>
                <a:cs typeface="Calibri"/>
              </a:rPr>
              <a:t>t</a:t>
            </a:r>
            <a:r>
              <a:rPr kumimoji="0" sz="1700" b="0" i="0" u="none" strike="noStrike" kern="0" cap="none" spc="5" normalizeH="0" baseline="0" noProof="0" dirty="0">
                <a:ln>
                  <a:noFill/>
                </a:ln>
                <a:solidFill>
                  <a:sysClr val="windowText" lastClr="000000"/>
                </a:solidFill>
                <a:effectLst/>
                <a:uLnTx/>
                <a:uFillTx/>
                <a:latin typeface="Calibri"/>
                <a:cs typeface="Calibri"/>
              </a:rPr>
              <a:t> f</a:t>
            </a:r>
            <a:r>
              <a:rPr kumimoji="0" sz="1700" b="0" i="0" u="none" strike="noStrike" kern="0" cap="none" spc="-10" normalizeH="0" baseline="0" noProof="0" dirty="0">
                <a:ln>
                  <a:noFill/>
                </a:ln>
                <a:solidFill>
                  <a:sysClr val="windowText" lastClr="000000"/>
                </a:solidFill>
                <a:effectLst/>
                <a:uLnTx/>
                <a:uFillTx/>
                <a:latin typeface="Calibri"/>
                <a:cs typeface="Calibri"/>
              </a:rPr>
              <a:t>und</a:t>
            </a:r>
            <a:r>
              <a:rPr kumimoji="0" sz="1700" b="0" i="0" u="none" strike="noStrike" kern="0" cap="none" spc="0" normalizeH="0" baseline="0" noProof="0" dirty="0">
                <a:ln>
                  <a:noFill/>
                </a:ln>
                <a:solidFill>
                  <a:sysClr val="windowText" lastClr="000000"/>
                </a:solidFill>
                <a:effectLst/>
                <a:uLnTx/>
                <a:uFillTx/>
                <a:latin typeface="Calibri"/>
                <a:cs typeface="Calibri"/>
              </a:rPr>
              <a:t>s </a:t>
            </a:r>
            <a:r>
              <a:rPr kumimoji="0" sz="1700" b="0" i="0" u="none" strike="noStrike" kern="0" cap="none" spc="-5" normalizeH="0" baseline="0" noProof="0" dirty="0">
                <a:ln>
                  <a:noFill/>
                </a:ln>
                <a:solidFill>
                  <a:sysClr val="windowText" lastClr="000000"/>
                </a:solidFill>
                <a:effectLst/>
                <a:uLnTx/>
                <a:uFillTx/>
                <a:latin typeface="Calibri"/>
                <a:cs typeface="Calibri"/>
              </a:rPr>
              <a:t>(</a:t>
            </a:r>
            <a:r>
              <a:rPr kumimoji="0" sz="1700" b="0" i="0" u="none" strike="noStrike" kern="0" cap="none" spc="-10" normalizeH="0" baseline="0" noProof="0" dirty="0">
                <a:ln>
                  <a:noFill/>
                </a:ln>
                <a:solidFill>
                  <a:sysClr val="windowText" lastClr="000000"/>
                </a:solidFill>
                <a:effectLst/>
                <a:uLnTx/>
                <a:uFillTx/>
                <a:latin typeface="Calibri"/>
                <a:cs typeface="Calibri"/>
              </a:rPr>
              <a:t>S</a:t>
            </a:r>
            <a:r>
              <a:rPr kumimoji="0" sz="1700" b="0" i="0" u="none" strike="noStrike" kern="0" cap="none" spc="-20" normalizeH="0" baseline="0" noProof="0" dirty="0">
                <a:ln>
                  <a:noFill/>
                </a:ln>
                <a:solidFill>
                  <a:sysClr val="windowText" lastClr="000000"/>
                </a:solidFill>
                <a:effectLst/>
                <a:uLnTx/>
                <a:uFillTx/>
                <a:latin typeface="Calibri"/>
                <a:cs typeface="Calibri"/>
              </a:rPr>
              <a:t>ta</a:t>
            </a:r>
            <a:r>
              <a:rPr kumimoji="0" sz="1700" b="0" i="0" u="none" strike="noStrike" kern="0" cap="none" spc="-15" normalizeH="0" baseline="0" noProof="0" dirty="0">
                <a:ln>
                  <a:noFill/>
                </a:ln>
                <a:solidFill>
                  <a:sysClr val="windowText" lastClr="000000"/>
                </a:solidFill>
                <a:effectLst/>
                <a:uLnTx/>
                <a:uFillTx/>
                <a:latin typeface="Calibri"/>
                <a:cs typeface="Calibri"/>
              </a:rPr>
              <a:t>t</a:t>
            </a:r>
            <a:r>
              <a:rPr kumimoji="0" sz="1700" b="0" i="0" u="none" strike="noStrike" kern="0" cap="none" spc="0" normalizeH="0" baseline="0" noProof="0" dirty="0">
                <a:ln>
                  <a:noFill/>
                </a:ln>
                <a:solidFill>
                  <a:sysClr val="windowText" lastClr="000000"/>
                </a:solidFill>
                <a:effectLst/>
                <a:uLnTx/>
                <a:uFillTx/>
                <a:latin typeface="Calibri"/>
                <a:cs typeface="Calibri"/>
              </a:rPr>
              <a:t>e</a:t>
            </a:r>
            <a:r>
              <a:rPr kumimoji="0" sz="1700" b="0" i="0" u="none" strike="noStrike" kern="0" cap="none" spc="-5" normalizeH="0" baseline="0" noProof="0" dirty="0">
                <a:ln>
                  <a:noFill/>
                </a:ln>
                <a:solidFill>
                  <a:sysClr val="windowText" lastClr="000000"/>
                </a:solidFill>
                <a:effectLst/>
                <a:uLnTx/>
                <a:uFillTx/>
                <a:latin typeface="Calibri"/>
                <a:cs typeface="Calibri"/>
              </a:rPr>
              <a:t>gi</a:t>
            </a:r>
            <a:r>
              <a:rPr kumimoji="0" sz="1700" b="0" i="0" u="none" strike="noStrike" kern="0" cap="none" spc="0" normalizeH="0" baseline="0" noProof="0" dirty="0">
                <a:ln>
                  <a:noFill/>
                </a:ln>
                <a:solidFill>
                  <a:sysClr val="windowText" lastClr="000000"/>
                </a:solidFill>
                <a:effectLst/>
                <a:uLnTx/>
                <a:uFillTx/>
                <a:latin typeface="Calibri"/>
                <a:cs typeface="Calibri"/>
              </a:rPr>
              <a:t>c</a:t>
            </a:r>
            <a:r>
              <a:rPr kumimoji="0" sz="1700" b="0" i="0" u="none" strike="noStrike" kern="0" cap="none" spc="5" normalizeH="0" baseline="0" noProof="0" dirty="0">
                <a:ln>
                  <a:noFill/>
                </a:ln>
                <a:solidFill>
                  <a:sysClr val="windowText" lastClr="000000"/>
                </a:solidFill>
                <a:effectLst/>
                <a:uLnTx/>
                <a:uFillTx/>
                <a:latin typeface="Calibri"/>
                <a:cs typeface="Calibri"/>
              </a:rPr>
              <a:t> </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0" normalizeH="0" baseline="0" noProof="0" dirty="0">
                <a:ln>
                  <a:noFill/>
                </a:ln>
                <a:solidFill>
                  <a:sysClr val="windowText" lastClr="000000"/>
                </a:solidFill>
                <a:effectLst/>
                <a:uLnTx/>
                <a:uFillTx/>
                <a:latin typeface="Calibri"/>
                <a:cs typeface="Calibri"/>
              </a:rPr>
              <a:t>m</a:t>
            </a:r>
            <a:r>
              <a:rPr kumimoji="0" sz="1700" b="0" i="0" u="none" strike="noStrike" kern="0" cap="none" spc="-10"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5" normalizeH="0" baseline="0" noProof="0" dirty="0">
                <a:ln>
                  <a:noFill/>
                </a:ln>
                <a:solidFill>
                  <a:sysClr val="windowText" lastClr="000000"/>
                </a:solidFill>
                <a:effectLst/>
                <a:uLnTx/>
                <a:uFillTx/>
                <a:latin typeface="Calibri"/>
                <a:cs typeface="Calibri"/>
              </a:rPr>
              <a:t>ct</a:t>
            </a:r>
            <a:r>
              <a:rPr kumimoji="0" sz="1700" b="0" i="0" u="none" strike="noStrike" kern="0" cap="none" spc="0" normalizeH="0" baseline="0" noProof="0" dirty="0">
                <a:ln>
                  <a:noFill/>
                </a:ln>
                <a:solidFill>
                  <a:sysClr val="windowText" lastClr="000000"/>
                </a:solidFill>
                <a:effectLst/>
                <a:uLnTx/>
                <a:uFillTx/>
                <a:latin typeface="Calibri"/>
                <a:cs typeface="Calibri"/>
              </a:rPr>
              <a:t>, </a:t>
            </a:r>
            <a:r>
              <a:rPr kumimoji="0" sz="1700" b="0" i="0" u="none" strike="noStrike" kern="0" cap="none" spc="5" normalizeH="0" baseline="0" noProof="0" dirty="0">
                <a:ln>
                  <a:noFill/>
                </a:ln>
                <a:solidFill>
                  <a:sysClr val="windowText" lastClr="000000"/>
                </a:solidFill>
                <a:effectLst/>
                <a:uLnTx/>
                <a:uFillTx/>
                <a:latin typeface="Calibri"/>
                <a:cs typeface="Calibri"/>
              </a:rPr>
              <a:t>C</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15"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t</a:t>
            </a:r>
            <a:r>
              <a:rPr kumimoji="0" sz="1700" b="0" i="0" u="none" strike="noStrike" kern="0" cap="none" spc="-10" normalizeH="0" baseline="0" noProof="0" dirty="0">
                <a:ln>
                  <a:noFill/>
                </a:ln>
                <a:solidFill>
                  <a:sysClr val="windowText" lastClr="000000"/>
                </a:solidFill>
                <a:effectLst/>
                <a:uLnTx/>
                <a:uFillTx/>
                <a:latin typeface="Calibri"/>
                <a:cs typeface="Calibri"/>
              </a:rPr>
              <a:t>ur</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10" normalizeH="0" baseline="0" noProof="0" dirty="0">
                <a:ln>
                  <a:noFill/>
                </a:ln>
                <a:solidFill>
                  <a:sysClr val="windowText" lastClr="000000"/>
                </a:solidFill>
                <a:effectLst/>
                <a:uLnTx/>
                <a:uFillTx/>
                <a:latin typeface="Calibri"/>
                <a:cs typeface="Calibri"/>
              </a:rPr>
              <a:t>n</a:t>
            </a:r>
            <a:r>
              <a:rPr kumimoji="0" sz="1700" b="0" i="0" u="none" strike="noStrike" kern="0" cap="none" spc="0" normalizeH="0" baseline="0" noProof="0" dirty="0">
                <a:ln>
                  <a:noFill/>
                </a:ln>
                <a:solidFill>
                  <a:sysClr val="windowText" lastClr="000000"/>
                </a:solidFill>
                <a:effectLst/>
                <a:uLnTx/>
                <a:uFillTx/>
                <a:latin typeface="Calibri"/>
                <a:cs typeface="Calibri"/>
              </a:rPr>
              <a:t>g </a:t>
            </a:r>
            <a:r>
              <a:rPr kumimoji="0" sz="1700" b="0" i="0" u="none" strike="noStrike" kern="0" cap="none" spc="-5" normalizeH="0" baseline="0" noProof="0" dirty="0">
                <a:ln>
                  <a:noFill/>
                </a:ln>
                <a:solidFill>
                  <a:sysClr val="windowText" lastClr="000000"/>
                </a:solidFill>
                <a:effectLst/>
                <a:uLnTx/>
                <a:uFillTx/>
                <a:latin typeface="Calibri"/>
                <a:cs typeface="Calibri"/>
              </a:rPr>
              <a:t>I</a:t>
            </a:r>
            <a:r>
              <a:rPr kumimoji="0" sz="1700" b="0" i="0" u="none" strike="noStrike" kern="0" cap="none" spc="0" normalizeH="0" baseline="0" noProof="0" dirty="0">
                <a:ln>
                  <a:noFill/>
                </a:ln>
                <a:solidFill>
                  <a:sysClr val="windowText" lastClr="000000"/>
                </a:solidFill>
                <a:effectLst/>
                <a:uLnTx/>
                <a:uFillTx/>
                <a:latin typeface="Calibri"/>
                <a:cs typeface="Calibri"/>
              </a:rPr>
              <a:t>m</a:t>
            </a:r>
            <a:r>
              <a:rPr kumimoji="0" sz="1700" b="0" i="0" u="none" strike="noStrike" kern="0" cap="none" spc="-10" normalizeH="0" baseline="0" noProof="0" dirty="0">
                <a:ln>
                  <a:noFill/>
                </a:ln>
                <a:solidFill>
                  <a:sysClr val="windowText" lastClr="000000"/>
                </a:solidFill>
                <a:effectLst/>
                <a:uLnTx/>
                <a:uFillTx/>
                <a:latin typeface="Calibri"/>
                <a:cs typeface="Calibri"/>
              </a:rPr>
              <a:t>p</a:t>
            </a:r>
            <a:r>
              <a:rPr kumimoji="0" sz="1700" b="0" i="0" u="none" strike="noStrike" kern="0" cap="none" spc="-5" normalizeH="0" baseline="0" noProof="0" dirty="0">
                <a:ln>
                  <a:noFill/>
                </a:ln>
                <a:solidFill>
                  <a:sysClr val="windowText" lastClr="000000"/>
                </a:solidFill>
                <a:effectLst/>
                <a:uLnTx/>
                <a:uFillTx/>
                <a:latin typeface="Calibri"/>
                <a:cs typeface="Calibri"/>
              </a:rPr>
              <a:t>a</a:t>
            </a:r>
            <a:r>
              <a:rPr kumimoji="0" sz="1700" b="0" i="0" u="none" strike="noStrike" kern="0" cap="none" spc="5" normalizeH="0" baseline="0" noProof="0" dirty="0">
                <a:ln>
                  <a:noFill/>
                </a:ln>
                <a:solidFill>
                  <a:sysClr val="windowText" lastClr="000000"/>
                </a:solidFill>
                <a:effectLst/>
                <a:uLnTx/>
                <a:uFillTx/>
                <a:latin typeface="Calibri"/>
                <a:cs typeface="Calibri"/>
              </a:rPr>
              <a:t>ct</a:t>
            </a:r>
            <a:r>
              <a:rPr kumimoji="0" sz="1700" b="0" i="0" u="none" strike="noStrike" kern="0" cap="none" spc="0" normalizeH="0" baseline="0" noProof="0" dirty="0">
                <a:ln>
                  <a:noFill/>
                </a:ln>
                <a:solidFill>
                  <a:sysClr val="windowText" lastClr="000000"/>
                </a:solidFill>
                <a:effectLst/>
                <a:uLnTx/>
                <a:uFillTx/>
                <a:latin typeface="Calibri"/>
                <a:cs typeface="Calibri"/>
              </a:rPr>
              <a:t>)</a:t>
            </a:r>
            <a:endParaRPr kumimoji="0" sz="17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5510369" y="851517"/>
            <a:ext cx="6184806" cy="5154966"/>
          </a:xfrm>
          <a:prstGeom prst="rect">
            <a:avLst/>
          </a:prstGeom>
        </p:spPr>
      </p:pic>
      <p:sp>
        <p:nvSpPr>
          <p:cNvPr id="5" name="object 5"/>
          <p:cNvSpPr txBox="1"/>
          <p:nvPr/>
        </p:nvSpPr>
        <p:spPr>
          <a:xfrm>
            <a:off x="535940" y="5504688"/>
            <a:ext cx="6554470" cy="805815"/>
          </a:xfrm>
          <a:prstGeom prst="rect">
            <a:avLst/>
          </a:prstGeom>
        </p:spPr>
        <p:txBody>
          <a:bodyPr vert="horz" wrap="square" lIns="0" tIns="10795" rIns="0" bIns="0" rtlCol="0">
            <a:spAutoFit/>
          </a:bodyPr>
          <a:lstStyle/>
          <a:p>
            <a:pPr marL="12700" marR="5080" lvl="0" indent="48895" defTabSz="914400" eaLnBrk="1" fontAlgn="auto" latinLnBrk="0" hangingPunct="1">
              <a:lnSpc>
                <a:spcPct val="100600"/>
              </a:lnSpc>
              <a:spcBef>
                <a:spcPts val="85"/>
              </a:spcBef>
              <a:spcAft>
                <a:spcPts val="0"/>
              </a:spcAft>
              <a:buClrTx/>
              <a:buSzTx/>
              <a:buFontTx/>
              <a:buNone/>
              <a:tabLst/>
              <a:defRPr/>
            </a:pPr>
            <a:r>
              <a:rPr kumimoji="0" sz="1700" b="0" i="1" u="none" strike="noStrike" kern="0" cap="none" spc="0" normalizeH="0" baseline="0" noProof="0" dirty="0">
                <a:ln>
                  <a:noFill/>
                </a:ln>
                <a:solidFill>
                  <a:sysClr val="windowText" lastClr="000000"/>
                </a:solidFill>
                <a:effectLst/>
                <a:uLnTx/>
                <a:uFillTx/>
                <a:latin typeface="Calibri"/>
                <a:cs typeface="Calibri"/>
              </a:rPr>
              <a:t>”Producing </a:t>
            </a:r>
            <a:r>
              <a:rPr kumimoji="0" sz="1700" b="0" i="1" u="none" strike="noStrike" kern="0" cap="none" spc="-5" normalizeH="0" baseline="0" noProof="0" dirty="0">
                <a:ln>
                  <a:noFill/>
                </a:ln>
                <a:solidFill>
                  <a:sysClr val="windowText" lastClr="000000"/>
                </a:solidFill>
                <a:effectLst/>
                <a:uLnTx/>
                <a:uFillTx/>
                <a:latin typeface="Calibri"/>
                <a:cs typeface="Calibri"/>
              </a:rPr>
              <a:t>world-leading </a:t>
            </a:r>
            <a:r>
              <a:rPr kumimoji="0" sz="1700" b="0" i="1" u="none" strike="noStrike" kern="0" cap="none" spc="0" normalizeH="0" baseline="0" noProof="0" dirty="0">
                <a:ln>
                  <a:noFill/>
                </a:ln>
                <a:solidFill>
                  <a:sysClr val="windowText" lastClr="000000"/>
                </a:solidFill>
                <a:effectLst/>
                <a:uLnTx/>
                <a:uFillTx/>
                <a:latin typeface="Calibri"/>
                <a:cs typeface="Calibri"/>
              </a:rPr>
              <a:t>research outputs and ensuring that research </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development,</a:t>
            </a:r>
            <a:r>
              <a:rPr kumimoji="0" sz="1700" b="0" i="1" u="none" strike="noStrike" kern="0" cap="none" spc="0"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innovation,</a:t>
            </a:r>
            <a:r>
              <a:rPr kumimoji="0" sz="1700" b="0" i="1" u="none" strike="noStrike" kern="0" cap="none" spc="0"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enterprise</a:t>
            </a:r>
            <a:r>
              <a:rPr kumimoji="0" sz="1700" b="0" i="1" u="none" strike="noStrike" kern="0" cap="none" spc="0" normalizeH="0" baseline="0" noProof="0" dirty="0">
                <a:ln>
                  <a:noFill/>
                </a:ln>
                <a:solidFill>
                  <a:sysClr val="windowText" lastClr="000000"/>
                </a:solidFill>
                <a:effectLst/>
                <a:uLnTx/>
                <a:uFillTx/>
                <a:latin typeface="Calibri"/>
                <a:cs typeface="Calibri"/>
              </a:rPr>
              <a:t> and social</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0" normalizeH="0" baseline="0" noProof="0" dirty="0">
                <a:ln>
                  <a:noFill/>
                </a:ln>
                <a:solidFill>
                  <a:sysClr val="windowText" lastClr="000000"/>
                </a:solidFill>
                <a:effectLst/>
                <a:uLnTx/>
                <a:uFillTx/>
                <a:latin typeface="Calibri"/>
                <a:cs typeface="Calibri"/>
              </a:rPr>
              <a:t>impact</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0" normalizeH="0" baseline="0" noProof="0" dirty="0">
                <a:ln>
                  <a:noFill/>
                </a:ln>
                <a:solidFill>
                  <a:sysClr val="windowText" lastClr="000000"/>
                </a:solidFill>
                <a:effectLst/>
                <a:uLnTx/>
                <a:uFillTx/>
                <a:latin typeface="Calibri"/>
                <a:cs typeface="Calibri"/>
              </a:rPr>
              <a:t>are embedded </a:t>
            </a:r>
            <a:r>
              <a:rPr kumimoji="0" sz="1700" b="0" i="1" u="none" strike="noStrike" kern="0" cap="none" spc="-5" normalizeH="0" baseline="0" noProof="0" dirty="0">
                <a:ln>
                  <a:noFill/>
                </a:ln>
                <a:solidFill>
                  <a:sysClr val="windowText" lastClr="000000"/>
                </a:solidFill>
                <a:effectLst/>
                <a:uLnTx/>
                <a:uFillTx/>
                <a:latin typeface="Calibri"/>
                <a:cs typeface="Calibri"/>
              </a:rPr>
              <a:t>in</a:t>
            </a:r>
            <a:r>
              <a:rPr kumimoji="0" sz="1700" b="0" i="1" u="none" strike="noStrike" kern="0" cap="none" spc="0"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all </a:t>
            </a:r>
            <a:r>
              <a:rPr kumimoji="0" sz="1700" b="0" i="1" u="none" strike="noStrike" kern="0" cap="none" spc="-365" normalizeH="0" baseline="0" noProof="0" dirty="0">
                <a:ln>
                  <a:noFill/>
                </a:ln>
                <a:solidFill>
                  <a:sysClr val="windowText" lastClr="000000"/>
                </a:solidFill>
                <a:effectLst/>
                <a:uLnTx/>
                <a:uFillTx/>
                <a:latin typeface="Calibri"/>
                <a:cs typeface="Calibri"/>
              </a:rPr>
              <a:t> </a:t>
            </a:r>
            <a:r>
              <a:rPr kumimoji="0" sz="1700" b="0" i="1" u="none" strike="noStrike" kern="0" cap="none" spc="0" normalizeH="0" baseline="0" noProof="0" dirty="0">
                <a:ln>
                  <a:noFill/>
                </a:ln>
                <a:solidFill>
                  <a:sysClr val="windowText" lastClr="000000"/>
                </a:solidFill>
                <a:effectLst/>
                <a:uLnTx/>
                <a:uFillTx/>
                <a:latin typeface="Calibri"/>
                <a:cs typeface="Calibri"/>
              </a:rPr>
              <a:t>our</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0" normalizeH="0" baseline="0" noProof="0" dirty="0">
                <a:ln>
                  <a:noFill/>
                </a:ln>
                <a:solidFill>
                  <a:sysClr val="windowText" lastClr="000000"/>
                </a:solidFill>
                <a:effectLst/>
                <a:uLnTx/>
                <a:uFillTx/>
                <a:latin typeface="Calibri"/>
                <a:cs typeface="Calibri"/>
              </a:rPr>
              <a:t>research </a:t>
            </a:r>
            <a:r>
              <a:rPr kumimoji="0" sz="1700" b="0" i="1" u="none" strike="noStrike" kern="0" cap="none" spc="-15" normalizeH="0" baseline="0" noProof="0" dirty="0">
                <a:ln>
                  <a:noFill/>
                </a:ln>
                <a:solidFill>
                  <a:sysClr val="windowText" lastClr="000000"/>
                </a:solidFill>
                <a:effectLst/>
                <a:uLnTx/>
                <a:uFillTx/>
                <a:latin typeface="Calibri"/>
                <a:cs typeface="Calibri"/>
              </a:rPr>
              <a:t>activities”,</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Vice-Principal QMUL</a:t>
            </a:r>
            <a:r>
              <a:rPr kumimoji="0" sz="1700" b="0" i="1" u="none" strike="noStrike" kern="0" cap="none" spc="0"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(Research</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0" normalizeH="0" baseline="0" noProof="0" dirty="0">
                <a:ln>
                  <a:noFill/>
                </a:ln>
                <a:solidFill>
                  <a:sysClr val="windowText" lastClr="000000"/>
                </a:solidFill>
                <a:effectLst/>
                <a:uLnTx/>
                <a:uFillTx/>
                <a:latin typeface="Calibri"/>
                <a:cs typeface="Calibri"/>
              </a:rPr>
              <a:t>&amp;</a:t>
            </a:r>
            <a:r>
              <a:rPr kumimoji="0" sz="1700" b="0" i="1" u="none" strike="noStrike" kern="0" cap="none" spc="5" normalizeH="0" baseline="0" noProof="0" dirty="0">
                <a:ln>
                  <a:noFill/>
                </a:ln>
                <a:solidFill>
                  <a:sysClr val="windowText" lastClr="000000"/>
                </a:solidFill>
                <a:effectLst/>
                <a:uLnTx/>
                <a:uFillTx/>
                <a:latin typeface="Calibri"/>
                <a:cs typeface="Calibri"/>
              </a:rPr>
              <a:t> </a:t>
            </a:r>
            <a:r>
              <a:rPr kumimoji="0" sz="1700" b="0" i="1" u="none" strike="noStrike" kern="0" cap="none" spc="-5" normalizeH="0" baseline="0" noProof="0" dirty="0">
                <a:ln>
                  <a:noFill/>
                </a:ln>
                <a:solidFill>
                  <a:sysClr val="windowText" lastClr="000000"/>
                </a:solidFill>
                <a:effectLst/>
                <a:uLnTx/>
                <a:uFillTx/>
                <a:latin typeface="Calibri"/>
                <a:cs typeface="Calibri"/>
              </a:rPr>
              <a:t>Innovation)</a:t>
            </a:r>
            <a:endParaRPr kumimoji="0" sz="17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53443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9" y="1"/>
            <a:ext cx="12192000" cy="6858000"/>
            <a:chOff x="19" y="1"/>
            <a:chExt cx="12192000" cy="6858000"/>
          </a:xfrm>
        </p:grpSpPr>
        <p:pic>
          <p:nvPicPr>
            <p:cNvPr id="3" name="object 3"/>
            <p:cNvPicPr/>
            <p:nvPr/>
          </p:nvPicPr>
          <p:blipFill>
            <a:blip r:embed="rId2" cstate="print"/>
            <a:stretch>
              <a:fillRect/>
            </a:stretch>
          </p:blipFill>
          <p:spPr>
            <a:xfrm>
              <a:off x="19" y="1"/>
              <a:ext cx="12191978" cy="6857998"/>
            </a:xfrm>
            <a:prstGeom prst="rect">
              <a:avLst/>
            </a:prstGeom>
          </p:spPr>
        </p:pic>
        <p:sp>
          <p:nvSpPr>
            <p:cNvPr id="4" name="object 4"/>
            <p:cNvSpPr/>
            <p:nvPr/>
          </p:nvSpPr>
          <p:spPr>
            <a:xfrm>
              <a:off x="336884" y="384810"/>
              <a:ext cx="7134859" cy="5769610"/>
            </a:xfrm>
            <a:custGeom>
              <a:avLst/>
              <a:gdLst/>
              <a:ahLst/>
              <a:cxnLst/>
              <a:rect l="l" t="t" r="r" b="b"/>
              <a:pathLst>
                <a:path w="7134859" h="5769610">
                  <a:moveTo>
                    <a:pt x="0" y="5769610"/>
                  </a:moveTo>
                  <a:lnTo>
                    <a:pt x="7134271" y="5769610"/>
                  </a:lnTo>
                  <a:lnTo>
                    <a:pt x="7134271" y="0"/>
                  </a:lnTo>
                  <a:lnTo>
                    <a:pt x="0" y="0"/>
                  </a:lnTo>
                  <a:lnTo>
                    <a:pt x="0" y="5769610"/>
                  </a:lnTo>
                  <a:close/>
                </a:path>
              </a:pathLst>
            </a:custGeom>
            <a:solidFill>
              <a:srgbClr val="FFFFFF">
                <a:alpha val="901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73380" y="257809"/>
              <a:ext cx="7325359" cy="6023610"/>
            </a:xfrm>
            <a:custGeom>
              <a:avLst/>
              <a:gdLst/>
              <a:ahLst/>
              <a:cxnLst/>
              <a:rect l="l" t="t" r="r" b="b"/>
              <a:pathLst>
                <a:path w="7325359" h="6023610">
                  <a:moveTo>
                    <a:pt x="7273976" y="50800"/>
                  </a:moveTo>
                  <a:lnTo>
                    <a:pt x="7197776" y="50800"/>
                  </a:lnTo>
                  <a:lnTo>
                    <a:pt x="7197776" y="127000"/>
                  </a:lnTo>
                  <a:lnTo>
                    <a:pt x="7197776" y="5896610"/>
                  </a:lnTo>
                  <a:lnTo>
                    <a:pt x="127000" y="5896610"/>
                  </a:lnTo>
                  <a:lnTo>
                    <a:pt x="127000" y="127000"/>
                  </a:lnTo>
                  <a:lnTo>
                    <a:pt x="7197776" y="127000"/>
                  </a:lnTo>
                  <a:lnTo>
                    <a:pt x="7197776" y="50800"/>
                  </a:lnTo>
                  <a:lnTo>
                    <a:pt x="50800" y="50800"/>
                  </a:lnTo>
                  <a:lnTo>
                    <a:pt x="50800" y="127000"/>
                  </a:lnTo>
                  <a:lnTo>
                    <a:pt x="50800" y="5896610"/>
                  </a:lnTo>
                  <a:lnTo>
                    <a:pt x="50800" y="5972810"/>
                  </a:lnTo>
                  <a:lnTo>
                    <a:pt x="7273976" y="5972810"/>
                  </a:lnTo>
                  <a:lnTo>
                    <a:pt x="7273976" y="5896610"/>
                  </a:lnTo>
                  <a:lnTo>
                    <a:pt x="7273976" y="127000"/>
                  </a:lnTo>
                  <a:lnTo>
                    <a:pt x="7273976" y="126873"/>
                  </a:lnTo>
                  <a:lnTo>
                    <a:pt x="7273976" y="50800"/>
                  </a:lnTo>
                  <a:close/>
                </a:path>
                <a:path w="7325359" h="6023610">
                  <a:moveTo>
                    <a:pt x="7324776" y="0"/>
                  </a:moveTo>
                  <a:lnTo>
                    <a:pt x="7299376" y="0"/>
                  </a:lnTo>
                  <a:lnTo>
                    <a:pt x="7299376" y="25400"/>
                  </a:lnTo>
                  <a:lnTo>
                    <a:pt x="7299376" y="5998210"/>
                  </a:lnTo>
                  <a:lnTo>
                    <a:pt x="25400" y="5998210"/>
                  </a:lnTo>
                  <a:lnTo>
                    <a:pt x="25400" y="25400"/>
                  </a:lnTo>
                  <a:lnTo>
                    <a:pt x="7299376" y="25400"/>
                  </a:lnTo>
                  <a:lnTo>
                    <a:pt x="7299376" y="0"/>
                  </a:lnTo>
                  <a:lnTo>
                    <a:pt x="0" y="0"/>
                  </a:lnTo>
                  <a:lnTo>
                    <a:pt x="0" y="25400"/>
                  </a:lnTo>
                  <a:lnTo>
                    <a:pt x="0" y="5998210"/>
                  </a:lnTo>
                  <a:lnTo>
                    <a:pt x="0" y="6023610"/>
                  </a:lnTo>
                  <a:lnTo>
                    <a:pt x="7324776" y="6023610"/>
                  </a:lnTo>
                  <a:lnTo>
                    <a:pt x="7324776" y="5998210"/>
                  </a:lnTo>
                  <a:lnTo>
                    <a:pt x="7324776" y="25400"/>
                  </a:lnTo>
                  <a:lnTo>
                    <a:pt x="7324776" y="25273"/>
                  </a:lnTo>
                  <a:lnTo>
                    <a:pt x="732477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a:spLocks noGrp="1"/>
          </p:cNvSpPr>
          <p:nvPr>
            <p:ph type="title"/>
          </p:nvPr>
        </p:nvSpPr>
        <p:spPr>
          <a:xfrm>
            <a:off x="673544" y="936243"/>
            <a:ext cx="1521460" cy="635000"/>
          </a:xfrm>
          <a:prstGeom prst="rect">
            <a:avLst/>
          </a:prstGeom>
        </p:spPr>
        <p:txBody>
          <a:bodyPr vert="horz" wrap="square" lIns="0" tIns="12700" rIns="0" bIns="0" rtlCol="0">
            <a:spAutoFit/>
          </a:bodyPr>
          <a:lstStyle/>
          <a:p>
            <a:pPr marL="12700">
              <a:lnSpc>
                <a:spcPct val="100000"/>
              </a:lnSpc>
              <a:spcBef>
                <a:spcPts val="100"/>
              </a:spcBef>
            </a:pPr>
            <a:r>
              <a:rPr sz="4000" spc="-5" dirty="0"/>
              <a:t>C</a:t>
            </a:r>
            <a:r>
              <a:rPr sz="4000" spc="-10" dirty="0"/>
              <a:t>u</a:t>
            </a:r>
            <a:r>
              <a:rPr sz="4000" spc="5" dirty="0"/>
              <a:t>l</a:t>
            </a:r>
            <a:r>
              <a:rPr sz="4000" spc="-5" dirty="0"/>
              <a:t>tu</a:t>
            </a:r>
            <a:r>
              <a:rPr sz="4000" spc="-65" dirty="0"/>
              <a:t>r</a:t>
            </a:r>
            <a:r>
              <a:rPr sz="4000" dirty="0"/>
              <a:t>e</a:t>
            </a:r>
            <a:endParaRPr sz="4000"/>
          </a:p>
        </p:txBody>
      </p:sp>
      <p:sp>
        <p:nvSpPr>
          <p:cNvPr id="7" name="object 7"/>
          <p:cNvSpPr txBox="1"/>
          <p:nvPr/>
        </p:nvSpPr>
        <p:spPr>
          <a:xfrm>
            <a:off x="672848" y="2102611"/>
            <a:ext cx="6233795" cy="1955164"/>
          </a:xfrm>
          <a:prstGeom prst="rect">
            <a:avLst/>
          </a:prstGeom>
        </p:spPr>
        <p:txBody>
          <a:bodyPr vert="horz" wrap="square" lIns="0" tIns="51435" rIns="0" bIns="0" rtlCol="0">
            <a:spAutoFit/>
          </a:bodyPr>
          <a:lstStyle/>
          <a:p>
            <a:pPr marL="241300" marR="794385" lvl="0" indent="-228600" defTabSz="914400" eaLnBrk="1" fontAlgn="auto" latinLnBrk="0" hangingPunct="1">
              <a:lnSpc>
                <a:spcPts val="2620"/>
              </a:lnSpc>
              <a:spcBef>
                <a:spcPts val="405"/>
              </a:spcBef>
              <a:spcAft>
                <a:spcPts val="0"/>
              </a:spcAft>
              <a:buClrTx/>
              <a:buSzTx/>
              <a:buFontTx/>
              <a:buNone/>
              <a:tabLst/>
              <a:defRPr/>
            </a:pPr>
            <a:r>
              <a:rPr kumimoji="0" sz="2400" b="0" i="0" u="none" strike="noStrike" kern="0" cap="none" spc="-5" normalizeH="0" baseline="0" noProof="0" dirty="0">
                <a:ln>
                  <a:noFill/>
                </a:ln>
                <a:solidFill>
                  <a:sysClr val="windowText" lastClr="000000"/>
                </a:solidFill>
                <a:effectLst/>
                <a:uLnTx/>
                <a:uFillTx/>
                <a:latin typeface="Arial"/>
                <a:cs typeface="Arial"/>
              </a:rPr>
              <a:t>Ø</a:t>
            </a:r>
            <a:r>
              <a:rPr kumimoji="0" sz="2400" b="0" i="0" u="none" strike="noStrike" kern="0" cap="none" spc="-5" normalizeH="0" baseline="0" noProof="0" dirty="0">
                <a:ln>
                  <a:noFill/>
                </a:ln>
                <a:solidFill>
                  <a:sysClr val="windowText" lastClr="000000"/>
                </a:solidFill>
                <a:effectLst/>
                <a:uLnTx/>
                <a:uFillTx/>
                <a:latin typeface="Calibri"/>
                <a:cs typeface="Calibri"/>
              </a:rPr>
              <a:t>Recognising</a:t>
            </a:r>
            <a:r>
              <a:rPr kumimoji="0" sz="2400" b="0" i="0" u="none" strike="noStrike" kern="0" cap="none" spc="-15" normalizeH="0" baseline="0" noProof="0" dirty="0">
                <a:ln>
                  <a:noFill/>
                </a:ln>
                <a:solidFill>
                  <a:sysClr val="windowText" lastClr="000000"/>
                </a:solidFill>
                <a:effectLst/>
                <a:uLnTx/>
                <a:uFillTx/>
                <a:latin typeface="Calibri"/>
                <a:cs typeface="Calibri"/>
              </a:rPr>
              <a:t> trans/multi/inter-</a:t>
            </a:r>
            <a:r>
              <a:rPr kumimoji="0" sz="2400" b="0" i="0" u="none" strike="noStrike" kern="0" cap="none" spc="-5" normalizeH="0" baseline="0" noProof="0" dirty="0">
                <a:ln>
                  <a:noFill/>
                </a:ln>
                <a:solidFill>
                  <a:sysClr val="windowText" lastClr="000000"/>
                </a:solidFill>
                <a:effectLst/>
                <a:uLnTx/>
                <a:uFillTx/>
                <a:latin typeface="Calibri"/>
                <a:cs typeface="Calibri"/>
              </a:rPr>
              <a:t> disciplinary </a:t>
            </a:r>
            <a:r>
              <a:rPr kumimoji="0" sz="2400" b="0" i="0" u="none" strike="noStrike" kern="0" cap="none" spc="-52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differences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575"/>
              </a:spcBef>
              <a:spcAft>
                <a:spcPts val="0"/>
              </a:spcAft>
              <a:buClrTx/>
              <a:buSzTx/>
              <a:buFontTx/>
              <a:buNone/>
              <a:tabLst/>
              <a:defRPr/>
            </a:pPr>
            <a:r>
              <a:rPr kumimoji="0" sz="2400" b="0" i="0" u="none" strike="noStrike" kern="0" cap="none" spc="-10" normalizeH="0" baseline="0" noProof="0" dirty="0">
                <a:ln>
                  <a:noFill/>
                </a:ln>
                <a:solidFill>
                  <a:sysClr val="windowText" lastClr="000000"/>
                </a:solidFill>
                <a:effectLst/>
                <a:uLnTx/>
                <a:uFillTx/>
                <a:latin typeface="Arial"/>
                <a:cs typeface="Arial"/>
              </a:rPr>
              <a:t>Ø</a:t>
            </a:r>
            <a:r>
              <a:rPr kumimoji="0" sz="2400" b="0" i="0" u="none" strike="noStrike" kern="0" cap="none" spc="-10" normalizeH="0" baseline="0" noProof="0" dirty="0">
                <a:ln>
                  <a:noFill/>
                </a:ln>
                <a:solidFill>
                  <a:sysClr val="windowText" lastClr="000000"/>
                </a:solidFill>
                <a:effectLst/>
                <a:uLnTx/>
                <a:uFillTx/>
                <a:latin typeface="Calibri"/>
                <a:cs typeface="Calibri"/>
              </a:rPr>
              <a:t>Rewards</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5" normalizeH="0" baseline="0" noProof="0" dirty="0">
                <a:ln>
                  <a:noFill/>
                </a:ln>
                <a:solidFill>
                  <a:sysClr val="windowText" lastClr="000000"/>
                </a:solidFill>
                <a:effectLst/>
                <a:uLnTx/>
                <a:uFillTx/>
                <a:latin typeface="Calibri"/>
                <a:cs typeface="Calibri"/>
              </a:rPr>
              <a:t>(National,</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5" normalizeH="0" baseline="0" noProof="0" dirty="0">
                <a:ln>
                  <a:noFill/>
                </a:ln>
                <a:solidFill>
                  <a:sysClr val="windowText" lastClr="000000"/>
                </a:solidFill>
                <a:effectLst/>
                <a:uLnTx/>
                <a:uFillTx/>
                <a:latin typeface="Calibri"/>
                <a:cs typeface="Calibri"/>
              </a:rPr>
              <a:t>institutional,</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departamental)</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1300" marR="656590" lvl="0" indent="-228600" defTabSz="914400" eaLnBrk="1" fontAlgn="auto" latinLnBrk="0" hangingPunct="1">
              <a:lnSpc>
                <a:spcPts val="2590"/>
              </a:lnSpc>
              <a:spcBef>
                <a:spcPts val="1045"/>
              </a:spcBef>
              <a:spcAft>
                <a:spcPts val="0"/>
              </a:spcAft>
              <a:buClrTx/>
              <a:buSzTx/>
              <a:buFontTx/>
              <a:buNone/>
              <a:tabLst/>
              <a:defRPr/>
            </a:pPr>
            <a:r>
              <a:rPr kumimoji="0" sz="2400" b="0" i="0" u="none" strike="noStrike" kern="0" cap="none" spc="-5" normalizeH="0" baseline="0" noProof="0" dirty="0">
                <a:ln>
                  <a:noFill/>
                </a:ln>
                <a:solidFill>
                  <a:sysClr val="windowText" lastClr="000000"/>
                </a:solidFill>
                <a:effectLst/>
                <a:uLnTx/>
                <a:uFillTx/>
                <a:latin typeface="Arial"/>
                <a:cs typeface="Arial"/>
              </a:rPr>
              <a:t>Ø</a:t>
            </a:r>
            <a:r>
              <a:rPr kumimoji="0" sz="2400" b="0" i="0" u="none" strike="noStrike" kern="0" cap="none" spc="-5" normalizeH="0" baseline="0" noProof="0" dirty="0">
                <a:ln>
                  <a:noFill/>
                </a:ln>
                <a:solidFill>
                  <a:sysClr val="windowText" lastClr="000000"/>
                </a:solidFill>
                <a:effectLst/>
                <a:uLnTx/>
                <a:uFillTx/>
                <a:latin typeface="Calibri"/>
                <a:cs typeface="Calibri"/>
              </a:rPr>
              <a:t>Recognition </a:t>
            </a:r>
            <a:r>
              <a:rPr kumimoji="0" sz="2400" b="0" i="0" u="none" strike="noStrike" kern="0" cap="none" spc="-10" normalizeH="0" baseline="0" noProof="0" dirty="0">
                <a:ln>
                  <a:noFill/>
                </a:ln>
                <a:solidFill>
                  <a:sysClr val="windowText" lastClr="000000"/>
                </a:solidFill>
                <a:effectLst/>
                <a:uLnTx/>
                <a:uFillTx/>
                <a:latin typeface="Calibri"/>
                <a:cs typeface="Calibri"/>
              </a:rPr>
              <a:t>(through </a:t>
            </a:r>
            <a:r>
              <a:rPr kumimoji="0" sz="2400" b="0" i="0" u="none" strike="noStrike" kern="0" cap="none" spc="-5" normalizeH="0" baseline="0" noProof="0" dirty="0">
                <a:ln>
                  <a:noFill/>
                </a:ln>
                <a:solidFill>
                  <a:sysClr val="windowText" lastClr="000000"/>
                </a:solidFill>
                <a:effectLst/>
                <a:uLnTx/>
                <a:uFillTx/>
                <a:latin typeface="Calibri"/>
                <a:cs typeface="Calibri"/>
              </a:rPr>
              <a:t>academic </a:t>
            </a:r>
            <a:r>
              <a:rPr kumimoji="0" sz="2400" b="0" i="0" u="none" strike="noStrike" kern="0" cap="none" spc="-10" normalizeH="0" baseline="0" noProof="0" dirty="0">
                <a:ln>
                  <a:noFill/>
                </a:ln>
                <a:solidFill>
                  <a:sysClr val="windowText" lastClr="000000"/>
                </a:solidFill>
                <a:effectLst/>
                <a:uLnTx/>
                <a:uFillTx/>
                <a:latin typeface="Calibri"/>
                <a:cs typeface="Calibri"/>
              </a:rPr>
              <a:t>promotion, </a:t>
            </a:r>
            <a:r>
              <a:rPr kumimoji="0" sz="2400" b="0" i="0" u="none" strike="noStrike" kern="0" cap="none" spc="-530" normalizeH="0" baseline="0" noProof="0" dirty="0">
                <a:ln>
                  <a:noFill/>
                </a:ln>
                <a:solidFill>
                  <a:sysClr val="windowText" lastClr="000000"/>
                </a:solidFill>
                <a:effectLst/>
                <a:uLnTx/>
                <a:uFillTx/>
                <a:latin typeface="Calibri"/>
                <a:cs typeface="Calibri"/>
              </a:rPr>
              <a:t> </a:t>
            </a:r>
            <a:r>
              <a:rPr kumimoji="0" sz="2400" b="0" i="0" u="none" strike="noStrike" kern="0" cap="none" spc="-5" normalizeH="0" baseline="0" noProof="0" dirty="0">
                <a:ln>
                  <a:noFill/>
                </a:ln>
                <a:solidFill>
                  <a:sysClr val="windowText" lastClr="000000"/>
                </a:solidFill>
                <a:effectLst/>
                <a:uLnTx/>
                <a:uFillTx/>
                <a:latin typeface="Calibri"/>
                <a:cs typeface="Calibri"/>
              </a:rPr>
              <a:t>changing</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5" normalizeH="0" baseline="0" noProof="0" dirty="0">
                <a:ln>
                  <a:noFill/>
                </a:ln>
                <a:solidFill>
                  <a:sysClr val="windowText" lastClr="000000"/>
                </a:solidFill>
                <a:effectLst/>
                <a:uLnTx/>
                <a:uFillTx/>
                <a:latin typeface="Calibri"/>
                <a:cs typeface="Calibri"/>
              </a:rPr>
              <a:t>some</a:t>
            </a:r>
            <a:r>
              <a:rPr kumimoji="0" sz="2400" b="0" i="0" u="none" strike="noStrike" kern="0" cap="none" spc="0" normalizeH="0" baseline="0" noProof="0" dirty="0">
                <a:ln>
                  <a:noFill/>
                </a:ln>
                <a:solidFill>
                  <a:sysClr val="windowText" lastClr="000000"/>
                </a:solidFill>
                <a:effectLst/>
                <a:uLnTx/>
                <a:uFillTx/>
                <a:latin typeface="Calibri"/>
                <a:cs typeface="Calibri"/>
              </a:rPr>
              <a:t> </a:t>
            </a:r>
            <a:r>
              <a:rPr kumimoji="0" sz="2400" b="0" i="0" u="none" strike="noStrike" kern="0" cap="none" spc="-5" normalizeH="0" baseline="0" noProof="0" dirty="0">
                <a:ln>
                  <a:noFill/>
                </a:ln>
                <a:solidFill>
                  <a:sysClr val="windowText" lastClr="000000"/>
                </a:solidFill>
                <a:effectLst/>
                <a:uLnTx/>
                <a:uFillTx/>
                <a:latin typeface="Calibri"/>
                <a:cs typeface="Calibri"/>
              </a:rPr>
              <a:t>of the</a:t>
            </a:r>
            <a:r>
              <a:rPr kumimoji="0" sz="2400" b="0" i="0" u="none" strike="noStrike" kern="0" cap="none" spc="0" normalizeH="0" baseline="0" noProof="0" dirty="0">
                <a:ln>
                  <a:noFill/>
                </a:ln>
                <a:solidFill>
                  <a:sysClr val="windowText" lastClr="000000"/>
                </a:solidFill>
                <a:effectLst/>
                <a:uLnTx/>
                <a:uFillTx/>
                <a:latin typeface="Calibri"/>
                <a:cs typeface="Calibri"/>
              </a:rPr>
              <a:t> </a:t>
            </a:r>
            <a:r>
              <a:rPr kumimoji="0" sz="2400" b="0" i="0" u="none" strike="noStrike" kern="0" cap="none" spc="-15" normalizeH="0" baseline="0" noProof="0" dirty="0">
                <a:ln>
                  <a:noFill/>
                </a:ln>
                <a:solidFill>
                  <a:sysClr val="windowText" lastClr="000000"/>
                </a:solidFill>
                <a:effectLst/>
                <a:uLnTx/>
                <a:uFillTx/>
                <a:latin typeface="Calibri"/>
                <a:cs typeface="Calibri"/>
              </a:rPr>
              <a:t>existing</a:t>
            </a:r>
            <a:r>
              <a:rPr kumimoji="0" sz="2400" b="0" i="0" u="none" strike="noStrike" kern="0" cap="none" spc="-10" normalizeH="0" baseline="0" noProof="0" dirty="0">
                <a:ln>
                  <a:noFill/>
                </a:ln>
                <a:solidFill>
                  <a:sysClr val="windowText" lastClr="000000"/>
                </a:solidFill>
                <a:effectLst/>
                <a:uLnTx/>
                <a:uFillTx/>
                <a:latin typeface="Calibri"/>
                <a:cs typeface="Calibri"/>
              </a:rPr>
              <a:t> practices)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223557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Noël Klima</a:t>
            </a:r>
          </a:p>
          <a:p>
            <a:pPr algn="ctr">
              <a:spcAft>
                <a:spcPts val="1800"/>
              </a:spcAft>
            </a:pPr>
            <a:r>
              <a:rPr lang="en-US" sz="2500" i="1" dirty="0">
                <a:latin typeface="Garamond" panose="02020404030301010803" pitchFamily="18" charset="0"/>
              </a:rPr>
              <a:t>Head of Knowledge Transfer, Engagement and Societal Impact at IDC Crime, Ghent University</a:t>
            </a: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28820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9354" y="252476"/>
            <a:ext cx="7617459"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4472C4"/>
                </a:solidFill>
              </a:rPr>
              <a:t>RAAAP-2:</a:t>
            </a:r>
            <a:r>
              <a:rPr sz="3600" spc="-10" dirty="0">
                <a:solidFill>
                  <a:srgbClr val="4472C4"/>
                </a:solidFill>
              </a:rPr>
              <a:t> </a:t>
            </a:r>
            <a:r>
              <a:rPr sz="3600" dirty="0">
                <a:solidFill>
                  <a:srgbClr val="4472C4"/>
                </a:solidFill>
              </a:rPr>
              <a:t>Impact: </a:t>
            </a:r>
            <a:r>
              <a:rPr sz="3600" spc="-5" dirty="0">
                <a:solidFill>
                  <a:srgbClr val="4472C4"/>
                </a:solidFill>
              </a:rPr>
              <a:t>National </a:t>
            </a:r>
            <a:r>
              <a:rPr sz="3600" dirty="0">
                <a:solidFill>
                  <a:srgbClr val="4472C4"/>
                </a:solidFill>
              </a:rPr>
              <a:t>&amp;</a:t>
            </a:r>
            <a:r>
              <a:rPr sz="3600" spc="-5" dirty="0">
                <a:solidFill>
                  <a:srgbClr val="4472C4"/>
                </a:solidFill>
              </a:rPr>
              <a:t> Institutional</a:t>
            </a:r>
            <a:endParaRPr sz="3600"/>
          </a:p>
        </p:txBody>
      </p:sp>
      <p:sp>
        <p:nvSpPr>
          <p:cNvPr id="3" name="object 3"/>
          <p:cNvSpPr txBox="1"/>
          <p:nvPr/>
        </p:nvSpPr>
        <p:spPr>
          <a:xfrm>
            <a:off x="3026957" y="6123939"/>
            <a:ext cx="2326640" cy="4521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800" b="0" i="0" u="none" strike="noStrike" kern="0" cap="none" spc="-15" normalizeH="0" baseline="0" noProof="0" dirty="0">
                <a:ln>
                  <a:noFill/>
                </a:ln>
                <a:solidFill>
                  <a:sysClr val="windowText" lastClr="000000"/>
                </a:solidFill>
                <a:effectLst/>
                <a:uLnTx/>
                <a:uFillTx/>
                <a:latin typeface="Calibri"/>
                <a:cs typeface="Calibri"/>
              </a:rPr>
              <a:t>RAAAP-2</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[2019]</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86692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4619" y="3629995"/>
            <a:ext cx="5187950" cy="2550160"/>
            <a:chOff x="1044619" y="3629995"/>
            <a:chExt cx="5187950" cy="2550160"/>
          </a:xfrm>
        </p:grpSpPr>
        <p:pic>
          <p:nvPicPr>
            <p:cNvPr id="3" name="object 3"/>
            <p:cNvPicPr/>
            <p:nvPr/>
          </p:nvPicPr>
          <p:blipFill>
            <a:blip r:embed="rId2" cstate="print"/>
            <a:stretch>
              <a:fillRect/>
            </a:stretch>
          </p:blipFill>
          <p:spPr>
            <a:xfrm>
              <a:off x="2686442" y="4542164"/>
              <a:ext cx="1904180" cy="1634796"/>
            </a:xfrm>
            <a:prstGeom prst="rect">
              <a:avLst/>
            </a:prstGeom>
          </p:spPr>
        </p:pic>
        <p:sp>
          <p:nvSpPr>
            <p:cNvPr id="4" name="object 4"/>
            <p:cNvSpPr/>
            <p:nvPr/>
          </p:nvSpPr>
          <p:spPr>
            <a:xfrm>
              <a:off x="2686442" y="4542164"/>
              <a:ext cx="1904364" cy="1635125"/>
            </a:xfrm>
            <a:custGeom>
              <a:avLst/>
              <a:gdLst/>
              <a:ahLst/>
              <a:cxnLst/>
              <a:rect l="l" t="t" r="r" b="b"/>
              <a:pathLst>
                <a:path w="1904364"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5B9B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2728700" y="5270014"/>
              <a:ext cx="228471" cy="197808"/>
            </a:xfrm>
            <a:prstGeom prst="rect">
              <a:avLst/>
            </a:prstGeom>
          </p:spPr>
        </p:pic>
        <p:pic>
          <p:nvPicPr>
            <p:cNvPr id="6" name="object 6"/>
            <p:cNvPicPr/>
            <p:nvPr/>
          </p:nvPicPr>
          <p:blipFill>
            <a:blip r:embed="rId4" cstate="print"/>
            <a:stretch>
              <a:fillRect/>
            </a:stretch>
          </p:blipFill>
          <p:spPr>
            <a:xfrm>
              <a:off x="1047794" y="3638391"/>
              <a:ext cx="1904181" cy="1634797"/>
            </a:xfrm>
            <a:prstGeom prst="rect">
              <a:avLst/>
            </a:prstGeom>
          </p:spPr>
        </p:pic>
        <p:sp>
          <p:nvSpPr>
            <p:cNvPr id="7" name="object 7"/>
            <p:cNvSpPr/>
            <p:nvPr/>
          </p:nvSpPr>
          <p:spPr>
            <a:xfrm>
              <a:off x="1047794" y="3638391"/>
              <a:ext cx="1904364" cy="1635125"/>
            </a:xfrm>
            <a:custGeom>
              <a:avLst/>
              <a:gdLst/>
              <a:ahLst/>
              <a:cxnLst/>
              <a:rect l="l" t="t" r="r" b="b"/>
              <a:pathLst>
                <a:path w="1904364"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5B9B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2349075" y="5052882"/>
              <a:ext cx="228471" cy="197808"/>
            </a:xfrm>
            <a:prstGeom prst="rect">
              <a:avLst/>
            </a:prstGeom>
          </p:spPr>
        </p:pic>
        <p:pic>
          <p:nvPicPr>
            <p:cNvPr id="9" name="object 9"/>
            <p:cNvPicPr/>
            <p:nvPr/>
          </p:nvPicPr>
          <p:blipFill>
            <a:blip r:embed="rId6" cstate="print"/>
            <a:stretch>
              <a:fillRect/>
            </a:stretch>
          </p:blipFill>
          <p:spPr>
            <a:xfrm>
              <a:off x="4325089" y="3633170"/>
              <a:ext cx="1904182" cy="1634796"/>
            </a:xfrm>
            <a:prstGeom prst="rect">
              <a:avLst/>
            </a:prstGeom>
          </p:spPr>
        </p:pic>
        <p:sp>
          <p:nvSpPr>
            <p:cNvPr id="10" name="object 10"/>
            <p:cNvSpPr/>
            <p:nvPr/>
          </p:nvSpPr>
          <p:spPr>
            <a:xfrm>
              <a:off x="4325089" y="3633170"/>
              <a:ext cx="1904364" cy="1635125"/>
            </a:xfrm>
            <a:custGeom>
              <a:avLst/>
              <a:gdLst/>
              <a:ahLst/>
              <a:cxnLst/>
              <a:rect l="l" t="t" r="r" b="b"/>
              <a:pathLst>
                <a:path w="1904364"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54CCC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3053411" y="3878071"/>
            <a:ext cx="2777490" cy="1692910"/>
          </a:xfrm>
          <a:prstGeom prst="rect">
            <a:avLst/>
          </a:prstGeom>
        </p:spPr>
        <p:txBody>
          <a:bodyPr vert="horz" wrap="square" lIns="0" tIns="31750" rIns="0" bIns="0" rtlCol="0">
            <a:spAutoFit/>
          </a:bodyPr>
          <a:lstStyle/>
          <a:p>
            <a:pPr marL="1682750" marR="5080" lvl="0" indent="0" algn="ctr" defTabSz="914400" eaLnBrk="1" fontAlgn="auto" latinLnBrk="0" hangingPunct="1">
              <a:lnSpc>
                <a:spcPct val="91700"/>
              </a:lnSpc>
              <a:spcBef>
                <a:spcPts val="250"/>
              </a:spcBef>
              <a:spcAft>
                <a:spcPts val="0"/>
              </a:spcAft>
              <a:buClrTx/>
              <a:buSzTx/>
              <a:buFontTx/>
              <a:buNone/>
              <a:tabLst/>
              <a:defRPr/>
            </a:pPr>
            <a:r>
              <a:rPr kumimoji="0" sz="1500" b="0" i="0" u="none" strike="noStrike" kern="0" cap="none" spc="-5" normalizeH="0" baseline="0" noProof="0" dirty="0">
                <a:ln>
                  <a:noFill/>
                </a:ln>
                <a:solidFill>
                  <a:sysClr val="windowText" lastClr="000000"/>
                </a:solidFill>
                <a:effectLst/>
                <a:uLnTx/>
                <a:uFillTx/>
                <a:latin typeface="Calibri"/>
                <a:cs typeface="Calibri"/>
              </a:rPr>
              <a:t>Institutional </a:t>
            </a:r>
            <a:r>
              <a:rPr kumimoji="0" sz="1500" b="0" i="0" u="none" strike="noStrike" kern="0" cap="none" spc="0" normalizeH="0" baseline="0" noProof="0" dirty="0">
                <a:ln>
                  <a:noFill/>
                </a:ln>
                <a:solidFill>
                  <a:sysClr val="windowText" lastClr="000000"/>
                </a:solidFill>
                <a:effectLst/>
                <a:uLnTx/>
                <a:uFillTx/>
                <a:latin typeface="Calibri"/>
                <a:cs typeface="Calibri"/>
              </a:rPr>
              <a:t> </a:t>
            </a:r>
            <a:r>
              <a:rPr kumimoji="0" sz="1500" b="0" i="0" u="none" strike="noStrike" kern="0" cap="none" spc="-20" normalizeH="0" baseline="0" noProof="0" dirty="0">
                <a:ln>
                  <a:noFill/>
                </a:ln>
                <a:solidFill>
                  <a:sysClr val="windowText" lastClr="000000"/>
                </a:solidFill>
                <a:effectLst/>
                <a:uLnTx/>
                <a:uFillTx/>
                <a:latin typeface="Calibri"/>
                <a:cs typeface="Calibri"/>
              </a:rPr>
              <a:t>s</a:t>
            </a:r>
            <a:r>
              <a:rPr kumimoji="0" sz="1500" b="0" i="0" u="none" strike="noStrike" kern="0" cap="none" spc="0" normalizeH="0" baseline="0" noProof="0" dirty="0">
                <a:ln>
                  <a:noFill/>
                </a:ln>
                <a:solidFill>
                  <a:sysClr val="windowText" lastClr="000000"/>
                </a:solidFill>
                <a:effectLst/>
                <a:uLnTx/>
                <a:uFillTx/>
                <a:latin typeface="Calibri"/>
                <a:cs typeface="Calibri"/>
              </a:rPr>
              <a:t>t</a:t>
            </a:r>
            <a:r>
              <a:rPr kumimoji="0" sz="1500" b="0" i="0" u="none" strike="noStrike" kern="0" cap="none" spc="-35" normalizeH="0" baseline="0" noProof="0" dirty="0">
                <a:ln>
                  <a:noFill/>
                </a:ln>
                <a:solidFill>
                  <a:sysClr val="windowText" lastClr="000000"/>
                </a:solidFill>
                <a:effectLst/>
                <a:uLnTx/>
                <a:uFillTx/>
                <a:latin typeface="Calibri"/>
                <a:cs typeface="Calibri"/>
              </a:rPr>
              <a:t>r</a:t>
            </a:r>
            <a:r>
              <a:rPr kumimoji="0" sz="1500" b="0" i="0" u="none" strike="noStrike" kern="0" cap="none" spc="-15" normalizeH="0" baseline="0" noProof="0" dirty="0">
                <a:ln>
                  <a:noFill/>
                </a:ln>
                <a:solidFill>
                  <a:sysClr val="windowText" lastClr="000000"/>
                </a:solidFill>
                <a:effectLst/>
                <a:uLnTx/>
                <a:uFillTx/>
                <a:latin typeface="Calibri"/>
                <a:cs typeface="Calibri"/>
              </a:rPr>
              <a:t>a</a:t>
            </a:r>
            <a:r>
              <a:rPr kumimoji="0" sz="1500" b="0" i="0" u="none" strike="noStrike" kern="0" cap="none" spc="-20" normalizeH="0" baseline="0" noProof="0" dirty="0">
                <a:ln>
                  <a:noFill/>
                </a:ln>
                <a:solidFill>
                  <a:sysClr val="windowText" lastClr="000000"/>
                </a:solidFill>
                <a:effectLst/>
                <a:uLnTx/>
                <a:uFillTx/>
                <a:latin typeface="Calibri"/>
                <a:cs typeface="Calibri"/>
              </a:rPr>
              <a:t>t</a:t>
            </a:r>
            <a:r>
              <a:rPr kumimoji="0" sz="1500" b="0" i="0" u="none" strike="noStrike" kern="0" cap="none" spc="0" normalizeH="0" baseline="0" noProof="0" dirty="0">
                <a:ln>
                  <a:noFill/>
                </a:ln>
                <a:solidFill>
                  <a:sysClr val="windowText" lastClr="000000"/>
                </a:solidFill>
                <a:effectLst/>
                <a:uLnTx/>
                <a:uFillTx/>
                <a:latin typeface="Calibri"/>
                <a:cs typeface="Calibri"/>
              </a:rPr>
              <a:t>eg</a:t>
            </a:r>
            <a:r>
              <a:rPr kumimoji="0" sz="1500" b="0" i="0" u="none" strike="noStrike" kern="0" cap="none" spc="-5" normalizeH="0" baseline="0" noProof="0" dirty="0">
                <a:ln>
                  <a:noFill/>
                </a:ln>
                <a:solidFill>
                  <a:sysClr val="windowText" lastClr="000000"/>
                </a:solidFill>
                <a:effectLst/>
                <a:uLnTx/>
                <a:uFillTx/>
                <a:latin typeface="Calibri"/>
                <a:cs typeface="Calibri"/>
              </a:rPr>
              <a:t>i</a:t>
            </a:r>
            <a:r>
              <a:rPr kumimoji="0" sz="1500" b="0" i="0" u="none" strike="noStrike" kern="0" cap="none" spc="0" normalizeH="0" baseline="0" noProof="0" dirty="0">
                <a:ln>
                  <a:noFill/>
                </a:ln>
                <a:solidFill>
                  <a:sysClr val="windowText" lastClr="000000"/>
                </a:solidFill>
                <a:effectLst/>
                <a:uLnTx/>
                <a:uFillTx/>
                <a:latin typeface="Calibri"/>
                <a:cs typeface="Calibri"/>
              </a:rPr>
              <a:t>es</a:t>
            </a:r>
            <a:r>
              <a:rPr kumimoji="0" sz="1500" b="0" i="0" u="none" strike="noStrike" kern="0" cap="none" spc="-5" normalizeH="0" baseline="0" noProof="0" dirty="0">
                <a:ln>
                  <a:noFill/>
                </a:ln>
                <a:solidFill>
                  <a:sysClr val="windowText" lastClr="000000"/>
                </a:solidFill>
                <a:effectLst/>
                <a:uLnTx/>
                <a:uFillTx/>
                <a:latin typeface="Calibri"/>
                <a:cs typeface="Calibri"/>
              </a:rPr>
              <a:t> </a:t>
            </a:r>
            <a:r>
              <a:rPr kumimoji="0" sz="1500" b="0" i="0" u="none" strike="noStrike" kern="0" cap="none" spc="0" normalizeH="0" baseline="0" noProof="0" dirty="0">
                <a:ln>
                  <a:noFill/>
                </a:ln>
                <a:solidFill>
                  <a:sysClr val="windowText" lastClr="000000"/>
                </a:solidFill>
                <a:effectLst/>
                <a:uLnTx/>
                <a:uFillTx/>
                <a:latin typeface="Calibri"/>
                <a:cs typeface="Calibri"/>
              </a:rPr>
              <a:t>and  </a:t>
            </a:r>
            <a:r>
              <a:rPr kumimoji="0" sz="1500" b="0" i="0" u="none" strike="noStrike" kern="0" cap="none" spc="-5" normalizeH="0" baseline="0" noProof="0" dirty="0">
                <a:ln>
                  <a:noFill/>
                </a:ln>
                <a:solidFill>
                  <a:sysClr val="windowText" lastClr="000000"/>
                </a:solidFill>
                <a:effectLst/>
                <a:uLnTx/>
                <a:uFillTx/>
                <a:latin typeface="Calibri"/>
                <a:cs typeface="Calibri"/>
              </a:rPr>
              <a:t>structures </a:t>
            </a:r>
            <a:r>
              <a:rPr kumimoji="0" sz="1500" b="0" i="0" u="none" strike="noStrike" kern="0" cap="none" spc="-10" normalizeH="0" baseline="0" noProof="0" dirty="0">
                <a:ln>
                  <a:noFill/>
                </a:ln>
                <a:solidFill>
                  <a:sysClr val="windowText" lastClr="000000"/>
                </a:solidFill>
                <a:effectLst/>
                <a:uLnTx/>
                <a:uFillTx/>
                <a:latin typeface="Calibri"/>
                <a:cs typeface="Calibri"/>
              </a:rPr>
              <a:t>to </a:t>
            </a:r>
            <a:r>
              <a:rPr kumimoji="0" sz="1500" b="0" i="0" u="none" strike="noStrike" kern="0" cap="none" spc="-5" normalizeH="0" baseline="0" noProof="0" dirty="0">
                <a:ln>
                  <a:noFill/>
                </a:ln>
                <a:solidFill>
                  <a:sysClr val="windowText" lastClr="000000"/>
                </a:solidFill>
                <a:effectLst/>
                <a:uLnTx/>
                <a:uFillTx/>
                <a:latin typeface="Calibri"/>
                <a:cs typeface="Calibri"/>
              </a:rPr>
              <a:t> support </a:t>
            </a:r>
            <a:r>
              <a:rPr kumimoji="0" sz="1500" b="0" i="0" u="none" strike="noStrike" kern="0" cap="none" spc="0" normalizeH="0" baseline="0" noProof="0" dirty="0">
                <a:ln>
                  <a:noFill/>
                </a:ln>
                <a:solidFill>
                  <a:sysClr val="windowText" lastClr="000000"/>
                </a:solidFill>
                <a:effectLst/>
                <a:uLnTx/>
                <a:uFillTx/>
                <a:latin typeface="Calibri"/>
                <a:cs typeface="Calibri"/>
              </a:rPr>
              <a:t>the </a:t>
            </a:r>
            <a:r>
              <a:rPr kumimoji="0" sz="1500" b="0" i="0" u="none" strike="noStrike" kern="0" cap="none" spc="5"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impact</a:t>
            </a:r>
            <a:endParaRPr kumimoji="0" sz="1500" b="0" i="0" u="none" strike="noStrike" kern="0" cap="none" spc="0" normalizeH="0" baseline="0" noProof="0">
              <a:ln>
                <a:noFill/>
              </a:ln>
              <a:solidFill>
                <a:sysClr val="windowText" lastClr="000000"/>
              </a:solidFill>
              <a:effectLst/>
              <a:uLnTx/>
              <a:uFillTx/>
              <a:latin typeface="Calibri"/>
              <a:cs typeface="Calibri"/>
            </a:endParaRPr>
          </a:p>
          <a:p>
            <a:pPr marL="12700" marR="1611630" lvl="0" indent="196215" defTabSz="914400" eaLnBrk="1" fontAlgn="auto" latinLnBrk="0" hangingPunct="1">
              <a:lnSpc>
                <a:spcPts val="1700"/>
              </a:lnSpc>
              <a:spcBef>
                <a:spcPts val="1360"/>
              </a:spcBef>
              <a:spcAft>
                <a:spcPts val="0"/>
              </a:spcAft>
              <a:buClrTx/>
              <a:buSzTx/>
              <a:buFontTx/>
              <a:buNone/>
              <a:tabLst/>
              <a:defRPr/>
            </a:pPr>
            <a:r>
              <a:rPr kumimoji="0" sz="1500" b="0" i="0" u="none" strike="noStrike" kern="0" cap="none" spc="-5" normalizeH="0" baseline="0" noProof="0" dirty="0">
                <a:ln>
                  <a:noFill/>
                </a:ln>
                <a:solidFill>
                  <a:sysClr val="windowText" lastClr="000000"/>
                </a:solidFill>
                <a:effectLst/>
                <a:uLnTx/>
                <a:uFillTx/>
                <a:latin typeface="Calibri"/>
                <a:cs typeface="Calibri"/>
              </a:rPr>
              <a:t>Academic </a:t>
            </a:r>
            <a:r>
              <a:rPr kumimoji="0" sz="1500" b="0" i="0" u="none" strike="noStrike" kern="0" cap="none" spc="0"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culture</a:t>
            </a:r>
            <a:r>
              <a:rPr kumimoji="0" sz="1500" b="0" i="0" u="none" strike="noStrike" kern="0" cap="none" spc="-75"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change</a:t>
            </a:r>
            <a:endParaRPr kumimoji="0" sz="1500" b="0" i="0" u="none" strike="noStrike" kern="0" cap="none" spc="0" normalizeH="0" baseline="0" noProof="0">
              <a:ln>
                <a:noFill/>
              </a:ln>
              <a:solidFill>
                <a:sysClr val="windowText" lastClr="000000"/>
              </a:solidFill>
              <a:effectLst/>
              <a:uLnTx/>
              <a:uFillTx/>
              <a:latin typeface="Calibri"/>
              <a:cs typeface="Calibri"/>
            </a:endParaRPr>
          </a:p>
        </p:txBody>
      </p:sp>
      <p:grpSp>
        <p:nvGrpSpPr>
          <p:cNvPr id="12" name="object 12"/>
          <p:cNvGrpSpPr/>
          <p:nvPr/>
        </p:nvGrpSpPr>
        <p:grpSpPr>
          <a:xfrm>
            <a:off x="2683267" y="2731443"/>
            <a:ext cx="5187315" cy="3445510"/>
            <a:chOff x="2683267" y="2731443"/>
            <a:chExt cx="5187315" cy="3445510"/>
          </a:xfrm>
        </p:grpSpPr>
        <p:pic>
          <p:nvPicPr>
            <p:cNvPr id="13" name="object 13"/>
            <p:cNvPicPr/>
            <p:nvPr/>
          </p:nvPicPr>
          <p:blipFill>
            <a:blip r:embed="rId7" cstate="print"/>
            <a:stretch>
              <a:fillRect/>
            </a:stretch>
          </p:blipFill>
          <p:spPr>
            <a:xfrm>
              <a:off x="5632428" y="5044179"/>
              <a:ext cx="228471" cy="197808"/>
            </a:xfrm>
            <a:prstGeom prst="rect">
              <a:avLst/>
            </a:prstGeom>
          </p:spPr>
        </p:pic>
        <p:pic>
          <p:nvPicPr>
            <p:cNvPr id="14" name="object 14"/>
            <p:cNvPicPr/>
            <p:nvPr/>
          </p:nvPicPr>
          <p:blipFill>
            <a:blip r:embed="rId4" cstate="print"/>
            <a:stretch>
              <a:fillRect/>
            </a:stretch>
          </p:blipFill>
          <p:spPr>
            <a:xfrm>
              <a:off x="5962727" y="4538684"/>
              <a:ext cx="1904180" cy="1634796"/>
            </a:xfrm>
            <a:prstGeom prst="rect">
              <a:avLst/>
            </a:prstGeom>
          </p:spPr>
        </p:pic>
        <p:sp>
          <p:nvSpPr>
            <p:cNvPr id="15" name="object 15"/>
            <p:cNvSpPr/>
            <p:nvPr/>
          </p:nvSpPr>
          <p:spPr>
            <a:xfrm>
              <a:off x="5962727" y="4538684"/>
              <a:ext cx="1904364" cy="1635125"/>
            </a:xfrm>
            <a:custGeom>
              <a:avLst/>
              <a:gdLst/>
              <a:ahLst/>
              <a:cxnLst/>
              <a:rect l="l" t="t" r="r" b="b"/>
              <a:pathLst>
                <a:path w="1904365"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54CCC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8" cstate="print"/>
            <a:stretch>
              <a:fillRect/>
            </a:stretch>
          </p:blipFill>
          <p:spPr>
            <a:xfrm>
              <a:off x="6005995" y="5263051"/>
              <a:ext cx="228471" cy="197808"/>
            </a:xfrm>
            <a:prstGeom prst="rect">
              <a:avLst/>
            </a:prstGeom>
          </p:spPr>
        </p:pic>
        <p:pic>
          <p:nvPicPr>
            <p:cNvPr id="17" name="object 17"/>
            <p:cNvPicPr/>
            <p:nvPr/>
          </p:nvPicPr>
          <p:blipFill>
            <a:blip r:embed="rId9" cstate="print"/>
            <a:stretch>
              <a:fillRect/>
            </a:stretch>
          </p:blipFill>
          <p:spPr>
            <a:xfrm>
              <a:off x="2686442" y="2734618"/>
              <a:ext cx="1904180" cy="1634797"/>
            </a:xfrm>
            <a:prstGeom prst="rect">
              <a:avLst/>
            </a:prstGeom>
          </p:spPr>
        </p:pic>
        <p:sp>
          <p:nvSpPr>
            <p:cNvPr id="18" name="object 18"/>
            <p:cNvSpPr/>
            <p:nvPr/>
          </p:nvSpPr>
          <p:spPr>
            <a:xfrm>
              <a:off x="2686442" y="2734618"/>
              <a:ext cx="1904364" cy="1635125"/>
            </a:xfrm>
            <a:custGeom>
              <a:avLst/>
              <a:gdLst/>
              <a:ahLst/>
              <a:cxnLst/>
              <a:rect l="l" t="t" r="r" b="b"/>
              <a:pathLst>
                <a:path w="1904364"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4DC58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9"/>
          <p:cNvSpPr txBox="1"/>
          <p:nvPr/>
        </p:nvSpPr>
        <p:spPr>
          <a:xfrm>
            <a:off x="3089956" y="3292855"/>
            <a:ext cx="1097280" cy="470534"/>
          </a:xfrm>
          <a:prstGeom prst="rect">
            <a:avLst/>
          </a:prstGeom>
        </p:spPr>
        <p:txBody>
          <a:bodyPr vert="horz" wrap="square" lIns="0" tIns="30480" rIns="0" bIns="0" rtlCol="0">
            <a:spAutoFit/>
          </a:bodyPr>
          <a:lstStyle/>
          <a:p>
            <a:pPr marL="12700" marR="5080" lvl="0" indent="6350" defTabSz="914400" eaLnBrk="1" fontAlgn="auto" latinLnBrk="0" hangingPunct="1">
              <a:lnSpc>
                <a:spcPts val="1700"/>
              </a:lnSpc>
              <a:spcBef>
                <a:spcPts val="240"/>
              </a:spcBef>
              <a:spcAft>
                <a:spcPts val="0"/>
              </a:spcAft>
              <a:buClrTx/>
              <a:buSzTx/>
              <a:buFontTx/>
              <a:buNone/>
              <a:tabLst/>
              <a:defRPr/>
            </a:pPr>
            <a:r>
              <a:rPr kumimoji="0" sz="1500" b="0" i="0" u="none" strike="noStrike" kern="0" cap="none" spc="-5" normalizeH="0" baseline="0" noProof="0" dirty="0">
                <a:ln>
                  <a:noFill/>
                </a:ln>
                <a:solidFill>
                  <a:sysClr val="windowText" lastClr="000000"/>
                </a:solidFill>
                <a:effectLst/>
                <a:uLnTx/>
                <a:uFillTx/>
                <a:latin typeface="Calibri"/>
                <a:cs typeface="Calibri"/>
              </a:rPr>
              <a:t>National </a:t>
            </a:r>
            <a:r>
              <a:rPr kumimoji="0" sz="1500" b="0" i="0" u="none" strike="noStrike" kern="0" cap="none" spc="-10" normalizeH="0" baseline="0" noProof="0" dirty="0">
                <a:ln>
                  <a:noFill/>
                </a:ln>
                <a:solidFill>
                  <a:sysClr val="windowText" lastClr="000000"/>
                </a:solidFill>
                <a:effectLst/>
                <a:uLnTx/>
                <a:uFillTx/>
                <a:latin typeface="Calibri"/>
                <a:cs typeface="Calibri"/>
              </a:rPr>
              <a:t>level </a:t>
            </a:r>
            <a:r>
              <a:rPr kumimoji="0" sz="1500" b="0" i="0" u="none" strike="noStrike" kern="0" cap="none" spc="-325" normalizeH="0" baseline="0" noProof="0" dirty="0">
                <a:ln>
                  <a:noFill/>
                </a:ln>
                <a:solidFill>
                  <a:sysClr val="windowText" lastClr="000000"/>
                </a:solidFill>
                <a:effectLst/>
                <a:uLnTx/>
                <a:uFillTx/>
                <a:latin typeface="Calibri"/>
                <a:cs typeface="Calibri"/>
              </a:rPr>
              <a:t> </a:t>
            </a:r>
            <a:r>
              <a:rPr kumimoji="0" sz="1500" b="0" i="0" u="none" strike="noStrike" kern="0" cap="none" spc="0" normalizeH="0" baseline="0" noProof="0" dirty="0">
                <a:ln>
                  <a:noFill/>
                </a:ln>
                <a:solidFill>
                  <a:sysClr val="windowText" lastClr="000000"/>
                </a:solidFill>
                <a:effectLst/>
                <a:uLnTx/>
                <a:uFillTx/>
                <a:latin typeface="Calibri"/>
                <a:cs typeface="Calibri"/>
              </a:rPr>
              <a:t>R&amp;I </a:t>
            </a:r>
            <a:r>
              <a:rPr kumimoji="0" sz="1500" b="0" i="0" u="none" strike="noStrike" kern="0" cap="none" spc="-20" normalizeH="0" baseline="0" noProof="0" dirty="0">
                <a:ln>
                  <a:noFill/>
                </a:ln>
                <a:solidFill>
                  <a:sysClr val="windowText" lastClr="000000"/>
                </a:solidFill>
                <a:effectLst/>
                <a:uLnTx/>
                <a:uFillTx/>
                <a:latin typeface="Calibri"/>
                <a:cs typeface="Calibri"/>
              </a:rPr>
              <a:t>s</a:t>
            </a:r>
            <a:r>
              <a:rPr kumimoji="0" sz="1500" b="0" i="0" u="none" strike="noStrike" kern="0" cap="none" spc="0" normalizeH="0" baseline="0" noProof="0" dirty="0">
                <a:ln>
                  <a:noFill/>
                </a:ln>
                <a:solidFill>
                  <a:sysClr val="windowText" lastClr="000000"/>
                </a:solidFill>
                <a:effectLst/>
                <a:uLnTx/>
                <a:uFillTx/>
                <a:latin typeface="Calibri"/>
                <a:cs typeface="Calibri"/>
              </a:rPr>
              <a:t>t</a:t>
            </a:r>
            <a:r>
              <a:rPr kumimoji="0" sz="1500" b="0" i="0" u="none" strike="noStrike" kern="0" cap="none" spc="-35" normalizeH="0" baseline="0" noProof="0" dirty="0">
                <a:ln>
                  <a:noFill/>
                </a:ln>
                <a:solidFill>
                  <a:sysClr val="windowText" lastClr="000000"/>
                </a:solidFill>
                <a:effectLst/>
                <a:uLnTx/>
                <a:uFillTx/>
                <a:latin typeface="Calibri"/>
                <a:cs typeface="Calibri"/>
              </a:rPr>
              <a:t>r</a:t>
            </a:r>
            <a:r>
              <a:rPr kumimoji="0" sz="1500" b="0" i="0" u="none" strike="noStrike" kern="0" cap="none" spc="-15" normalizeH="0" baseline="0" noProof="0" dirty="0">
                <a:ln>
                  <a:noFill/>
                </a:ln>
                <a:solidFill>
                  <a:sysClr val="windowText" lastClr="000000"/>
                </a:solidFill>
                <a:effectLst/>
                <a:uLnTx/>
                <a:uFillTx/>
                <a:latin typeface="Calibri"/>
                <a:cs typeface="Calibri"/>
              </a:rPr>
              <a:t>a</a:t>
            </a:r>
            <a:r>
              <a:rPr kumimoji="0" sz="1500" b="0" i="0" u="none" strike="noStrike" kern="0" cap="none" spc="-20" normalizeH="0" baseline="0" noProof="0" dirty="0">
                <a:ln>
                  <a:noFill/>
                </a:ln>
                <a:solidFill>
                  <a:sysClr val="windowText" lastClr="000000"/>
                </a:solidFill>
                <a:effectLst/>
                <a:uLnTx/>
                <a:uFillTx/>
                <a:latin typeface="Calibri"/>
                <a:cs typeface="Calibri"/>
              </a:rPr>
              <a:t>t</a:t>
            </a:r>
            <a:r>
              <a:rPr kumimoji="0" sz="1500" b="0" i="0" u="none" strike="noStrike" kern="0" cap="none" spc="0" normalizeH="0" baseline="0" noProof="0" dirty="0">
                <a:ln>
                  <a:noFill/>
                </a:ln>
                <a:solidFill>
                  <a:sysClr val="windowText" lastClr="000000"/>
                </a:solidFill>
                <a:effectLst/>
                <a:uLnTx/>
                <a:uFillTx/>
                <a:latin typeface="Calibri"/>
                <a:cs typeface="Calibri"/>
              </a:rPr>
              <a:t>eg</a:t>
            </a:r>
            <a:r>
              <a:rPr kumimoji="0" sz="1500" b="0" i="0" u="none" strike="noStrike" kern="0" cap="none" spc="-5" normalizeH="0" baseline="0" noProof="0" dirty="0">
                <a:ln>
                  <a:noFill/>
                </a:ln>
                <a:solidFill>
                  <a:sysClr val="windowText" lastClr="000000"/>
                </a:solidFill>
                <a:effectLst/>
                <a:uLnTx/>
                <a:uFillTx/>
                <a:latin typeface="Calibri"/>
                <a:cs typeface="Calibri"/>
              </a:rPr>
              <a:t>i</a:t>
            </a:r>
            <a:r>
              <a:rPr kumimoji="0" sz="1500" b="0" i="0" u="none" strike="noStrike" kern="0" cap="none" spc="0" normalizeH="0" baseline="0" noProof="0" dirty="0">
                <a:ln>
                  <a:noFill/>
                </a:ln>
                <a:solidFill>
                  <a:sysClr val="windowText" lastClr="000000"/>
                </a:solidFill>
                <a:effectLst/>
                <a:uLnTx/>
                <a:uFillTx/>
                <a:latin typeface="Calibri"/>
                <a:cs typeface="Calibri"/>
              </a:rPr>
              <a:t>es</a:t>
            </a:r>
            <a:endParaRPr kumimoji="0" sz="1500" b="0" i="0" u="none" strike="noStrike" kern="0" cap="none" spc="0" normalizeH="0" baseline="0" noProof="0">
              <a:ln>
                <a:noFill/>
              </a:ln>
              <a:solidFill>
                <a:sysClr val="windowText" lastClr="000000"/>
              </a:solidFill>
              <a:effectLst/>
              <a:uLnTx/>
              <a:uFillTx/>
              <a:latin typeface="Calibri"/>
              <a:cs typeface="Calibri"/>
            </a:endParaRPr>
          </a:p>
        </p:txBody>
      </p:sp>
      <p:grpSp>
        <p:nvGrpSpPr>
          <p:cNvPr id="20" name="object 20"/>
          <p:cNvGrpSpPr/>
          <p:nvPr/>
        </p:nvGrpSpPr>
        <p:grpSpPr>
          <a:xfrm>
            <a:off x="3987722" y="1822450"/>
            <a:ext cx="3882390" cy="2546985"/>
            <a:chOff x="3987722" y="1822450"/>
            <a:chExt cx="3882390" cy="2546985"/>
          </a:xfrm>
        </p:grpSpPr>
        <p:pic>
          <p:nvPicPr>
            <p:cNvPr id="21" name="object 21"/>
            <p:cNvPicPr/>
            <p:nvPr/>
          </p:nvPicPr>
          <p:blipFill>
            <a:blip r:embed="rId10" cstate="print"/>
            <a:stretch>
              <a:fillRect/>
            </a:stretch>
          </p:blipFill>
          <p:spPr>
            <a:xfrm>
              <a:off x="3987722" y="2762338"/>
              <a:ext cx="228471" cy="197808"/>
            </a:xfrm>
            <a:prstGeom prst="rect">
              <a:avLst/>
            </a:prstGeom>
          </p:spPr>
        </p:pic>
        <p:pic>
          <p:nvPicPr>
            <p:cNvPr id="22" name="object 22"/>
            <p:cNvPicPr/>
            <p:nvPr/>
          </p:nvPicPr>
          <p:blipFill>
            <a:blip r:embed="rId4" cstate="print"/>
            <a:stretch>
              <a:fillRect/>
            </a:stretch>
          </p:blipFill>
          <p:spPr>
            <a:xfrm>
              <a:off x="4325089" y="1825625"/>
              <a:ext cx="1904182" cy="1634797"/>
            </a:xfrm>
            <a:prstGeom prst="rect">
              <a:avLst/>
            </a:prstGeom>
          </p:spPr>
        </p:pic>
        <p:sp>
          <p:nvSpPr>
            <p:cNvPr id="23" name="object 23"/>
            <p:cNvSpPr/>
            <p:nvPr/>
          </p:nvSpPr>
          <p:spPr>
            <a:xfrm>
              <a:off x="4325089" y="1825625"/>
              <a:ext cx="1904364" cy="1635125"/>
            </a:xfrm>
            <a:custGeom>
              <a:avLst/>
              <a:gdLst/>
              <a:ahLst/>
              <a:cxnLst/>
              <a:rect l="l" t="t" r="r" b="b"/>
              <a:pathLst>
                <a:path w="1904364"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4DC58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4" name="object 24"/>
            <p:cNvPicPr/>
            <p:nvPr/>
          </p:nvPicPr>
          <p:blipFill>
            <a:blip r:embed="rId11" cstate="print"/>
            <a:stretch>
              <a:fillRect/>
            </a:stretch>
          </p:blipFill>
          <p:spPr>
            <a:xfrm>
              <a:off x="4375425" y="2546946"/>
              <a:ext cx="228471" cy="197808"/>
            </a:xfrm>
            <a:prstGeom prst="rect">
              <a:avLst/>
            </a:prstGeom>
          </p:spPr>
        </p:pic>
        <p:pic>
          <p:nvPicPr>
            <p:cNvPr id="25" name="object 25"/>
            <p:cNvPicPr/>
            <p:nvPr/>
          </p:nvPicPr>
          <p:blipFill>
            <a:blip r:embed="rId12" cstate="print"/>
            <a:stretch>
              <a:fillRect/>
            </a:stretch>
          </p:blipFill>
          <p:spPr>
            <a:xfrm>
              <a:off x="5962727" y="2731137"/>
              <a:ext cx="1904180" cy="1634797"/>
            </a:xfrm>
            <a:prstGeom prst="rect">
              <a:avLst/>
            </a:prstGeom>
          </p:spPr>
        </p:pic>
        <p:sp>
          <p:nvSpPr>
            <p:cNvPr id="26" name="object 26"/>
            <p:cNvSpPr/>
            <p:nvPr/>
          </p:nvSpPr>
          <p:spPr>
            <a:xfrm>
              <a:off x="5962727" y="2731137"/>
              <a:ext cx="1904364" cy="1635125"/>
            </a:xfrm>
            <a:custGeom>
              <a:avLst/>
              <a:gdLst/>
              <a:ahLst/>
              <a:cxnLst/>
              <a:rect l="l" t="t" r="r" b="b"/>
              <a:pathLst>
                <a:path w="1904365"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48BB4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6299502" y="3079496"/>
            <a:ext cx="1230630" cy="888365"/>
          </a:xfrm>
          <a:prstGeom prst="rect">
            <a:avLst/>
          </a:prstGeom>
        </p:spPr>
        <p:txBody>
          <a:bodyPr vert="horz" wrap="square" lIns="0" tIns="29845" rIns="0" bIns="0" rtlCol="0">
            <a:spAutoFit/>
          </a:bodyPr>
          <a:lstStyle/>
          <a:p>
            <a:pPr marL="12065" marR="5080" lvl="0" indent="0" algn="ctr" defTabSz="914400" eaLnBrk="1" fontAlgn="auto" latinLnBrk="0" hangingPunct="1">
              <a:lnSpc>
                <a:spcPct val="92400"/>
              </a:lnSpc>
              <a:spcBef>
                <a:spcPts val="235"/>
              </a:spcBef>
              <a:spcAft>
                <a:spcPts val="0"/>
              </a:spcAft>
              <a:buClrTx/>
              <a:buSzTx/>
              <a:buFontTx/>
              <a:buNone/>
              <a:tabLst/>
              <a:defRPr/>
            </a:pPr>
            <a:r>
              <a:rPr kumimoji="0" sz="1500" b="0" i="0" u="none" strike="noStrike" kern="0" cap="none" spc="-5" normalizeH="0" baseline="0" noProof="0" dirty="0">
                <a:ln>
                  <a:noFill/>
                </a:ln>
                <a:solidFill>
                  <a:sysClr val="windowText" lastClr="000000"/>
                </a:solidFill>
                <a:effectLst/>
                <a:uLnTx/>
                <a:uFillTx/>
                <a:latin typeface="Calibri"/>
                <a:cs typeface="Calibri"/>
              </a:rPr>
              <a:t>Funding</a:t>
            </a:r>
            <a:r>
              <a:rPr kumimoji="0" sz="1500" b="0" i="0" u="none" strike="noStrike" kern="0" cap="none" spc="-80"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agency </a:t>
            </a:r>
            <a:r>
              <a:rPr kumimoji="0" sz="1500" b="0" i="0" u="none" strike="noStrike" kern="0" cap="none" spc="-325" normalizeH="0" baseline="0" noProof="0" dirty="0">
                <a:ln>
                  <a:noFill/>
                </a:ln>
                <a:solidFill>
                  <a:sysClr val="windowText" lastClr="000000"/>
                </a:solidFill>
                <a:effectLst/>
                <a:uLnTx/>
                <a:uFillTx/>
                <a:latin typeface="Calibri"/>
                <a:cs typeface="Calibri"/>
              </a:rPr>
              <a:t> </a:t>
            </a:r>
            <a:r>
              <a:rPr kumimoji="0" sz="1500" b="0" i="0" u="none" strike="noStrike" kern="0" cap="none" spc="-10" normalizeH="0" baseline="0" noProof="0" dirty="0">
                <a:ln>
                  <a:noFill/>
                </a:ln>
                <a:solidFill>
                  <a:sysClr val="windowText" lastClr="000000"/>
                </a:solidFill>
                <a:effectLst/>
                <a:uLnTx/>
                <a:uFillTx/>
                <a:latin typeface="Calibri"/>
                <a:cs typeface="Calibri"/>
              </a:rPr>
              <a:t>requirements </a:t>
            </a:r>
            <a:r>
              <a:rPr kumimoji="0" sz="1500" b="0" i="0" u="none" strike="noStrike" kern="0" cap="none" spc="-5" normalizeH="0" baseline="0" noProof="0" dirty="0">
                <a:ln>
                  <a:noFill/>
                </a:ln>
                <a:solidFill>
                  <a:sysClr val="windowText" lastClr="000000"/>
                </a:solidFill>
                <a:effectLst/>
                <a:uLnTx/>
                <a:uFillTx/>
                <a:latin typeface="Calibri"/>
                <a:cs typeface="Calibri"/>
              </a:rPr>
              <a:t> (national </a:t>
            </a:r>
            <a:r>
              <a:rPr kumimoji="0" sz="1500" b="0" i="0" u="none" strike="noStrike" kern="0" cap="none" spc="0" normalizeH="0" baseline="0" noProof="0" dirty="0">
                <a:ln>
                  <a:noFill/>
                </a:ln>
                <a:solidFill>
                  <a:sysClr val="windowText" lastClr="000000"/>
                </a:solidFill>
                <a:effectLst/>
                <a:uLnTx/>
                <a:uFillTx/>
                <a:latin typeface="Calibri"/>
                <a:cs typeface="Calibri"/>
              </a:rPr>
              <a:t>and </a:t>
            </a:r>
            <a:r>
              <a:rPr kumimoji="0" sz="1500" b="0" i="0" u="none" strike="noStrike" kern="0" cap="none" spc="5"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international)</a:t>
            </a:r>
            <a:endParaRPr kumimoji="0" sz="1500" b="0" i="0" u="none" strike="noStrike" kern="0" cap="none" spc="0" normalizeH="0" baseline="0" noProof="0">
              <a:ln>
                <a:noFill/>
              </a:ln>
              <a:solidFill>
                <a:sysClr val="windowText" lastClr="000000"/>
              </a:solidFill>
              <a:effectLst/>
              <a:uLnTx/>
              <a:uFillTx/>
              <a:latin typeface="Calibri"/>
              <a:cs typeface="Calibri"/>
            </a:endParaRPr>
          </a:p>
        </p:txBody>
      </p:sp>
      <p:grpSp>
        <p:nvGrpSpPr>
          <p:cNvPr id="28" name="object 28"/>
          <p:cNvGrpSpPr/>
          <p:nvPr/>
        </p:nvGrpSpPr>
        <p:grpSpPr>
          <a:xfrm>
            <a:off x="7598199" y="1839855"/>
            <a:ext cx="1910714" cy="2659380"/>
            <a:chOff x="7598199" y="1839855"/>
            <a:chExt cx="1910714" cy="2659380"/>
          </a:xfrm>
        </p:grpSpPr>
        <p:pic>
          <p:nvPicPr>
            <p:cNvPr id="29" name="object 29"/>
            <p:cNvPicPr/>
            <p:nvPr/>
          </p:nvPicPr>
          <p:blipFill>
            <a:blip r:embed="rId13" cstate="print"/>
            <a:stretch>
              <a:fillRect/>
            </a:stretch>
          </p:blipFill>
          <p:spPr>
            <a:xfrm>
              <a:off x="7607285" y="3452460"/>
              <a:ext cx="228471" cy="197808"/>
            </a:xfrm>
            <a:prstGeom prst="rect">
              <a:avLst/>
            </a:prstGeom>
          </p:spPr>
        </p:pic>
        <p:pic>
          <p:nvPicPr>
            <p:cNvPr id="30" name="object 30"/>
            <p:cNvPicPr/>
            <p:nvPr/>
          </p:nvPicPr>
          <p:blipFill>
            <a:blip r:embed="rId14" cstate="print"/>
            <a:stretch>
              <a:fillRect/>
            </a:stretch>
          </p:blipFill>
          <p:spPr>
            <a:xfrm>
              <a:off x="7601374" y="1843030"/>
              <a:ext cx="1904182" cy="1634796"/>
            </a:xfrm>
            <a:prstGeom prst="rect">
              <a:avLst/>
            </a:prstGeom>
          </p:spPr>
        </p:pic>
        <p:sp>
          <p:nvSpPr>
            <p:cNvPr id="31" name="object 31"/>
            <p:cNvSpPr/>
            <p:nvPr/>
          </p:nvSpPr>
          <p:spPr>
            <a:xfrm>
              <a:off x="7601374" y="1843030"/>
              <a:ext cx="1904364" cy="1635125"/>
            </a:xfrm>
            <a:custGeom>
              <a:avLst/>
              <a:gdLst/>
              <a:ahLst/>
              <a:cxnLst/>
              <a:rect l="l" t="t" r="r" b="b"/>
              <a:pathLst>
                <a:path w="1904365"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70AD4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8530606" y="4439282"/>
              <a:ext cx="45720" cy="56515"/>
            </a:xfrm>
            <a:custGeom>
              <a:avLst/>
              <a:gdLst/>
              <a:ahLst/>
              <a:cxnLst/>
              <a:rect l="l" t="t" r="r" b="b"/>
              <a:pathLst>
                <a:path w="45720" h="56514">
                  <a:moveTo>
                    <a:pt x="0" y="28257"/>
                  </a:moveTo>
                  <a:lnTo>
                    <a:pt x="11429" y="56514"/>
                  </a:lnTo>
                  <a:lnTo>
                    <a:pt x="34289" y="56514"/>
                  </a:lnTo>
                  <a:lnTo>
                    <a:pt x="45719" y="28257"/>
                  </a:lnTo>
                  <a:lnTo>
                    <a:pt x="34289" y="0"/>
                  </a:lnTo>
                  <a:lnTo>
                    <a:pt x="11429" y="0"/>
                  </a:lnTo>
                  <a:lnTo>
                    <a:pt x="0" y="28257"/>
                  </a:lnTo>
                  <a:close/>
                </a:path>
              </a:pathLst>
            </a:custGeom>
            <a:ln w="6350">
              <a:solidFill>
                <a:srgbClr val="48BB4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33"/>
            <p:cNvPicPr/>
            <p:nvPr/>
          </p:nvPicPr>
          <p:blipFill>
            <a:blip r:embed="rId15" cstate="print"/>
            <a:stretch>
              <a:fillRect/>
            </a:stretch>
          </p:blipFill>
          <p:spPr>
            <a:xfrm>
              <a:off x="7969746" y="3676554"/>
              <a:ext cx="228471" cy="197808"/>
            </a:xfrm>
            <a:prstGeom prst="rect">
              <a:avLst/>
            </a:prstGeom>
          </p:spPr>
        </p:pic>
      </p:grpSp>
      <p:sp>
        <p:nvSpPr>
          <p:cNvPr id="34" name="object 34"/>
          <p:cNvSpPr txBox="1"/>
          <p:nvPr/>
        </p:nvSpPr>
        <p:spPr>
          <a:xfrm>
            <a:off x="8011396" y="2192528"/>
            <a:ext cx="1084580" cy="888365"/>
          </a:xfrm>
          <a:prstGeom prst="rect">
            <a:avLst/>
          </a:prstGeom>
        </p:spPr>
        <p:txBody>
          <a:bodyPr vert="horz" wrap="square" lIns="0" tIns="29845" rIns="0" bIns="0" rtlCol="0">
            <a:spAutoFit/>
          </a:bodyPr>
          <a:lstStyle/>
          <a:p>
            <a:pPr marL="12700" marR="5080" lvl="0" indent="0" algn="ctr" defTabSz="914400" eaLnBrk="1" fontAlgn="auto" latinLnBrk="0" hangingPunct="1">
              <a:lnSpc>
                <a:spcPct val="92400"/>
              </a:lnSpc>
              <a:spcBef>
                <a:spcPts val="235"/>
              </a:spcBef>
              <a:spcAft>
                <a:spcPts val="0"/>
              </a:spcAft>
              <a:buClrTx/>
              <a:buSzTx/>
              <a:buFontTx/>
              <a:buNone/>
              <a:tabLst/>
              <a:defRPr/>
            </a:pPr>
            <a:r>
              <a:rPr kumimoji="0" sz="1500" b="0" i="0" u="none" strike="noStrike" kern="0" cap="none" spc="-5" normalizeH="0" baseline="0" noProof="0" dirty="0">
                <a:ln>
                  <a:noFill/>
                </a:ln>
                <a:solidFill>
                  <a:sysClr val="windowText" lastClr="000000"/>
                </a:solidFill>
                <a:effectLst/>
                <a:uLnTx/>
                <a:uFillTx/>
                <a:latin typeface="Calibri"/>
                <a:cs typeface="Calibri"/>
              </a:rPr>
              <a:t>National</a:t>
            </a:r>
            <a:r>
              <a:rPr kumimoji="0" sz="1500" b="0" i="0" u="none" strike="noStrike" kern="0" cap="none" spc="-60" normalizeH="0" baseline="0" noProof="0" dirty="0">
                <a:ln>
                  <a:noFill/>
                </a:ln>
                <a:solidFill>
                  <a:sysClr val="windowText" lastClr="000000"/>
                </a:solidFill>
                <a:effectLst/>
                <a:uLnTx/>
                <a:uFillTx/>
                <a:latin typeface="Calibri"/>
                <a:cs typeface="Calibri"/>
              </a:rPr>
              <a:t> </a:t>
            </a:r>
            <a:r>
              <a:rPr kumimoji="0" sz="1500" b="0" i="0" u="none" strike="noStrike" kern="0" cap="none" spc="-10" normalizeH="0" baseline="0" noProof="0" dirty="0">
                <a:ln>
                  <a:noFill/>
                </a:ln>
                <a:solidFill>
                  <a:sysClr val="windowText" lastClr="000000"/>
                </a:solidFill>
                <a:effectLst/>
                <a:uLnTx/>
                <a:uFillTx/>
                <a:latin typeface="Calibri"/>
                <a:cs typeface="Calibri"/>
              </a:rPr>
              <a:t>level </a:t>
            </a:r>
            <a:r>
              <a:rPr kumimoji="0" sz="1500" b="0" i="0" u="none" strike="noStrike" kern="0" cap="none" spc="-325"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assessment </a:t>
            </a:r>
            <a:r>
              <a:rPr kumimoji="0" sz="1500" b="0" i="0" u="none" strike="noStrike" kern="0" cap="none" spc="0" normalizeH="0" baseline="0" noProof="0" dirty="0">
                <a:ln>
                  <a:noFill/>
                </a:ln>
                <a:solidFill>
                  <a:sysClr val="windowText" lastClr="000000"/>
                </a:solidFill>
                <a:effectLst/>
                <a:uLnTx/>
                <a:uFillTx/>
                <a:latin typeface="Calibri"/>
                <a:cs typeface="Calibri"/>
              </a:rPr>
              <a:t> </a:t>
            </a:r>
            <a:r>
              <a:rPr kumimoji="0" sz="1500" b="0" i="0" u="none" strike="noStrike" kern="0" cap="none" spc="-10" normalizeH="0" baseline="0" noProof="0" dirty="0">
                <a:ln>
                  <a:noFill/>
                </a:ln>
                <a:solidFill>
                  <a:sysClr val="windowText" lastClr="000000"/>
                </a:solidFill>
                <a:effectLst/>
                <a:uLnTx/>
                <a:uFillTx/>
                <a:latin typeface="Calibri"/>
                <a:cs typeface="Calibri"/>
              </a:rPr>
              <a:t>frameworks </a:t>
            </a:r>
            <a:r>
              <a:rPr kumimoji="0" sz="1500" b="0" i="0" u="none" strike="noStrike" kern="0" cap="none" spc="-5" normalizeH="0" baseline="0" noProof="0" dirty="0">
                <a:ln>
                  <a:noFill/>
                </a:ln>
                <a:solidFill>
                  <a:sysClr val="windowText" lastClr="000000"/>
                </a:solidFill>
                <a:effectLst/>
                <a:uLnTx/>
                <a:uFillTx/>
                <a:latin typeface="Calibri"/>
                <a:cs typeface="Calibri"/>
              </a:rPr>
              <a:t> </a:t>
            </a:r>
            <a:r>
              <a:rPr kumimoji="0" sz="1500" b="0" i="0" u="none" strike="noStrike" kern="0" cap="none" spc="-30" normalizeH="0" baseline="0" noProof="0" dirty="0">
                <a:ln>
                  <a:noFill/>
                </a:ln>
                <a:solidFill>
                  <a:sysClr val="windowText" lastClr="000000"/>
                </a:solidFill>
                <a:effectLst/>
                <a:uLnTx/>
                <a:uFillTx/>
                <a:latin typeface="Calibri"/>
                <a:cs typeface="Calibri"/>
              </a:rPr>
              <a:t>(REF,</a:t>
            </a:r>
            <a:r>
              <a:rPr kumimoji="0" sz="1500" b="0" i="0" u="none" strike="noStrike" kern="0" cap="none" spc="-15" normalizeH="0" baseline="0" noProof="0" dirty="0">
                <a:ln>
                  <a:noFill/>
                </a:ln>
                <a:solidFill>
                  <a:sysClr val="windowText" lastClr="000000"/>
                </a:solidFill>
                <a:effectLst/>
                <a:uLnTx/>
                <a:uFillTx/>
                <a:latin typeface="Calibri"/>
                <a:cs typeface="Calibri"/>
              </a:rPr>
              <a:t> </a:t>
            </a:r>
            <a:r>
              <a:rPr kumimoji="0" sz="1500" b="0" i="0" u="none" strike="noStrike" kern="0" cap="none" spc="-5" normalizeH="0" baseline="0" noProof="0" dirty="0">
                <a:ln>
                  <a:noFill/>
                </a:ln>
                <a:solidFill>
                  <a:sysClr val="windowText" lastClr="000000"/>
                </a:solidFill>
                <a:effectLst/>
                <a:uLnTx/>
                <a:uFillTx/>
                <a:latin typeface="Calibri"/>
                <a:cs typeface="Calibri"/>
              </a:rPr>
              <a:t>RAE)</a:t>
            </a:r>
            <a:endParaRPr kumimoji="0" sz="1500" b="0" i="0" u="none" strike="noStrike" kern="0" cap="none" spc="0" normalizeH="0" baseline="0" noProof="0">
              <a:ln>
                <a:noFill/>
              </a:ln>
              <a:solidFill>
                <a:sysClr val="windowText" lastClr="000000"/>
              </a:solidFill>
              <a:effectLst/>
              <a:uLnTx/>
              <a:uFillTx/>
              <a:latin typeface="Calibri"/>
              <a:cs typeface="Calibri"/>
            </a:endParaRPr>
          </a:p>
        </p:txBody>
      </p:sp>
      <p:grpSp>
        <p:nvGrpSpPr>
          <p:cNvPr id="35" name="object 35"/>
          <p:cNvGrpSpPr/>
          <p:nvPr/>
        </p:nvGrpSpPr>
        <p:grpSpPr>
          <a:xfrm>
            <a:off x="7937500" y="1901224"/>
            <a:ext cx="3674110" cy="3081020"/>
            <a:chOff x="7937500" y="1901224"/>
            <a:chExt cx="3674110" cy="3081020"/>
          </a:xfrm>
        </p:grpSpPr>
        <p:pic>
          <p:nvPicPr>
            <p:cNvPr id="36" name="object 36"/>
            <p:cNvPicPr/>
            <p:nvPr/>
          </p:nvPicPr>
          <p:blipFill>
            <a:blip r:embed="rId16" cstate="print"/>
            <a:stretch>
              <a:fillRect/>
            </a:stretch>
          </p:blipFill>
          <p:spPr>
            <a:xfrm>
              <a:off x="9245932" y="2572619"/>
              <a:ext cx="228471" cy="197808"/>
            </a:xfrm>
            <a:prstGeom prst="rect">
              <a:avLst/>
            </a:prstGeom>
          </p:spPr>
        </p:pic>
        <p:sp>
          <p:nvSpPr>
            <p:cNvPr id="37" name="object 37"/>
            <p:cNvSpPr/>
            <p:nvPr/>
          </p:nvSpPr>
          <p:spPr>
            <a:xfrm>
              <a:off x="9240020" y="2755069"/>
              <a:ext cx="1904364" cy="1635125"/>
            </a:xfrm>
            <a:custGeom>
              <a:avLst/>
              <a:gdLst/>
              <a:ahLst/>
              <a:cxnLst/>
              <a:rect l="l" t="t" r="r" b="b"/>
              <a:pathLst>
                <a:path w="1904365" h="1635125">
                  <a:moveTo>
                    <a:pt x="1495482" y="0"/>
                  </a:moveTo>
                  <a:lnTo>
                    <a:pt x="408698" y="0"/>
                  </a:lnTo>
                  <a:lnTo>
                    <a:pt x="0" y="817399"/>
                  </a:lnTo>
                  <a:lnTo>
                    <a:pt x="408698" y="1634797"/>
                  </a:lnTo>
                  <a:lnTo>
                    <a:pt x="1495482" y="1634797"/>
                  </a:lnTo>
                  <a:lnTo>
                    <a:pt x="1904182" y="817399"/>
                  </a:lnTo>
                  <a:lnTo>
                    <a:pt x="1495482" y="0"/>
                  </a:lnTo>
                  <a:close/>
                </a:path>
              </a:pathLst>
            </a:custGeom>
            <a:solidFill>
              <a:srgbClr val="FFFFFF">
                <a:alpha val="901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9240020" y="2755069"/>
              <a:ext cx="1904364" cy="1635125"/>
            </a:xfrm>
            <a:custGeom>
              <a:avLst/>
              <a:gdLst/>
              <a:ahLst/>
              <a:cxnLst/>
              <a:rect l="l" t="t" r="r" b="b"/>
              <a:pathLst>
                <a:path w="1904365" h="1635125">
                  <a:moveTo>
                    <a:pt x="0" y="817399"/>
                  </a:moveTo>
                  <a:lnTo>
                    <a:pt x="408699" y="0"/>
                  </a:lnTo>
                  <a:lnTo>
                    <a:pt x="1495483" y="0"/>
                  </a:lnTo>
                  <a:lnTo>
                    <a:pt x="1904182" y="817399"/>
                  </a:lnTo>
                  <a:lnTo>
                    <a:pt x="1495483" y="1634797"/>
                  </a:lnTo>
                  <a:lnTo>
                    <a:pt x="408699" y="1634797"/>
                  </a:lnTo>
                  <a:lnTo>
                    <a:pt x="0" y="817399"/>
                  </a:lnTo>
                  <a:close/>
                </a:path>
              </a:pathLst>
            </a:custGeom>
            <a:ln w="6350">
              <a:solidFill>
                <a:srgbClr val="70AD4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17" cstate="print"/>
            <a:stretch>
              <a:fillRect/>
            </a:stretch>
          </p:blipFill>
          <p:spPr>
            <a:xfrm>
              <a:off x="9616470" y="2788446"/>
              <a:ext cx="228471" cy="197808"/>
            </a:xfrm>
            <a:prstGeom prst="rect">
              <a:avLst/>
            </a:prstGeom>
          </p:spPr>
        </p:pic>
        <p:pic>
          <p:nvPicPr>
            <p:cNvPr id="40" name="object 40"/>
            <p:cNvPicPr/>
            <p:nvPr/>
          </p:nvPicPr>
          <p:blipFill>
            <a:blip r:embed="rId18" cstate="print"/>
            <a:stretch>
              <a:fillRect/>
            </a:stretch>
          </p:blipFill>
          <p:spPr>
            <a:xfrm>
              <a:off x="7937500" y="3606800"/>
              <a:ext cx="3251200" cy="1320800"/>
            </a:xfrm>
            <a:prstGeom prst="rect">
              <a:avLst/>
            </a:prstGeom>
          </p:spPr>
        </p:pic>
        <p:sp>
          <p:nvSpPr>
            <p:cNvPr id="41" name="object 41"/>
            <p:cNvSpPr/>
            <p:nvPr/>
          </p:nvSpPr>
          <p:spPr>
            <a:xfrm>
              <a:off x="8934013" y="4301867"/>
              <a:ext cx="1737995" cy="680720"/>
            </a:xfrm>
            <a:custGeom>
              <a:avLst/>
              <a:gdLst/>
              <a:ahLst/>
              <a:cxnLst/>
              <a:rect l="l" t="t" r="r" b="b"/>
              <a:pathLst>
                <a:path w="1737995" h="680720">
                  <a:moveTo>
                    <a:pt x="1737538" y="0"/>
                  </a:moveTo>
                  <a:lnTo>
                    <a:pt x="0" y="0"/>
                  </a:lnTo>
                  <a:lnTo>
                    <a:pt x="1737538" y="680315"/>
                  </a:lnTo>
                  <a:lnTo>
                    <a:pt x="1737538" y="0"/>
                  </a:lnTo>
                  <a:close/>
                </a:path>
              </a:pathLst>
            </a:custGeom>
            <a:solidFill>
              <a:srgbClr val="FEFE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2" name="object 42"/>
            <p:cNvPicPr/>
            <p:nvPr/>
          </p:nvPicPr>
          <p:blipFill>
            <a:blip r:embed="rId19" cstate="print"/>
            <a:stretch>
              <a:fillRect/>
            </a:stretch>
          </p:blipFill>
          <p:spPr>
            <a:xfrm>
              <a:off x="8934013" y="1901224"/>
              <a:ext cx="2677488" cy="3080961"/>
            </a:xfrm>
            <a:prstGeom prst="rect">
              <a:avLst/>
            </a:prstGeom>
          </p:spPr>
        </p:pic>
        <p:sp>
          <p:nvSpPr>
            <p:cNvPr id="43" name="object 43"/>
            <p:cNvSpPr/>
            <p:nvPr/>
          </p:nvSpPr>
          <p:spPr>
            <a:xfrm>
              <a:off x="9873963" y="1901224"/>
              <a:ext cx="1737995" cy="680720"/>
            </a:xfrm>
            <a:custGeom>
              <a:avLst/>
              <a:gdLst/>
              <a:ahLst/>
              <a:cxnLst/>
              <a:rect l="l" t="t" r="r" b="b"/>
              <a:pathLst>
                <a:path w="1737995" h="680719">
                  <a:moveTo>
                    <a:pt x="0" y="0"/>
                  </a:moveTo>
                  <a:lnTo>
                    <a:pt x="0" y="680317"/>
                  </a:lnTo>
                  <a:lnTo>
                    <a:pt x="1737539" y="680317"/>
                  </a:lnTo>
                  <a:lnTo>
                    <a:pt x="0" y="0"/>
                  </a:lnTo>
                  <a:close/>
                </a:path>
              </a:pathLst>
            </a:custGeom>
            <a:solidFill>
              <a:srgbClr val="FEFE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4" name="object 44"/>
          <p:cNvPicPr/>
          <p:nvPr/>
        </p:nvPicPr>
        <p:blipFill>
          <a:blip r:embed="rId20" cstate="print"/>
          <a:stretch>
            <a:fillRect/>
          </a:stretch>
        </p:blipFill>
        <p:spPr>
          <a:xfrm>
            <a:off x="10944604" y="6332292"/>
            <a:ext cx="1018793" cy="411542"/>
          </a:xfrm>
          <a:prstGeom prst="rect">
            <a:avLst/>
          </a:prstGeom>
        </p:spPr>
      </p:pic>
      <p:pic>
        <p:nvPicPr>
          <p:cNvPr id="45" name="object 45"/>
          <p:cNvPicPr/>
          <p:nvPr/>
        </p:nvPicPr>
        <p:blipFill>
          <a:blip r:embed="rId21" cstate="print"/>
          <a:stretch>
            <a:fillRect/>
          </a:stretch>
        </p:blipFill>
        <p:spPr>
          <a:xfrm>
            <a:off x="7937500" y="6344996"/>
            <a:ext cx="2521186" cy="410912"/>
          </a:xfrm>
          <a:prstGeom prst="rect">
            <a:avLst/>
          </a:prstGeom>
        </p:spPr>
      </p:pic>
      <p:sp>
        <p:nvSpPr>
          <p:cNvPr id="46" name="object 46"/>
          <p:cNvSpPr txBox="1">
            <a:spLocks noGrp="1"/>
          </p:cNvSpPr>
          <p:nvPr>
            <p:ph type="title"/>
          </p:nvPr>
        </p:nvSpPr>
        <p:spPr>
          <a:prstGeom prst="rect">
            <a:avLst/>
          </a:prstGeom>
        </p:spPr>
        <p:txBody>
          <a:bodyPr vert="horz" wrap="square" lIns="0" tIns="53975" rIns="0" bIns="0" rtlCol="0">
            <a:spAutoFit/>
          </a:bodyPr>
          <a:lstStyle/>
          <a:p>
            <a:pPr marL="17780" marR="5080">
              <a:lnSpc>
                <a:spcPts val="2590"/>
              </a:lnSpc>
              <a:spcBef>
                <a:spcPts val="425"/>
              </a:spcBef>
              <a:tabLst>
                <a:tab pos="611505" algn="l"/>
              </a:tabLst>
            </a:pPr>
            <a:r>
              <a:rPr dirty="0"/>
              <a:t>The	</a:t>
            </a:r>
            <a:r>
              <a:rPr spc="-20" dirty="0"/>
              <a:t>strategies</a:t>
            </a:r>
            <a:r>
              <a:rPr spc="-10" dirty="0"/>
              <a:t> </a:t>
            </a:r>
            <a:r>
              <a:rPr spc="-5" dirty="0"/>
              <a:t>should </a:t>
            </a:r>
            <a:r>
              <a:rPr dirty="0"/>
              <a:t>no</a:t>
            </a:r>
            <a:r>
              <a:rPr spc="-10" dirty="0"/>
              <a:t> </a:t>
            </a:r>
            <a:r>
              <a:rPr spc="-5" dirty="0"/>
              <a:t>act</a:t>
            </a:r>
            <a:r>
              <a:rPr dirty="0"/>
              <a:t> </a:t>
            </a:r>
            <a:r>
              <a:rPr spc="-5" dirty="0"/>
              <a:t>on their</a:t>
            </a:r>
            <a:r>
              <a:rPr spc="-10" dirty="0"/>
              <a:t> </a:t>
            </a:r>
            <a:r>
              <a:rPr spc="-5" dirty="0"/>
              <a:t>own, the</a:t>
            </a:r>
            <a:r>
              <a:rPr dirty="0"/>
              <a:t> </a:t>
            </a:r>
            <a:r>
              <a:rPr spc="-5" dirty="0"/>
              <a:t>change of</a:t>
            </a:r>
            <a:r>
              <a:rPr spc="-10" dirty="0"/>
              <a:t> </a:t>
            </a:r>
            <a:r>
              <a:rPr spc="-5" dirty="0"/>
              <a:t>the</a:t>
            </a:r>
            <a:r>
              <a:rPr dirty="0"/>
              <a:t> </a:t>
            </a:r>
            <a:r>
              <a:rPr spc="-15" dirty="0"/>
              <a:t>eco-system</a:t>
            </a:r>
            <a:r>
              <a:rPr spc="-5" dirty="0"/>
              <a:t> should </a:t>
            </a:r>
            <a:r>
              <a:rPr dirty="0"/>
              <a:t>be</a:t>
            </a:r>
            <a:r>
              <a:rPr spc="-5" dirty="0"/>
              <a:t> </a:t>
            </a:r>
            <a:r>
              <a:rPr dirty="0"/>
              <a:t>a </a:t>
            </a:r>
            <a:r>
              <a:rPr spc="-525" dirty="0"/>
              <a:t> </a:t>
            </a:r>
            <a:r>
              <a:rPr spc="-15" dirty="0"/>
              <a:t>collaborative</a:t>
            </a:r>
            <a:r>
              <a:rPr spc="-10" dirty="0"/>
              <a:t> </a:t>
            </a:r>
            <a:r>
              <a:rPr spc="-25" dirty="0"/>
              <a:t>effort.</a:t>
            </a:r>
          </a:p>
        </p:txBody>
      </p:sp>
    </p:spTree>
    <p:extLst>
      <p:ext uri="{BB962C8B-B14F-4D97-AF65-F5344CB8AC3E}">
        <p14:creationId xmlns:p14="http://schemas.microsoft.com/office/powerpoint/2010/main" val="3755849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39629" y="1251373"/>
            <a:ext cx="2289175" cy="623570"/>
          </a:xfrm>
          <a:prstGeom prst="rect">
            <a:avLst/>
          </a:prstGeom>
        </p:spPr>
        <p:txBody>
          <a:bodyPr vert="horz" wrap="square" lIns="0" tIns="15240" rIns="0" bIns="0" rtlCol="0">
            <a:spAutoFit/>
          </a:bodyPr>
          <a:lstStyle/>
          <a:p>
            <a:pPr marL="12700">
              <a:lnSpc>
                <a:spcPct val="100000"/>
              </a:lnSpc>
              <a:spcBef>
                <a:spcPts val="120"/>
              </a:spcBef>
            </a:pPr>
            <a:r>
              <a:rPr sz="3900" spc="45" dirty="0"/>
              <a:t>Thank</a:t>
            </a:r>
            <a:r>
              <a:rPr sz="3900" spc="-50" dirty="0"/>
              <a:t> </a:t>
            </a:r>
            <a:r>
              <a:rPr sz="3900" spc="25" dirty="0"/>
              <a:t>you!</a:t>
            </a:r>
            <a:endParaRPr sz="3900"/>
          </a:p>
        </p:txBody>
      </p:sp>
      <p:pic>
        <p:nvPicPr>
          <p:cNvPr id="3" name="object 3"/>
          <p:cNvPicPr/>
          <p:nvPr/>
        </p:nvPicPr>
        <p:blipFill>
          <a:blip r:embed="rId2" cstate="print"/>
          <a:stretch>
            <a:fillRect/>
          </a:stretch>
        </p:blipFill>
        <p:spPr>
          <a:xfrm>
            <a:off x="5557980" y="849386"/>
            <a:ext cx="6274682" cy="4597737"/>
          </a:xfrm>
          <a:prstGeom prst="rect">
            <a:avLst/>
          </a:prstGeom>
        </p:spPr>
      </p:pic>
      <p:sp>
        <p:nvSpPr>
          <p:cNvPr id="4" name="object 4"/>
          <p:cNvSpPr txBox="1"/>
          <p:nvPr/>
        </p:nvSpPr>
        <p:spPr>
          <a:xfrm>
            <a:off x="3187086" y="2620771"/>
            <a:ext cx="2292350" cy="11258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sng" strike="noStrike" kern="0" cap="none" spc="-10" normalizeH="0" baseline="0" noProof="0" dirty="0">
                <a:ln>
                  <a:noFill/>
                </a:ln>
                <a:solidFill>
                  <a:srgbClr val="0563C1"/>
                </a:solidFill>
                <a:effectLst/>
                <a:uLnTx/>
                <a:uFill>
                  <a:solidFill>
                    <a:srgbClr val="0563C1"/>
                  </a:solidFill>
                </a:uFill>
                <a:latin typeface="Calibri"/>
                <a:cs typeface="Calibri"/>
                <a:hlinkClick r:id="rId3"/>
              </a:rPr>
              <a:t>aurelija.povilaike@lmt.lt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1700" b="0" i="0" u="none" strike="noStrike" kern="0" cap="none" spc="0" normalizeH="0" baseline="0" noProof="0">
              <a:ln>
                <a:noFill/>
              </a:ln>
              <a:solidFill>
                <a:sysClr val="windowText" lastClr="000000"/>
              </a:solidFill>
              <a:effectLst/>
              <a:uLnTx/>
              <a:uFillTx/>
              <a:latin typeface="Calibri"/>
              <a:cs typeface="Calibri"/>
            </a:endParaRPr>
          </a:p>
          <a:p>
            <a:pPr marL="1253490" marR="5715" lvl="0" indent="246379" defTabSz="914400" eaLnBrk="1" fontAlgn="auto" latinLnBrk="0" hangingPunct="1">
              <a:lnSpc>
                <a:spcPct val="102200"/>
              </a:lnSpc>
              <a:spcBef>
                <a:spcPts val="0"/>
              </a:spcBef>
              <a:spcAft>
                <a:spcPts val="0"/>
              </a:spcAft>
              <a:buClrTx/>
              <a:buSzTx/>
              <a:buFontTx/>
              <a:buNone/>
              <a:tabLst/>
              <a:defRPr/>
            </a:pPr>
            <a:r>
              <a:rPr kumimoji="0" sz="1800" b="0" i="0" u="sng" strike="noStrike" kern="0" cap="none" spc="5" normalizeH="0" baseline="0" noProof="0" dirty="0">
                <a:ln>
                  <a:noFill/>
                </a:ln>
                <a:solidFill>
                  <a:srgbClr val="0563C1"/>
                </a:solidFill>
                <a:effectLst/>
                <a:uLnTx/>
                <a:uFill>
                  <a:solidFill>
                    <a:srgbClr val="0563C1"/>
                  </a:solidFill>
                </a:uFill>
                <a:latin typeface="Calibri"/>
                <a:cs typeface="Calibri"/>
              </a:rPr>
              <a:t>L</a:t>
            </a:r>
            <a:r>
              <a:rPr kumimoji="0" sz="1800" b="0" i="0" u="sng" strike="noStrike" kern="0" cap="none" spc="0" normalizeH="0" baseline="0" noProof="0" dirty="0">
                <a:ln>
                  <a:noFill/>
                </a:ln>
                <a:solidFill>
                  <a:srgbClr val="0563C1"/>
                </a:solidFill>
                <a:effectLst/>
                <a:uLnTx/>
                <a:uFill>
                  <a:solidFill>
                    <a:srgbClr val="0563C1"/>
                  </a:solidFill>
                </a:uFill>
                <a:latin typeface="Calibri"/>
                <a:cs typeface="Calibri"/>
              </a:rPr>
              <a:t>in</a:t>
            </a:r>
            <a:r>
              <a:rPr kumimoji="0" sz="1800" b="0" i="0" u="sng" strike="noStrike" kern="0" cap="none" spc="-65" normalizeH="0" baseline="0" noProof="0" dirty="0">
                <a:ln>
                  <a:noFill/>
                </a:ln>
                <a:solidFill>
                  <a:srgbClr val="0563C1"/>
                </a:solidFill>
                <a:effectLst/>
                <a:uLnTx/>
                <a:uFill>
                  <a:solidFill>
                    <a:srgbClr val="0563C1"/>
                  </a:solidFill>
                </a:uFill>
                <a:latin typeface="Calibri"/>
                <a:cs typeface="Calibri"/>
              </a:rPr>
              <a:t>k</a:t>
            </a:r>
            <a:r>
              <a:rPr kumimoji="0" sz="1800" b="0" i="0" u="sng" strike="noStrike" kern="0" cap="none" spc="0" normalizeH="0" baseline="0" noProof="0" dirty="0">
                <a:ln>
                  <a:noFill/>
                </a:ln>
                <a:solidFill>
                  <a:srgbClr val="0563C1"/>
                </a:solidFill>
                <a:effectLst/>
                <a:uLnTx/>
                <a:uFill>
                  <a:solidFill>
                    <a:srgbClr val="0563C1"/>
                  </a:solidFill>
                </a:uFill>
                <a:latin typeface="Calibri"/>
                <a:cs typeface="Calibri"/>
              </a:rPr>
              <a:t>ed</a:t>
            </a:r>
            <a:r>
              <a:rPr kumimoji="0" sz="1800" b="0" i="0" u="sng" strike="noStrike" kern="0" cap="none" spc="-5" normalizeH="0" baseline="0" noProof="0" dirty="0">
                <a:ln>
                  <a:noFill/>
                </a:ln>
                <a:solidFill>
                  <a:srgbClr val="0563C1"/>
                </a:solidFill>
                <a:effectLst/>
                <a:uLnTx/>
                <a:uFill>
                  <a:solidFill>
                    <a:srgbClr val="0563C1"/>
                  </a:solidFill>
                </a:uFill>
                <a:latin typeface="Calibri"/>
                <a:cs typeface="Calibri"/>
              </a:rPr>
              <a:t>I</a:t>
            </a:r>
            <a:r>
              <a:rPr kumimoji="0" sz="1800" b="0" i="0" u="sng" strike="noStrike" kern="0" cap="none" spc="0" normalizeH="0" baseline="0" noProof="0" dirty="0">
                <a:ln>
                  <a:noFill/>
                </a:ln>
                <a:solidFill>
                  <a:srgbClr val="0563C1"/>
                </a:solidFill>
                <a:effectLst/>
                <a:uLnTx/>
                <a:uFill>
                  <a:solidFill>
                    <a:srgbClr val="0563C1"/>
                  </a:solidFill>
                </a:uFill>
                <a:latin typeface="Calibri"/>
                <a:cs typeface="Calibri"/>
              </a:rPr>
              <a:t>n </a:t>
            </a:r>
            <a:r>
              <a:rPr kumimoji="0" sz="1800" b="0" i="0" u="none" strike="noStrike" kern="0" cap="none" spc="0" normalizeH="0" baseline="0" noProof="0" dirty="0">
                <a:ln>
                  <a:noFill/>
                </a:ln>
                <a:solidFill>
                  <a:srgbClr val="0563C1"/>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t>
            </a:r>
            <a:r>
              <a:rPr kumimoji="0" sz="1800" b="0" i="0" u="none" strike="noStrike" kern="0" cap="none" spc="5" normalizeH="0" baseline="0" noProof="0" dirty="0">
                <a:ln>
                  <a:noFill/>
                </a:ln>
                <a:solidFill>
                  <a:sysClr val="windowText" lastClr="000000"/>
                </a:solidFill>
                <a:effectLst/>
                <a:uLnTx/>
                <a:uFillTx/>
                <a:latin typeface="Calibri"/>
                <a:cs typeface="Calibri"/>
              </a:rPr>
              <a:t>p</a:t>
            </a:r>
            <a:r>
              <a:rPr kumimoji="0" sz="1800" b="0" i="0" u="none" strike="noStrike" kern="0" cap="none" spc="-10" normalizeH="0" baseline="0" noProof="0" dirty="0">
                <a:ln>
                  <a:noFill/>
                </a:ln>
                <a:solidFill>
                  <a:sysClr val="windowText" lastClr="000000"/>
                </a:solidFill>
                <a:effectLst/>
                <a:uLnTx/>
                <a:uFillTx/>
                <a:latin typeface="Calibri"/>
                <a:cs typeface="Calibri"/>
              </a:rPr>
              <a:t>o</a:t>
            </a:r>
            <a:r>
              <a:rPr kumimoji="0" sz="1800" b="0" i="0" u="none" strike="noStrike" kern="0" cap="none" spc="0" normalizeH="0" baseline="0" noProof="0" dirty="0">
                <a:ln>
                  <a:noFill/>
                </a:ln>
                <a:solidFill>
                  <a:sysClr val="windowText" lastClr="000000"/>
                </a:solidFill>
                <a:effectLst/>
                <a:uLnTx/>
                <a:uFillTx/>
                <a:latin typeface="Calibri"/>
                <a:cs typeface="Calibri"/>
              </a:rPr>
              <a:t>v</a:t>
            </a:r>
            <a:r>
              <a:rPr kumimoji="0" sz="1800" b="0" i="0" u="none" strike="noStrike" kern="0" cap="none" spc="-5" normalizeH="0" baseline="0" noProof="0" dirty="0">
                <a:ln>
                  <a:noFill/>
                </a:ln>
                <a:solidFill>
                  <a:sysClr val="windowText" lastClr="000000"/>
                </a:solidFill>
                <a:effectLst/>
                <a:uLnTx/>
                <a:uFillTx/>
                <a:latin typeface="Calibri"/>
                <a:cs typeface="Calibri"/>
              </a:rPr>
              <a:t>ilai</a:t>
            </a:r>
            <a:r>
              <a:rPr kumimoji="0" sz="1800" b="0" i="0" u="none" strike="noStrike" kern="0" cap="none" spc="-65" normalizeH="0" baseline="0" noProof="0" dirty="0">
                <a:ln>
                  <a:noFill/>
                </a:ln>
                <a:solidFill>
                  <a:sysClr val="windowText" lastClr="000000"/>
                </a:solidFill>
                <a:effectLst/>
                <a:uLnTx/>
                <a:uFillTx/>
                <a:latin typeface="Calibri"/>
                <a:cs typeface="Calibri"/>
              </a:rPr>
              <a:t>k</a:t>
            </a:r>
            <a:r>
              <a:rPr kumimoji="0" sz="1800" b="0" i="0" u="none" strike="noStrike" kern="0" cap="none" spc="0" normalizeH="0" baseline="0" noProof="0" dirty="0">
                <a:ln>
                  <a:noFill/>
                </a:ln>
                <a:solidFill>
                  <a:sysClr val="windowText" lastClr="000000"/>
                </a:solidFill>
                <a:effectLst/>
                <a:uLnTx/>
                <a:uFillTx/>
                <a:latin typeface="Calibri"/>
                <a:cs typeface="Calibri"/>
              </a:rPr>
              <a:t>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4" cstate="print"/>
          <a:stretch>
            <a:fillRect/>
          </a:stretch>
        </p:blipFill>
        <p:spPr>
          <a:xfrm>
            <a:off x="4084370" y="3148255"/>
            <a:ext cx="283368" cy="283368"/>
          </a:xfrm>
          <a:prstGeom prst="rect">
            <a:avLst/>
          </a:prstGeom>
        </p:spPr>
      </p:pic>
      <p:pic>
        <p:nvPicPr>
          <p:cNvPr id="6" name="object 6"/>
          <p:cNvPicPr/>
          <p:nvPr/>
        </p:nvPicPr>
        <p:blipFill>
          <a:blip r:embed="rId5" cstate="print"/>
          <a:stretch>
            <a:fillRect/>
          </a:stretch>
        </p:blipFill>
        <p:spPr>
          <a:xfrm>
            <a:off x="3998446" y="3504773"/>
            <a:ext cx="455217" cy="330594"/>
          </a:xfrm>
          <a:prstGeom prst="rect">
            <a:avLst/>
          </a:prstGeom>
        </p:spPr>
      </p:pic>
      <p:pic>
        <p:nvPicPr>
          <p:cNvPr id="7" name="object 7"/>
          <p:cNvPicPr/>
          <p:nvPr/>
        </p:nvPicPr>
        <p:blipFill>
          <a:blip r:embed="rId6" cstate="print"/>
          <a:stretch>
            <a:fillRect/>
          </a:stretch>
        </p:blipFill>
        <p:spPr>
          <a:xfrm>
            <a:off x="6838633" y="6127912"/>
            <a:ext cx="1208403" cy="472802"/>
          </a:xfrm>
          <a:prstGeom prst="rect">
            <a:avLst/>
          </a:prstGeom>
        </p:spPr>
      </p:pic>
      <p:pic>
        <p:nvPicPr>
          <p:cNvPr id="8" name="object 8"/>
          <p:cNvPicPr/>
          <p:nvPr/>
        </p:nvPicPr>
        <p:blipFill>
          <a:blip r:embed="rId7" cstate="print"/>
          <a:stretch>
            <a:fillRect/>
          </a:stretch>
        </p:blipFill>
        <p:spPr>
          <a:xfrm>
            <a:off x="3751454" y="6157922"/>
            <a:ext cx="2790869" cy="454865"/>
          </a:xfrm>
          <a:prstGeom prst="rect">
            <a:avLst/>
          </a:prstGeom>
        </p:spPr>
      </p:pic>
    </p:spTree>
    <p:extLst>
      <p:ext uri="{BB962C8B-B14F-4D97-AF65-F5344CB8AC3E}">
        <p14:creationId xmlns:p14="http://schemas.microsoft.com/office/powerpoint/2010/main" val="3146308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Lorenzo </a:t>
            </a:r>
            <a:r>
              <a:rPr lang="nl-NL" sz="3300" b="1" dirty="0" err="1">
                <a:solidFill>
                  <a:srgbClr val="820000"/>
                </a:solidFill>
                <a:latin typeface="Garamond" panose="02020404030301010803" pitchFamily="18" charset="0"/>
              </a:rPr>
              <a:t>Compagnucci</a:t>
            </a:r>
            <a:endParaRPr lang="nl-NL" sz="3300" b="1" dirty="0">
              <a:solidFill>
                <a:srgbClr val="820000"/>
              </a:solidFill>
              <a:latin typeface="Garamond" panose="02020404030301010803" pitchFamily="18" charset="0"/>
            </a:endParaRPr>
          </a:p>
          <a:p>
            <a:pPr algn="ctr">
              <a:spcAft>
                <a:spcPts val="1800"/>
              </a:spcAft>
            </a:pPr>
            <a:r>
              <a:rPr lang="en-US" sz="2500" i="1" dirty="0">
                <a:latin typeface="Garamond" panose="02020404030301010803" pitchFamily="18" charset="0"/>
              </a:rPr>
              <a:t>Postdoctoral Researcher in Applied Economics at the Department of Law of the University of Macerata</a:t>
            </a:r>
          </a:p>
          <a:p>
            <a:pPr algn="ctr">
              <a:spcAft>
                <a:spcPts val="1800"/>
              </a:spcAft>
            </a:pPr>
            <a:endParaRPr lang="en-US" sz="2500" i="1"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10395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8270" y="1511301"/>
            <a:ext cx="5318760" cy="1671955"/>
          </a:xfrm>
          <a:prstGeom prst="rect">
            <a:avLst/>
          </a:prstGeom>
        </p:spPr>
        <p:txBody>
          <a:bodyPr vert="horz" wrap="square" lIns="0" tIns="12700" rIns="0" bIns="0" rtlCol="0">
            <a:spAutoFit/>
          </a:bodyPr>
          <a:lstStyle/>
          <a:p>
            <a:pPr marL="12700" marR="5080" algn="ctr">
              <a:spcBef>
                <a:spcPts val="100"/>
              </a:spcBef>
            </a:pPr>
            <a:r>
              <a:rPr sz="3600" spc="-5" dirty="0"/>
              <a:t>The </a:t>
            </a:r>
            <a:r>
              <a:rPr sz="3600" spc="-10" dirty="0"/>
              <a:t>University </a:t>
            </a:r>
            <a:r>
              <a:rPr sz="3600" dirty="0"/>
              <a:t>of </a:t>
            </a:r>
            <a:r>
              <a:rPr sz="3600" spc="-20" dirty="0"/>
              <a:t>Macerata: </a:t>
            </a:r>
            <a:r>
              <a:rPr sz="3600" spc="-800" dirty="0"/>
              <a:t> </a:t>
            </a:r>
            <a:r>
              <a:rPr sz="3600" dirty="0"/>
              <a:t>SSHs, </a:t>
            </a:r>
            <a:r>
              <a:rPr sz="3600" spc="-10" dirty="0"/>
              <a:t>Third </a:t>
            </a:r>
            <a:r>
              <a:rPr sz="3600" spc="-5" dirty="0"/>
              <a:t>Mission </a:t>
            </a:r>
            <a:r>
              <a:rPr sz="3600" dirty="0"/>
              <a:t>and </a:t>
            </a:r>
            <a:r>
              <a:rPr sz="3600" spc="5" dirty="0"/>
              <a:t> </a:t>
            </a:r>
            <a:r>
              <a:rPr sz="3600" spc="-15" dirty="0"/>
              <a:t>Entrepreneurship</a:t>
            </a:r>
            <a:r>
              <a:rPr sz="3600" spc="-10" dirty="0"/>
              <a:t> </a:t>
            </a:r>
            <a:r>
              <a:rPr sz="3600" spc="-15" dirty="0"/>
              <a:t>Education</a:t>
            </a:r>
            <a:endParaRPr sz="3600"/>
          </a:p>
        </p:txBody>
      </p:sp>
      <p:sp>
        <p:nvSpPr>
          <p:cNvPr id="3" name="object 3"/>
          <p:cNvSpPr txBox="1"/>
          <p:nvPr/>
        </p:nvSpPr>
        <p:spPr>
          <a:xfrm>
            <a:off x="3768599" y="3459606"/>
            <a:ext cx="4651375" cy="1682750"/>
          </a:xfrm>
          <a:prstGeom prst="rect">
            <a:avLst/>
          </a:prstGeom>
        </p:spPr>
        <p:txBody>
          <a:bodyPr vert="horz" wrap="square" lIns="0" tIns="201295" rIns="0" bIns="0" rtlCol="0">
            <a:spAutoFit/>
          </a:bodyPr>
          <a:lstStyle/>
          <a:p>
            <a:pPr marL="1270" algn="ctr">
              <a:spcBef>
                <a:spcPts val="1585"/>
              </a:spcBef>
            </a:pPr>
            <a:r>
              <a:rPr sz="2400" b="1" kern="0" spc="-10" dirty="0">
                <a:solidFill>
                  <a:sysClr val="windowText" lastClr="000000"/>
                </a:solidFill>
                <a:latin typeface="Calibri"/>
                <a:cs typeface="Calibri"/>
              </a:rPr>
              <a:t>Lorenzo</a:t>
            </a:r>
            <a:r>
              <a:rPr sz="2400" b="1" kern="0" spc="-75" dirty="0">
                <a:solidFill>
                  <a:sysClr val="windowText" lastClr="000000"/>
                </a:solidFill>
                <a:latin typeface="Calibri"/>
                <a:cs typeface="Calibri"/>
              </a:rPr>
              <a:t> </a:t>
            </a:r>
            <a:r>
              <a:rPr sz="2400" b="1" kern="0" spc="-5" dirty="0">
                <a:solidFill>
                  <a:sysClr val="windowText" lastClr="000000"/>
                </a:solidFill>
                <a:latin typeface="Calibri"/>
                <a:cs typeface="Calibri"/>
              </a:rPr>
              <a:t>Compagnucci</a:t>
            </a:r>
            <a:endParaRPr sz="2400" kern="0">
              <a:solidFill>
                <a:sysClr val="windowText" lastClr="000000"/>
              </a:solidFill>
              <a:latin typeface="Calibri"/>
              <a:cs typeface="Calibri"/>
            </a:endParaRPr>
          </a:p>
          <a:p>
            <a:pPr marL="187325" marR="181610" algn="ctr">
              <a:spcBef>
                <a:spcPts val="1120"/>
              </a:spcBef>
            </a:pPr>
            <a:r>
              <a:rPr kern="0" spc="-20" dirty="0">
                <a:solidFill>
                  <a:sysClr val="windowText" lastClr="000000"/>
                </a:solidFill>
                <a:latin typeface="Calibri"/>
                <a:cs typeface="Calibri"/>
              </a:rPr>
              <a:t>Postdoctoral</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Researcher</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Applied</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Economics </a:t>
            </a:r>
            <a:r>
              <a:rPr kern="0" spc="-390" dirty="0">
                <a:solidFill>
                  <a:sysClr val="windowText" lastClr="000000"/>
                </a:solidFill>
                <a:latin typeface="Calibri"/>
                <a:cs typeface="Calibri"/>
              </a:rPr>
              <a:t> </a:t>
            </a:r>
            <a:r>
              <a:rPr kern="0" spc="-10" dirty="0">
                <a:solidFill>
                  <a:sysClr val="windowText" lastClr="000000"/>
                </a:solidFill>
                <a:latin typeface="Calibri"/>
                <a:cs typeface="Calibri"/>
              </a:rPr>
              <a:t>University </a:t>
            </a:r>
            <a:r>
              <a:rPr kern="0" spc="-5" dirty="0">
                <a:solidFill>
                  <a:sysClr val="windowText" lastClr="000000"/>
                </a:solidFill>
                <a:latin typeface="Calibri"/>
                <a:cs typeface="Calibri"/>
              </a:rPr>
              <a:t>of</a:t>
            </a:r>
            <a:r>
              <a:rPr kern="0" spc="-10" dirty="0">
                <a:solidFill>
                  <a:sysClr val="windowText" lastClr="000000"/>
                </a:solidFill>
                <a:latin typeface="Calibri"/>
                <a:cs typeface="Calibri"/>
              </a:rPr>
              <a:t> </a:t>
            </a:r>
            <a:r>
              <a:rPr kern="0" spc="-15" dirty="0">
                <a:solidFill>
                  <a:sysClr val="windowText" lastClr="000000"/>
                </a:solidFill>
                <a:latin typeface="Calibri"/>
                <a:cs typeface="Calibri"/>
              </a:rPr>
              <a:t>Macerata</a:t>
            </a:r>
            <a:r>
              <a:rPr kern="0" spc="15" dirty="0">
                <a:solidFill>
                  <a:sysClr val="windowText" lastClr="000000"/>
                </a:solidFill>
                <a:latin typeface="Calibri"/>
                <a:cs typeface="Calibri"/>
              </a:rPr>
              <a:t> </a:t>
            </a:r>
            <a:r>
              <a:rPr kern="0" dirty="0">
                <a:solidFill>
                  <a:sysClr val="windowText" lastClr="000000"/>
                </a:solidFill>
                <a:latin typeface="Calibri"/>
                <a:cs typeface="Calibri"/>
              </a:rPr>
              <a:t>–</a:t>
            </a:r>
            <a:r>
              <a:rPr kern="0" spc="-5" dirty="0">
                <a:solidFill>
                  <a:sysClr val="windowText" lastClr="000000"/>
                </a:solidFill>
                <a:latin typeface="Calibri"/>
                <a:cs typeface="Calibri"/>
              </a:rPr>
              <a:t> Department</a:t>
            </a:r>
            <a:r>
              <a:rPr kern="0"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Law</a:t>
            </a:r>
            <a:endParaRPr kern="0">
              <a:solidFill>
                <a:sysClr val="windowText" lastClr="000000"/>
              </a:solidFill>
              <a:latin typeface="Calibri"/>
              <a:cs typeface="Calibri"/>
            </a:endParaRPr>
          </a:p>
          <a:p>
            <a:pPr algn="ctr">
              <a:spcBef>
                <a:spcPts val="1080"/>
              </a:spcBef>
            </a:pPr>
            <a:r>
              <a:rPr kern="0" spc="-10" dirty="0">
                <a:solidFill>
                  <a:sysClr val="windowText" lastClr="000000"/>
                </a:solidFill>
                <a:latin typeface="Calibri"/>
                <a:cs typeface="Calibri"/>
              </a:rPr>
              <a:t>Office</a:t>
            </a:r>
            <a:r>
              <a:rPr kern="0" dirty="0">
                <a:solidFill>
                  <a:sysClr val="windowText" lastClr="000000"/>
                </a:solidFill>
                <a:latin typeface="Calibri"/>
                <a:cs typeface="Calibri"/>
              </a:rPr>
              <a:t> </a:t>
            </a:r>
            <a:r>
              <a:rPr kern="0" spc="-15" dirty="0">
                <a:solidFill>
                  <a:sysClr val="windowText" lastClr="000000"/>
                </a:solidFill>
                <a:latin typeface="Calibri"/>
                <a:cs typeface="Calibri"/>
              </a:rPr>
              <a:t>Valorisation</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Research</a:t>
            </a:r>
            <a:r>
              <a:rPr kern="0" spc="10" dirty="0">
                <a:solidFill>
                  <a:sysClr val="windowText" lastClr="000000"/>
                </a:solidFill>
                <a:latin typeface="Calibri"/>
                <a:cs typeface="Calibri"/>
              </a:rPr>
              <a:t> </a:t>
            </a:r>
            <a:r>
              <a:rPr kern="0" spc="-15" dirty="0">
                <a:solidFill>
                  <a:sysClr val="windowText" lastClr="000000"/>
                </a:solidFill>
                <a:latin typeface="Calibri"/>
                <a:cs typeface="Calibri"/>
              </a:rPr>
              <a:t>ILO</a:t>
            </a:r>
            <a:r>
              <a:rPr kern="0" spc="-5" dirty="0">
                <a:solidFill>
                  <a:sysClr val="windowText" lastClr="000000"/>
                </a:solidFill>
                <a:latin typeface="Calibri"/>
                <a:cs typeface="Calibri"/>
              </a:rPr>
              <a:t> </a:t>
            </a:r>
            <a:r>
              <a:rPr kern="0" dirty="0">
                <a:solidFill>
                  <a:sysClr val="windowText" lastClr="000000"/>
                </a:solidFill>
                <a:latin typeface="Calibri"/>
                <a:cs typeface="Calibri"/>
              </a:rPr>
              <a:t>and </a:t>
            </a:r>
            <a:r>
              <a:rPr kern="0" spc="-5" dirty="0">
                <a:solidFill>
                  <a:sysClr val="windowText" lastClr="000000"/>
                </a:solidFill>
                <a:latin typeface="Calibri"/>
                <a:cs typeface="Calibri"/>
              </a:rPr>
              <a:t>Placement</a:t>
            </a:r>
            <a:endParaRPr kern="0">
              <a:solidFill>
                <a:sysClr val="windowText" lastClr="000000"/>
              </a:solidFill>
              <a:latin typeface="Calibri"/>
              <a:cs typeface="Calibri"/>
            </a:endParaRPr>
          </a:p>
        </p:txBody>
      </p:sp>
      <p:sp>
        <p:nvSpPr>
          <p:cNvPr id="4" name="object 4"/>
          <p:cNvSpPr txBox="1"/>
          <p:nvPr/>
        </p:nvSpPr>
        <p:spPr>
          <a:xfrm>
            <a:off x="2113787" y="6381699"/>
            <a:ext cx="7959090" cy="299720"/>
          </a:xfrm>
          <a:prstGeom prst="rect">
            <a:avLst/>
          </a:prstGeom>
        </p:spPr>
        <p:txBody>
          <a:bodyPr vert="horz" wrap="square" lIns="0" tIns="12700" rIns="0" bIns="0" rtlCol="0">
            <a:spAutoFit/>
          </a:bodyPr>
          <a:lstStyle/>
          <a:p>
            <a:pPr marL="38100">
              <a:spcBef>
                <a:spcPts val="100"/>
              </a:spcBef>
            </a:pPr>
            <a:r>
              <a:rPr kern="0" spc="-10" dirty="0">
                <a:solidFill>
                  <a:sysClr val="windowText" lastClr="000000"/>
                </a:solidFill>
                <a:latin typeface="Calibri"/>
                <a:cs typeface="Calibri"/>
              </a:rPr>
              <a:t>October</a:t>
            </a:r>
            <a:r>
              <a:rPr kern="0" spc="5" dirty="0">
                <a:solidFill>
                  <a:sysClr val="windowText" lastClr="000000"/>
                </a:solidFill>
                <a:latin typeface="Calibri"/>
                <a:cs typeface="Calibri"/>
              </a:rPr>
              <a:t> </a:t>
            </a:r>
            <a:r>
              <a:rPr kern="0" dirty="0">
                <a:solidFill>
                  <a:sysClr val="windowText" lastClr="000000"/>
                </a:solidFill>
                <a:latin typeface="Calibri"/>
                <a:cs typeface="Calibri"/>
              </a:rPr>
              <a:t>15</a:t>
            </a:r>
            <a:r>
              <a:rPr kern="0" baseline="25462" dirty="0">
                <a:solidFill>
                  <a:sysClr val="windowText" lastClr="000000"/>
                </a:solidFill>
                <a:latin typeface="Calibri"/>
                <a:cs typeface="Calibri"/>
              </a:rPr>
              <a:t>th</a:t>
            </a:r>
            <a:r>
              <a:rPr kern="0" dirty="0">
                <a:solidFill>
                  <a:sysClr val="windowText" lastClr="000000"/>
                </a:solidFill>
                <a:latin typeface="Calibri"/>
                <a:cs typeface="Calibri"/>
              </a:rPr>
              <a:t>,</a:t>
            </a:r>
            <a:r>
              <a:rPr kern="0" spc="-20" dirty="0">
                <a:solidFill>
                  <a:sysClr val="windowText" lastClr="000000"/>
                </a:solidFill>
                <a:latin typeface="Calibri"/>
                <a:cs typeface="Calibri"/>
              </a:rPr>
              <a:t> </a:t>
            </a:r>
            <a:r>
              <a:rPr kern="0" dirty="0">
                <a:solidFill>
                  <a:sysClr val="windowText" lastClr="000000"/>
                </a:solidFill>
                <a:latin typeface="Calibri"/>
                <a:cs typeface="Calibri"/>
              </a:rPr>
              <a:t>2021</a:t>
            </a:r>
            <a:r>
              <a:rPr kern="0" spc="5" dirty="0">
                <a:solidFill>
                  <a:sysClr val="windowText" lastClr="000000"/>
                </a:solidFill>
                <a:latin typeface="Calibri"/>
                <a:cs typeface="Calibri"/>
              </a:rPr>
              <a:t> </a:t>
            </a:r>
            <a:r>
              <a:rPr kern="0" dirty="0">
                <a:solidFill>
                  <a:sysClr val="windowText" lastClr="000000"/>
                </a:solidFill>
                <a:latin typeface="Calibri"/>
                <a:cs typeface="Calibri"/>
              </a:rPr>
              <a:t>– </a:t>
            </a:r>
            <a:r>
              <a:rPr kern="0" spc="-5" dirty="0">
                <a:solidFill>
                  <a:sysClr val="windowText" lastClr="000000"/>
                </a:solidFill>
                <a:latin typeface="Calibri"/>
                <a:cs typeface="Calibri"/>
              </a:rPr>
              <a:t>AESIS</a:t>
            </a:r>
            <a:r>
              <a:rPr kern="0" spc="-25" dirty="0">
                <a:solidFill>
                  <a:sysClr val="windowText" lastClr="000000"/>
                </a:solidFill>
                <a:latin typeface="Calibri"/>
                <a:cs typeface="Calibri"/>
              </a:rPr>
              <a:t> </a:t>
            </a:r>
            <a:r>
              <a:rPr kern="0" spc="-10" dirty="0">
                <a:solidFill>
                  <a:sysClr val="windowText" lastClr="000000"/>
                </a:solidFill>
                <a:latin typeface="Calibri"/>
                <a:cs typeface="Calibri"/>
              </a:rPr>
              <a:t>Conference</a:t>
            </a:r>
            <a:r>
              <a:rPr kern="0" spc="30" dirty="0">
                <a:solidFill>
                  <a:sysClr val="windowText" lastClr="000000"/>
                </a:solidFill>
                <a:latin typeface="Calibri"/>
                <a:cs typeface="Calibri"/>
              </a:rPr>
              <a:t> </a:t>
            </a:r>
            <a:r>
              <a:rPr kern="0" dirty="0">
                <a:solidFill>
                  <a:sysClr val="windowText" lastClr="000000"/>
                </a:solidFill>
                <a:latin typeface="Calibri"/>
                <a:cs typeface="Calibri"/>
              </a:rPr>
              <a:t>-</a:t>
            </a:r>
            <a:r>
              <a:rPr kern="0" spc="10" dirty="0">
                <a:solidFill>
                  <a:sysClr val="windowText" lastClr="000000"/>
                </a:solidFill>
                <a:latin typeface="Calibri"/>
                <a:cs typeface="Calibri"/>
              </a:rPr>
              <a:t> </a:t>
            </a:r>
            <a:r>
              <a:rPr kern="0" dirty="0">
                <a:solidFill>
                  <a:sysClr val="windowText" lastClr="000000"/>
                </a:solidFill>
                <a:latin typeface="Calibri"/>
                <a:cs typeface="Calibri"/>
              </a:rPr>
              <a:t>Impact</a:t>
            </a:r>
            <a:r>
              <a:rPr kern="0" spc="-5" dirty="0">
                <a:solidFill>
                  <a:sysClr val="windowText" lastClr="000000"/>
                </a:solidFill>
                <a:latin typeface="Calibri"/>
                <a:cs typeface="Calibri"/>
              </a:rPr>
              <a:t> of Social</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Sciences,</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Humanities</a:t>
            </a:r>
            <a:r>
              <a:rPr kern="0" spc="15" dirty="0">
                <a:solidFill>
                  <a:sysClr val="windowText" lastClr="000000"/>
                </a:solidFill>
                <a:latin typeface="Calibri"/>
                <a:cs typeface="Calibri"/>
              </a:rPr>
              <a:t> </a:t>
            </a:r>
            <a:r>
              <a:rPr kern="0" dirty="0">
                <a:solidFill>
                  <a:sysClr val="windowText" lastClr="000000"/>
                </a:solidFill>
                <a:latin typeface="Calibri"/>
                <a:cs typeface="Calibri"/>
              </a:rPr>
              <a:t>&amp;</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Arts</a:t>
            </a:r>
            <a:endParaRPr kern="0">
              <a:solidFill>
                <a:sysClr val="windowText" lastClr="000000"/>
              </a:solidFill>
              <a:latin typeface="Calibri"/>
              <a:cs typeface="Calibri"/>
            </a:endParaRPr>
          </a:p>
        </p:txBody>
      </p:sp>
    </p:spTree>
    <p:extLst>
      <p:ext uri="{BB962C8B-B14F-4D97-AF65-F5344CB8AC3E}">
        <p14:creationId xmlns:p14="http://schemas.microsoft.com/office/powerpoint/2010/main" val="1895889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3235" y="741935"/>
            <a:ext cx="5965825" cy="5380355"/>
          </a:xfrm>
          <a:prstGeom prst="rect">
            <a:avLst/>
          </a:prstGeom>
        </p:spPr>
        <p:txBody>
          <a:bodyPr vert="horz" wrap="square" lIns="0" tIns="12700" rIns="0" bIns="0" rtlCol="0">
            <a:spAutoFit/>
          </a:bodyPr>
          <a:lstStyle/>
          <a:p>
            <a:pPr marL="2134235">
              <a:spcBef>
                <a:spcPts val="100"/>
              </a:spcBef>
            </a:pPr>
            <a:r>
              <a:rPr sz="2400" b="1" kern="0" spc="-15" dirty="0">
                <a:solidFill>
                  <a:sysClr val="windowText" lastClr="000000"/>
                </a:solidFill>
                <a:latin typeface="Calibri"/>
                <a:cs typeface="Calibri"/>
              </a:rPr>
              <a:t>Facts</a:t>
            </a:r>
            <a:r>
              <a:rPr sz="2400" b="1" kern="0" spc="-25" dirty="0">
                <a:solidFill>
                  <a:sysClr val="windowText" lastClr="000000"/>
                </a:solidFill>
                <a:latin typeface="Calibri"/>
                <a:cs typeface="Calibri"/>
              </a:rPr>
              <a:t> </a:t>
            </a:r>
            <a:r>
              <a:rPr sz="2400" b="1" kern="0" dirty="0">
                <a:solidFill>
                  <a:sysClr val="windowText" lastClr="000000"/>
                </a:solidFill>
                <a:latin typeface="Calibri"/>
                <a:cs typeface="Calibri"/>
              </a:rPr>
              <a:t>and </a:t>
            </a:r>
            <a:r>
              <a:rPr sz="2400" b="1" kern="0" spc="-10" dirty="0">
                <a:solidFill>
                  <a:sysClr val="windowText" lastClr="000000"/>
                </a:solidFill>
                <a:latin typeface="Calibri"/>
                <a:cs typeface="Calibri"/>
              </a:rPr>
              <a:t>figures: </a:t>
            </a:r>
            <a:r>
              <a:rPr sz="2400" b="1" kern="0" dirty="0">
                <a:solidFill>
                  <a:sysClr val="windowText" lastClr="000000"/>
                </a:solidFill>
                <a:latin typeface="Calibri"/>
                <a:cs typeface="Calibri"/>
              </a:rPr>
              <a:t>an</a:t>
            </a:r>
            <a:r>
              <a:rPr sz="2400" b="1" kern="0" spc="-15" dirty="0">
                <a:solidFill>
                  <a:sysClr val="windowText" lastClr="000000"/>
                </a:solidFill>
                <a:latin typeface="Calibri"/>
                <a:cs typeface="Calibri"/>
              </a:rPr>
              <a:t> </a:t>
            </a:r>
            <a:r>
              <a:rPr sz="2400" b="1" kern="0" spc="-5" dirty="0">
                <a:solidFill>
                  <a:sysClr val="windowText" lastClr="000000"/>
                </a:solidFill>
                <a:latin typeface="Calibri"/>
                <a:cs typeface="Calibri"/>
              </a:rPr>
              <a:t>overview</a:t>
            </a:r>
            <a:endParaRPr sz="2400" kern="0">
              <a:solidFill>
                <a:sysClr val="windowText" lastClr="000000"/>
              </a:solidFill>
              <a:latin typeface="Calibri"/>
              <a:cs typeface="Calibri"/>
            </a:endParaRPr>
          </a:p>
          <a:p>
            <a:pPr marL="12700">
              <a:spcBef>
                <a:spcPts val="1355"/>
              </a:spcBef>
            </a:pPr>
            <a:r>
              <a:rPr b="1" kern="0" spc="-5" dirty="0">
                <a:solidFill>
                  <a:srgbClr val="FF0000"/>
                </a:solidFill>
                <a:latin typeface="Calibri"/>
                <a:cs typeface="Calibri"/>
              </a:rPr>
              <a:t>Video</a:t>
            </a:r>
            <a:r>
              <a:rPr b="1" kern="0" spc="-15" dirty="0">
                <a:solidFill>
                  <a:srgbClr val="FF0000"/>
                </a:solidFill>
                <a:latin typeface="Calibri"/>
                <a:cs typeface="Calibri"/>
              </a:rPr>
              <a:t> </a:t>
            </a:r>
            <a:r>
              <a:rPr b="1" kern="0" spc="-10" dirty="0">
                <a:solidFill>
                  <a:srgbClr val="FF0000"/>
                </a:solidFill>
                <a:latin typeface="Calibri"/>
                <a:cs typeface="Calibri"/>
              </a:rPr>
              <a:t>presentation</a:t>
            </a:r>
            <a:r>
              <a:rPr b="1" kern="0" spc="-45" dirty="0">
                <a:solidFill>
                  <a:srgbClr val="FF0000"/>
                </a:solidFill>
                <a:latin typeface="Calibri"/>
                <a:cs typeface="Calibri"/>
              </a:rPr>
              <a:t> </a:t>
            </a:r>
            <a:r>
              <a:rPr b="1" kern="0" dirty="0">
                <a:solidFill>
                  <a:srgbClr val="FF0000"/>
                </a:solidFill>
                <a:latin typeface="Calibri"/>
                <a:cs typeface="Calibri"/>
              </a:rPr>
              <a:t>of UniMC</a:t>
            </a:r>
            <a:r>
              <a:rPr b="1" kern="0" spc="-30" dirty="0">
                <a:solidFill>
                  <a:srgbClr val="FF0000"/>
                </a:solidFill>
                <a:latin typeface="Calibri"/>
                <a:cs typeface="Calibri"/>
              </a:rPr>
              <a:t> </a:t>
            </a:r>
            <a:r>
              <a:rPr kern="0" spc="-5" dirty="0">
                <a:solidFill>
                  <a:sysClr val="windowText" lastClr="000000"/>
                </a:solidFill>
                <a:latin typeface="Calibri"/>
                <a:cs typeface="Calibri"/>
              </a:rPr>
              <a:t>_</a:t>
            </a:r>
            <a:r>
              <a:rPr u="sng" kern="0" spc="-5" dirty="0">
                <a:solidFill>
                  <a:srgbClr val="0000FF"/>
                </a:solidFill>
                <a:uFill>
                  <a:solidFill>
                    <a:srgbClr val="0000FF"/>
                  </a:solidFill>
                </a:uFill>
                <a:latin typeface="Calibri"/>
                <a:cs typeface="Calibri"/>
                <a:hlinkClick r:id="rId2"/>
              </a:rPr>
              <a:t>click</a:t>
            </a:r>
            <a:r>
              <a:rPr u="sng" kern="0" spc="5" dirty="0">
                <a:solidFill>
                  <a:srgbClr val="0000FF"/>
                </a:solidFill>
                <a:uFill>
                  <a:solidFill>
                    <a:srgbClr val="0000FF"/>
                  </a:solidFill>
                </a:uFill>
                <a:latin typeface="Calibri"/>
                <a:cs typeface="Calibri"/>
                <a:hlinkClick r:id="rId2"/>
              </a:rPr>
              <a:t> </a:t>
            </a:r>
            <a:r>
              <a:rPr u="sng" kern="0" spc="-10" dirty="0">
                <a:solidFill>
                  <a:srgbClr val="0000FF"/>
                </a:solidFill>
                <a:uFill>
                  <a:solidFill>
                    <a:srgbClr val="0000FF"/>
                  </a:solidFill>
                </a:uFill>
                <a:latin typeface="Calibri"/>
                <a:cs typeface="Calibri"/>
                <a:hlinkClick r:id="rId2"/>
              </a:rPr>
              <a:t>here</a:t>
            </a:r>
            <a:endParaRPr kern="0">
              <a:solidFill>
                <a:sysClr val="windowText" lastClr="000000"/>
              </a:solidFill>
              <a:latin typeface="Calibri"/>
              <a:cs typeface="Calibri"/>
            </a:endParaRPr>
          </a:p>
          <a:p>
            <a:pPr marL="12700" marR="2817495">
              <a:lnSpc>
                <a:spcPts val="4079"/>
              </a:lnSpc>
              <a:spcBef>
                <a:spcPts val="455"/>
              </a:spcBef>
            </a:pPr>
            <a:r>
              <a:rPr b="1" kern="0" spc="-35" dirty="0">
                <a:solidFill>
                  <a:srgbClr val="FF0000"/>
                </a:solidFill>
                <a:latin typeface="Calibri"/>
                <a:cs typeface="Calibri"/>
              </a:rPr>
              <a:t>Total </a:t>
            </a:r>
            <a:r>
              <a:rPr b="1" kern="0" spc="-10" dirty="0">
                <a:solidFill>
                  <a:srgbClr val="FF0000"/>
                </a:solidFill>
                <a:latin typeface="Calibri"/>
                <a:cs typeface="Calibri"/>
              </a:rPr>
              <a:t>student </a:t>
            </a:r>
            <a:r>
              <a:rPr b="1" kern="0" spc="-5" dirty="0">
                <a:solidFill>
                  <a:srgbClr val="FF0000"/>
                </a:solidFill>
                <a:latin typeface="Calibri"/>
                <a:cs typeface="Calibri"/>
              </a:rPr>
              <a:t>population </a:t>
            </a:r>
            <a:r>
              <a:rPr b="1" kern="0" spc="-5" dirty="0">
                <a:solidFill>
                  <a:sysClr val="windowText" lastClr="000000"/>
                </a:solidFill>
                <a:latin typeface="Calibri"/>
                <a:cs typeface="Calibri"/>
              </a:rPr>
              <a:t>_</a:t>
            </a:r>
            <a:r>
              <a:rPr kern="0" spc="-5" dirty="0">
                <a:solidFill>
                  <a:sysClr val="windowText" lastClr="000000"/>
                </a:solidFill>
                <a:latin typeface="Calibri"/>
                <a:cs typeface="Calibri"/>
              </a:rPr>
              <a:t>11,000 </a:t>
            </a:r>
            <a:r>
              <a:rPr kern="0" spc="-400" dirty="0">
                <a:solidFill>
                  <a:sysClr val="windowText" lastClr="000000"/>
                </a:solidFill>
                <a:latin typeface="Calibri"/>
                <a:cs typeface="Calibri"/>
              </a:rPr>
              <a:t> </a:t>
            </a:r>
            <a:r>
              <a:rPr b="1" kern="0" spc="-10" dirty="0">
                <a:solidFill>
                  <a:srgbClr val="FF0000"/>
                </a:solidFill>
                <a:latin typeface="Calibri"/>
                <a:cs typeface="Calibri"/>
              </a:rPr>
              <a:t>International</a:t>
            </a:r>
            <a:r>
              <a:rPr b="1" kern="0" spc="-35" dirty="0">
                <a:solidFill>
                  <a:srgbClr val="FF0000"/>
                </a:solidFill>
                <a:latin typeface="Calibri"/>
                <a:cs typeface="Calibri"/>
              </a:rPr>
              <a:t> </a:t>
            </a:r>
            <a:r>
              <a:rPr b="1" kern="0" spc="-5" dirty="0">
                <a:solidFill>
                  <a:srgbClr val="FF0000"/>
                </a:solidFill>
                <a:latin typeface="Calibri"/>
                <a:cs typeface="Calibri"/>
              </a:rPr>
              <a:t>students</a:t>
            </a:r>
            <a:r>
              <a:rPr b="1" kern="0" spc="-40" dirty="0">
                <a:solidFill>
                  <a:srgbClr val="FF0000"/>
                </a:solidFill>
                <a:latin typeface="Calibri"/>
                <a:cs typeface="Calibri"/>
              </a:rPr>
              <a:t> </a:t>
            </a:r>
            <a:r>
              <a:rPr kern="0" spc="-5" dirty="0">
                <a:solidFill>
                  <a:sysClr val="windowText" lastClr="000000"/>
                </a:solidFill>
                <a:latin typeface="Calibri"/>
                <a:cs typeface="Calibri"/>
              </a:rPr>
              <a:t>_3,000</a:t>
            </a:r>
            <a:endParaRPr kern="0">
              <a:solidFill>
                <a:sysClr val="windowText" lastClr="000000"/>
              </a:solidFill>
              <a:latin typeface="Calibri"/>
              <a:cs typeface="Calibri"/>
            </a:endParaRPr>
          </a:p>
          <a:p>
            <a:pPr marL="12700">
              <a:spcBef>
                <a:spcPts val="1465"/>
              </a:spcBef>
            </a:pPr>
            <a:r>
              <a:rPr b="1" kern="0" spc="-10" dirty="0">
                <a:solidFill>
                  <a:srgbClr val="FF0000"/>
                </a:solidFill>
                <a:latin typeface="Calibri"/>
                <a:cs typeface="Calibri"/>
              </a:rPr>
              <a:t>University</a:t>
            </a:r>
            <a:endParaRPr kern="0">
              <a:solidFill>
                <a:sysClr val="windowText" lastClr="000000"/>
              </a:solidFill>
              <a:latin typeface="Calibri"/>
              <a:cs typeface="Calibri"/>
            </a:endParaRPr>
          </a:p>
          <a:p>
            <a:pPr marL="756285" indent="-287020">
              <a:buFont typeface="Wingdings"/>
              <a:buChar char=""/>
              <a:tabLst>
                <a:tab pos="756920" algn="l"/>
              </a:tabLst>
            </a:pPr>
            <a:r>
              <a:rPr kern="0" spc="-5" dirty="0">
                <a:solidFill>
                  <a:sysClr val="windowText" lastClr="000000"/>
                </a:solidFill>
                <a:latin typeface="Calibri"/>
                <a:cs typeface="Calibri"/>
              </a:rPr>
              <a:t>Departments</a:t>
            </a:r>
            <a:r>
              <a:rPr kern="0" spc="-35" dirty="0">
                <a:solidFill>
                  <a:sysClr val="windowText" lastClr="000000"/>
                </a:solidFill>
                <a:latin typeface="Calibri"/>
                <a:cs typeface="Calibri"/>
              </a:rPr>
              <a:t> </a:t>
            </a:r>
            <a:r>
              <a:rPr kern="0" dirty="0">
                <a:solidFill>
                  <a:sysClr val="windowText" lastClr="000000"/>
                </a:solidFill>
                <a:latin typeface="Calibri"/>
                <a:cs typeface="Calibri"/>
              </a:rPr>
              <a:t>_5</a:t>
            </a:r>
            <a:endParaRPr kern="0">
              <a:solidFill>
                <a:sysClr val="windowText" lastClr="000000"/>
              </a:solidFill>
              <a:latin typeface="Calibri"/>
              <a:cs typeface="Calibri"/>
            </a:endParaRPr>
          </a:p>
          <a:p>
            <a:pPr marL="756285" indent="-287020">
              <a:buFont typeface="Wingdings"/>
              <a:buChar char=""/>
              <a:tabLst>
                <a:tab pos="756920" algn="l"/>
              </a:tabLst>
            </a:pPr>
            <a:r>
              <a:rPr kern="0" dirty="0">
                <a:solidFill>
                  <a:sysClr val="windowText" lastClr="000000"/>
                </a:solidFill>
                <a:latin typeface="Calibri"/>
                <a:cs typeface="Calibri"/>
              </a:rPr>
              <a:t>Museum</a:t>
            </a:r>
            <a:r>
              <a:rPr kern="0" spc="-35" dirty="0">
                <a:solidFill>
                  <a:sysClr val="windowText" lastClr="000000"/>
                </a:solidFill>
                <a:latin typeface="Calibri"/>
                <a:cs typeface="Calibri"/>
              </a:rPr>
              <a:t> </a:t>
            </a:r>
            <a:r>
              <a:rPr kern="0" dirty="0">
                <a:solidFill>
                  <a:sysClr val="windowText" lastClr="000000"/>
                </a:solidFill>
                <a:latin typeface="Calibri"/>
                <a:cs typeface="Calibri"/>
              </a:rPr>
              <a:t>_1</a:t>
            </a:r>
            <a:endParaRPr kern="0">
              <a:solidFill>
                <a:sysClr val="windowText" lastClr="000000"/>
              </a:solidFill>
              <a:latin typeface="Calibri"/>
              <a:cs typeface="Calibri"/>
            </a:endParaRPr>
          </a:p>
          <a:p>
            <a:pPr marL="756285" indent="-287020">
              <a:spcBef>
                <a:spcPts val="5"/>
              </a:spcBef>
              <a:buFont typeface="Wingdings"/>
              <a:buChar char=""/>
              <a:tabLst>
                <a:tab pos="756920" algn="l"/>
              </a:tabLst>
            </a:pPr>
            <a:r>
              <a:rPr kern="0" spc="-10" dirty="0">
                <a:solidFill>
                  <a:sysClr val="windowText" lastClr="000000"/>
                </a:solidFill>
                <a:latin typeface="Calibri"/>
                <a:cs typeface="Calibri"/>
              </a:rPr>
              <a:t>Libraries </a:t>
            </a:r>
            <a:r>
              <a:rPr kern="0" spc="-5" dirty="0">
                <a:solidFill>
                  <a:sysClr val="windowText" lastClr="000000"/>
                </a:solidFill>
                <a:latin typeface="Calibri"/>
                <a:cs typeface="Calibri"/>
              </a:rPr>
              <a:t>_25</a:t>
            </a:r>
            <a:endParaRPr kern="0">
              <a:solidFill>
                <a:sysClr val="windowText" lastClr="000000"/>
              </a:solidFill>
              <a:latin typeface="Calibri"/>
              <a:cs typeface="Calibri"/>
            </a:endParaRPr>
          </a:p>
          <a:p>
            <a:pPr marL="756285" indent="-287020">
              <a:buFont typeface="Wingdings"/>
              <a:buChar char=""/>
              <a:tabLst>
                <a:tab pos="756920" algn="l"/>
              </a:tabLst>
            </a:pPr>
            <a:r>
              <a:rPr kern="0" spc="-15" dirty="0">
                <a:solidFill>
                  <a:sysClr val="windowText" lastClr="000000"/>
                </a:solidFill>
                <a:latin typeface="Calibri"/>
                <a:cs typeface="Calibri"/>
              </a:rPr>
              <a:t>Ph.D.</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School</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_1</a:t>
            </a:r>
            <a:endParaRPr kern="0">
              <a:solidFill>
                <a:sysClr val="windowText" lastClr="000000"/>
              </a:solidFill>
              <a:latin typeface="Calibri"/>
              <a:cs typeface="Calibri"/>
            </a:endParaRPr>
          </a:p>
          <a:p>
            <a:pPr marL="756285" indent="-287020">
              <a:buFont typeface="Wingdings"/>
              <a:buChar char=""/>
              <a:tabLst>
                <a:tab pos="756920" algn="l"/>
              </a:tabLst>
            </a:pPr>
            <a:r>
              <a:rPr kern="0" spc="-5" dirty="0">
                <a:solidFill>
                  <a:sysClr val="windowText" lastClr="000000"/>
                </a:solidFill>
                <a:latin typeface="Calibri"/>
                <a:cs typeface="Calibri"/>
              </a:rPr>
              <a:t>Confucius</a:t>
            </a:r>
            <a:r>
              <a:rPr kern="0" spc="-10" dirty="0">
                <a:solidFill>
                  <a:sysClr val="windowText" lastClr="000000"/>
                </a:solidFill>
                <a:latin typeface="Calibri"/>
                <a:cs typeface="Calibri"/>
              </a:rPr>
              <a:t> Institute</a:t>
            </a:r>
            <a:r>
              <a:rPr kern="0" spc="-5" dirty="0">
                <a:solidFill>
                  <a:sysClr val="windowText" lastClr="000000"/>
                </a:solidFill>
                <a:latin typeface="Calibri"/>
                <a:cs typeface="Calibri"/>
              </a:rPr>
              <a:t> _1</a:t>
            </a:r>
            <a:endParaRPr kern="0">
              <a:solidFill>
                <a:sysClr val="windowText" lastClr="000000"/>
              </a:solidFill>
              <a:latin typeface="Calibri"/>
              <a:cs typeface="Calibri"/>
            </a:endParaRPr>
          </a:p>
          <a:p>
            <a:pPr>
              <a:spcBef>
                <a:spcPts val="25"/>
              </a:spcBef>
              <a:buFont typeface="Wingdings"/>
              <a:buChar char=""/>
            </a:pPr>
            <a:endParaRPr sz="1550" kern="0">
              <a:solidFill>
                <a:sysClr val="windowText" lastClr="000000"/>
              </a:solidFill>
              <a:latin typeface="Calibri"/>
              <a:cs typeface="Calibri"/>
            </a:endParaRPr>
          </a:p>
          <a:p>
            <a:pPr marL="12700"/>
            <a:r>
              <a:rPr b="1" kern="0" spc="-10" dirty="0">
                <a:solidFill>
                  <a:srgbClr val="FF0000"/>
                </a:solidFill>
                <a:latin typeface="Calibri"/>
                <a:cs typeface="Calibri"/>
              </a:rPr>
              <a:t>Staff</a:t>
            </a:r>
            <a:endParaRPr kern="0">
              <a:solidFill>
                <a:sysClr val="windowText" lastClr="000000"/>
              </a:solidFill>
              <a:latin typeface="Calibri"/>
              <a:cs typeface="Calibri"/>
            </a:endParaRPr>
          </a:p>
          <a:p>
            <a:pPr marL="756285" indent="-287020">
              <a:buFont typeface="Wingdings"/>
              <a:buChar char=""/>
              <a:tabLst>
                <a:tab pos="756920" algn="l"/>
              </a:tabLst>
            </a:pPr>
            <a:r>
              <a:rPr kern="0" spc="-15" dirty="0">
                <a:solidFill>
                  <a:sysClr val="windowText" lastClr="000000"/>
                </a:solidFill>
                <a:latin typeface="Calibri"/>
                <a:cs typeface="Calibri"/>
              </a:rPr>
              <a:t>Faculty </a:t>
            </a:r>
            <a:r>
              <a:rPr kern="0" spc="-5" dirty="0">
                <a:solidFill>
                  <a:sysClr val="windowText" lastClr="000000"/>
                </a:solidFill>
                <a:latin typeface="Calibri"/>
                <a:cs typeface="Calibri"/>
              </a:rPr>
              <a:t>_275</a:t>
            </a:r>
            <a:endParaRPr kern="0">
              <a:solidFill>
                <a:sysClr val="windowText" lastClr="000000"/>
              </a:solidFill>
              <a:latin typeface="Calibri"/>
              <a:cs typeface="Calibri"/>
            </a:endParaRPr>
          </a:p>
          <a:p>
            <a:pPr marL="756285" indent="-287020">
              <a:spcBef>
                <a:spcPts val="5"/>
              </a:spcBef>
              <a:buFont typeface="Wingdings"/>
              <a:buChar char=""/>
              <a:tabLst>
                <a:tab pos="756920" algn="l"/>
              </a:tabLst>
            </a:pPr>
            <a:r>
              <a:rPr kern="0" spc="-10" dirty="0">
                <a:solidFill>
                  <a:sysClr val="windowText" lastClr="000000"/>
                </a:solidFill>
                <a:latin typeface="Calibri"/>
                <a:cs typeface="Calibri"/>
              </a:rPr>
              <a:t>Visiting</a:t>
            </a:r>
            <a:r>
              <a:rPr kern="0" spc="5" dirty="0">
                <a:solidFill>
                  <a:sysClr val="windowText" lastClr="000000"/>
                </a:solidFill>
                <a:latin typeface="Calibri"/>
                <a:cs typeface="Calibri"/>
              </a:rPr>
              <a:t> </a:t>
            </a:r>
            <a:r>
              <a:rPr kern="0" spc="-15" dirty="0">
                <a:solidFill>
                  <a:sysClr val="windowText" lastClr="000000"/>
                </a:solidFill>
                <a:latin typeface="Calibri"/>
                <a:cs typeface="Calibri"/>
              </a:rPr>
              <a:t>Professors</a:t>
            </a:r>
            <a:r>
              <a:rPr kern="0" dirty="0">
                <a:solidFill>
                  <a:sysClr val="windowText" lastClr="000000"/>
                </a:solidFill>
                <a:latin typeface="Calibri"/>
                <a:cs typeface="Calibri"/>
              </a:rPr>
              <a:t> </a:t>
            </a:r>
            <a:r>
              <a:rPr kern="0" spc="-5" dirty="0">
                <a:solidFill>
                  <a:sysClr val="windowText" lastClr="000000"/>
                </a:solidFill>
                <a:latin typeface="Calibri"/>
                <a:cs typeface="Calibri"/>
              </a:rPr>
              <a:t>_15</a:t>
            </a:r>
            <a:r>
              <a:rPr kern="0" spc="5" dirty="0">
                <a:solidFill>
                  <a:sysClr val="windowText" lastClr="000000"/>
                </a:solidFill>
                <a:latin typeface="Calibri"/>
                <a:cs typeface="Calibri"/>
              </a:rPr>
              <a:t> </a:t>
            </a:r>
            <a:r>
              <a:rPr kern="0" dirty="0">
                <a:solidFill>
                  <a:sysClr val="windowText" lastClr="000000"/>
                </a:solidFill>
                <a:latin typeface="Calibri"/>
                <a:cs typeface="Calibri"/>
              </a:rPr>
              <a:t>per</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year</a:t>
            </a:r>
            <a:endParaRPr kern="0">
              <a:solidFill>
                <a:sysClr val="windowText" lastClr="000000"/>
              </a:solidFill>
              <a:latin typeface="Calibri"/>
              <a:cs typeface="Calibri"/>
            </a:endParaRPr>
          </a:p>
          <a:p>
            <a:pPr marL="756285" indent="-287020">
              <a:buFont typeface="Wingdings"/>
              <a:buChar char=""/>
              <a:tabLst>
                <a:tab pos="756920" algn="l"/>
              </a:tabLst>
            </a:pPr>
            <a:r>
              <a:rPr kern="0" spc="-5" dirty="0">
                <a:solidFill>
                  <a:sysClr val="windowText" lastClr="000000"/>
                </a:solidFill>
                <a:latin typeface="Calibri"/>
                <a:cs typeface="Calibri"/>
              </a:rPr>
              <a:t>Language</a:t>
            </a:r>
            <a:r>
              <a:rPr kern="0" spc="-20" dirty="0">
                <a:solidFill>
                  <a:sysClr val="windowText" lastClr="000000"/>
                </a:solidFill>
                <a:latin typeface="Calibri"/>
                <a:cs typeface="Calibri"/>
              </a:rPr>
              <a:t> Teaching</a:t>
            </a:r>
            <a:r>
              <a:rPr kern="0" dirty="0">
                <a:solidFill>
                  <a:sysClr val="windowText" lastClr="000000"/>
                </a:solidFill>
                <a:latin typeface="Calibri"/>
                <a:cs typeface="Calibri"/>
              </a:rPr>
              <a:t> </a:t>
            </a:r>
            <a:r>
              <a:rPr kern="0" spc="-10" dirty="0">
                <a:solidFill>
                  <a:sysClr val="windowText" lastClr="000000"/>
                </a:solidFill>
                <a:latin typeface="Calibri"/>
                <a:cs typeface="Calibri"/>
              </a:rPr>
              <a:t>Assistants</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_11</a:t>
            </a:r>
            <a:endParaRPr kern="0">
              <a:solidFill>
                <a:sysClr val="windowText" lastClr="000000"/>
              </a:solidFill>
              <a:latin typeface="Calibri"/>
              <a:cs typeface="Calibri"/>
            </a:endParaRPr>
          </a:p>
          <a:p>
            <a:pPr marL="756285" indent="-287020">
              <a:buFont typeface="Wingdings"/>
              <a:buChar char=""/>
              <a:tabLst>
                <a:tab pos="756920" algn="l"/>
              </a:tabLst>
            </a:pPr>
            <a:r>
              <a:rPr kern="0" spc="-10" dirty="0">
                <a:solidFill>
                  <a:sysClr val="windowText" lastClr="000000"/>
                </a:solidFill>
                <a:latin typeface="Calibri"/>
                <a:cs typeface="Calibri"/>
              </a:rPr>
              <a:t>Administrative</a:t>
            </a:r>
            <a:r>
              <a:rPr kern="0" spc="-20" dirty="0">
                <a:solidFill>
                  <a:sysClr val="windowText" lastClr="000000"/>
                </a:solidFill>
                <a:latin typeface="Calibri"/>
                <a:cs typeface="Calibri"/>
              </a:rPr>
              <a:t> </a:t>
            </a:r>
            <a:r>
              <a:rPr kern="0" dirty="0">
                <a:solidFill>
                  <a:sysClr val="windowText" lastClr="000000"/>
                </a:solidFill>
                <a:latin typeface="Calibri"/>
                <a:cs typeface="Calibri"/>
              </a:rPr>
              <a:t>and </a:t>
            </a:r>
            <a:r>
              <a:rPr kern="0" spc="-20" dirty="0">
                <a:solidFill>
                  <a:sysClr val="windowText" lastClr="000000"/>
                </a:solidFill>
                <a:latin typeface="Calibri"/>
                <a:cs typeface="Calibri"/>
              </a:rPr>
              <a:t>Technical</a:t>
            </a:r>
            <a:r>
              <a:rPr kern="0" dirty="0">
                <a:solidFill>
                  <a:sysClr val="windowText" lastClr="000000"/>
                </a:solidFill>
                <a:latin typeface="Calibri"/>
                <a:cs typeface="Calibri"/>
              </a:rPr>
              <a:t> </a:t>
            </a:r>
            <a:r>
              <a:rPr kern="0" spc="-15" dirty="0">
                <a:solidFill>
                  <a:sysClr val="windowText" lastClr="000000"/>
                </a:solidFill>
                <a:latin typeface="Calibri"/>
                <a:cs typeface="Calibri"/>
              </a:rPr>
              <a:t>staff</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_271</a:t>
            </a:r>
            <a:endParaRPr kern="0">
              <a:solidFill>
                <a:sysClr val="windowText" lastClr="000000"/>
              </a:solidFill>
              <a:latin typeface="Calibri"/>
              <a:cs typeface="Calibri"/>
            </a:endParaRPr>
          </a:p>
        </p:txBody>
      </p:sp>
      <p:sp>
        <p:nvSpPr>
          <p:cNvPr id="3" name="object 3"/>
          <p:cNvSpPr txBox="1">
            <a:spLocks noGrp="1"/>
          </p:cNvSpPr>
          <p:nvPr>
            <p:ph type="title"/>
          </p:nvPr>
        </p:nvSpPr>
        <p:spPr>
          <a:xfrm>
            <a:off x="4229862" y="133604"/>
            <a:ext cx="3734435" cy="422275"/>
          </a:xfrm>
          <a:prstGeom prst="rect">
            <a:avLst/>
          </a:prstGeom>
        </p:spPr>
        <p:txBody>
          <a:bodyPr vert="horz" wrap="square" lIns="0" tIns="12700" rIns="0" bIns="0" rtlCol="0">
            <a:spAutoFit/>
          </a:bodyPr>
          <a:lstStyle/>
          <a:p>
            <a:pPr marL="12700">
              <a:spcBef>
                <a:spcPts val="100"/>
              </a:spcBef>
            </a:pPr>
            <a:r>
              <a:rPr sz="2600" spc="-5" dirty="0"/>
              <a:t>The </a:t>
            </a:r>
            <a:r>
              <a:rPr sz="2600" spc="-10" dirty="0"/>
              <a:t>University</a:t>
            </a:r>
            <a:r>
              <a:rPr sz="2600" spc="-5" dirty="0"/>
              <a:t> </a:t>
            </a:r>
            <a:r>
              <a:rPr sz="2600" dirty="0"/>
              <a:t>of</a:t>
            </a:r>
            <a:r>
              <a:rPr sz="2600" spc="-5" dirty="0"/>
              <a:t> </a:t>
            </a:r>
            <a:r>
              <a:rPr sz="2600" spc="-20" dirty="0"/>
              <a:t>Macerata</a:t>
            </a:r>
            <a:endParaRPr sz="2600"/>
          </a:p>
        </p:txBody>
      </p:sp>
      <p:pic>
        <p:nvPicPr>
          <p:cNvPr id="4" name="object 4"/>
          <p:cNvPicPr/>
          <p:nvPr/>
        </p:nvPicPr>
        <p:blipFill>
          <a:blip r:embed="rId3" cstate="print"/>
          <a:stretch>
            <a:fillRect/>
          </a:stretch>
        </p:blipFill>
        <p:spPr>
          <a:xfrm>
            <a:off x="5775959" y="1921764"/>
            <a:ext cx="4440936" cy="2973324"/>
          </a:xfrm>
          <a:prstGeom prst="rect">
            <a:avLst/>
          </a:prstGeom>
        </p:spPr>
      </p:pic>
      <p:sp>
        <p:nvSpPr>
          <p:cNvPr id="5" name="object 5"/>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4"/>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3432381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6794" y="133604"/>
            <a:ext cx="4060190" cy="422275"/>
          </a:xfrm>
          <a:prstGeom prst="rect">
            <a:avLst/>
          </a:prstGeom>
        </p:spPr>
        <p:txBody>
          <a:bodyPr vert="horz" wrap="square" lIns="0" tIns="12700" rIns="0" bIns="0" rtlCol="0">
            <a:spAutoFit/>
          </a:bodyPr>
          <a:lstStyle/>
          <a:p>
            <a:pPr marL="12700">
              <a:spcBef>
                <a:spcPts val="100"/>
              </a:spcBef>
            </a:pPr>
            <a:r>
              <a:rPr sz="2600" spc="-10" dirty="0"/>
              <a:t>Marche</a:t>
            </a:r>
            <a:r>
              <a:rPr sz="2600" spc="-15" dirty="0"/>
              <a:t> </a:t>
            </a:r>
            <a:r>
              <a:rPr sz="2600" spc="-10" dirty="0"/>
              <a:t>Region</a:t>
            </a:r>
            <a:r>
              <a:rPr sz="2600" spc="5" dirty="0"/>
              <a:t> </a:t>
            </a:r>
            <a:r>
              <a:rPr sz="2600" spc="-5" dirty="0"/>
              <a:t>and</a:t>
            </a:r>
            <a:r>
              <a:rPr sz="2600" spc="5" dirty="0"/>
              <a:t> </a:t>
            </a:r>
            <a:r>
              <a:rPr sz="2600" spc="-20" dirty="0"/>
              <a:t>Macerata</a:t>
            </a:r>
            <a:endParaRPr sz="2600"/>
          </a:p>
        </p:txBody>
      </p:sp>
      <p:pic>
        <p:nvPicPr>
          <p:cNvPr id="3" name="object 3"/>
          <p:cNvPicPr/>
          <p:nvPr/>
        </p:nvPicPr>
        <p:blipFill>
          <a:blip r:embed="rId2" cstate="print"/>
          <a:stretch>
            <a:fillRect/>
          </a:stretch>
        </p:blipFill>
        <p:spPr>
          <a:xfrm>
            <a:off x="2255519" y="824483"/>
            <a:ext cx="4450080" cy="2412492"/>
          </a:xfrm>
          <a:prstGeom prst="rect">
            <a:avLst/>
          </a:prstGeom>
        </p:spPr>
      </p:pic>
      <p:pic>
        <p:nvPicPr>
          <p:cNvPr id="4" name="object 4"/>
          <p:cNvPicPr/>
          <p:nvPr/>
        </p:nvPicPr>
        <p:blipFill>
          <a:blip r:embed="rId3" cstate="print"/>
          <a:stretch>
            <a:fillRect/>
          </a:stretch>
        </p:blipFill>
        <p:spPr>
          <a:xfrm>
            <a:off x="4201667" y="3328415"/>
            <a:ext cx="5759196" cy="2804160"/>
          </a:xfrm>
          <a:prstGeom prst="rect">
            <a:avLst/>
          </a:prstGeom>
        </p:spPr>
      </p:pic>
      <p:sp>
        <p:nvSpPr>
          <p:cNvPr id="5" name="object 5"/>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4"/>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286722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6053328"/>
            <a:ext cx="9144000" cy="805180"/>
            <a:chOff x="0" y="6053328"/>
            <a:chExt cx="9144000" cy="805180"/>
          </a:xfrm>
        </p:grpSpPr>
        <p:pic>
          <p:nvPicPr>
            <p:cNvPr id="3" name="object 3"/>
            <p:cNvPicPr/>
            <p:nvPr/>
          </p:nvPicPr>
          <p:blipFill>
            <a:blip r:embed="rId2" cstate="print"/>
            <a:stretch>
              <a:fillRect/>
            </a:stretch>
          </p:blipFill>
          <p:spPr>
            <a:xfrm>
              <a:off x="4547615" y="6848855"/>
              <a:ext cx="92237" cy="6857"/>
            </a:xfrm>
            <a:prstGeom prst="rect">
              <a:avLst/>
            </a:prstGeom>
          </p:spPr>
        </p:pic>
        <p:sp>
          <p:nvSpPr>
            <p:cNvPr id="4" name="object 4"/>
            <p:cNvSpPr/>
            <p:nvPr/>
          </p:nvSpPr>
          <p:spPr>
            <a:xfrm>
              <a:off x="0" y="6053328"/>
              <a:ext cx="9144000" cy="805180"/>
            </a:xfrm>
            <a:custGeom>
              <a:avLst/>
              <a:gdLst/>
              <a:ahLst/>
              <a:cxnLst/>
              <a:rect l="l" t="t" r="r" b="b"/>
              <a:pathLst>
                <a:path w="9144000" h="805179">
                  <a:moveTo>
                    <a:pt x="9144000" y="0"/>
                  </a:moveTo>
                  <a:lnTo>
                    <a:pt x="0" y="0"/>
                  </a:lnTo>
                  <a:lnTo>
                    <a:pt x="0" y="804672"/>
                  </a:lnTo>
                  <a:lnTo>
                    <a:pt x="9144000" y="804672"/>
                  </a:lnTo>
                  <a:lnTo>
                    <a:pt x="9144000" y="0"/>
                  </a:lnTo>
                  <a:close/>
                </a:path>
              </a:pathLst>
            </a:custGeom>
            <a:solidFill>
              <a:srgbClr val="FFFFFF"/>
            </a:solidFill>
          </p:spPr>
          <p:txBody>
            <a:bodyPr wrap="square" lIns="0" tIns="0" rIns="0" bIns="0" rtlCol="0"/>
            <a:lstStyle/>
            <a:p>
              <a:endParaRPr kern="0">
                <a:solidFill>
                  <a:sysClr val="windowText" lastClr="000000"/>
                </a:solidFill>
              </a:endParaRPr>
            </a:p>
          </p:txBody>
        </p:sp>
      </p:grpSp>
      <p:pic>
        <p:nvPicPr>
          <p:cNvPr id="5" name="object 5"/>
          <p:cNvPicPr/>
          <p:nvPr/>
        </p:nvPicPr>
        <p:blipFill>
          <a:blip r:embed="rId3" cstate="print"/>
          <a:stretch>
            <a:fillRect/>
          </a:stretch>
        </p:blipFill>
        <p:spPr>
          <a:xfrm>
            <a:off x="5966460" y="1577339"/>
            <a:ext cx="4258055" cy="4110228"/>
          </a:xfrm>
          <a:prstGeom prst="rect">
            <a:avLst/>
          </a:prstGeom>
        </p:spPr>
      </p:pic>
      <p:sp>
        <p:nvSpPr>
          <p:cNvPr id="6" name="object 6"/>
          <p:cNvSpPr txBox="1"/>
          <p:nvPr/>
        </p:nvSpPr>
        <p:spPr>
          <a:xfrm>
            <a:off x="2055368" y="874217"/>
            <a:ext cx="3525520" cy="5635625"/>
          </a:xfrm>
          <a:prstGeom prst="rect">
            <a:avLst/>
          </a:prstGeom>
        </p:spPr>
        <p:txBody>
          <a:bodyPr vert="horz" wrap="square" lIns="0" tIns="12700" rIns="0" bIns="0" rtlCol="0">
            <a:spAutoFit/>
          </a:bodyPr>
          <a:lstStyle/>
          <a:p>
            <a:pPr marL="299085" indent="-287020">
              <a:spcBef>
                <a:spcPts val="100"/>
              </a:spcBef>
              <a:buFont typeface="Arial"/>
              <a:buChar char="•"/>
              <a:tabLst>
                <a:tab pos="299085" algn="l"/>
                <a:tab pos="299720" algn="l"/>
              </a:tabLst>
            </a:pPr>
            <a:r>
              <a:rPr b="1" kern="0" spc="-5" dirty="0">
                <a:solidFill>
                  <a:srgbClr val="FF0000"/>
                </a:solidFill>
                <a:latin typeface="Calibri"/>
                <a:cs typeface="Calibri"/>
              </a:rPr>
              <a:t>Population</a:t>
            </a:r>
            <a:r>
              <a:rPr b="1" kern="0" spc="-25" dirty="0">
                <a:solidFill>
                  <a:srgbClr val="FF0000"/>
                </a:solidFill>
                <a:latin typeface="Calibri"/>
                <a:cs typeface="Calibri"/>
              </a:rPr>
              <a:t> </a:t>
            </a:r>
            <a:r>
              <a:rPr kern="0" spc="-5" dirty="0">
                <a:solidFill>
                  <a:sysClr val="windowText" lastClr="000000"/>
                </a:solidFill>
                <a:latin typeface="Calibri"/>
                <a:cs typeface="Calibri"/>
              </a:rPr>
              <a:t>_1.5</a:t>
            </a:r>
            <a:r>
              <a:rPr kern="0" spc="-45" dirty="0">
                <a:solidFill>
                  <a:sysClr val="windowText" lastClr="000000"/>
                </a:solidFill>
                <a:latin typeface="Calibri"/>
                <a:cs typeface="Calibri"/>
              </a:rPr>
              <a:t> </a:t>
            </a:r>
            <a:r>
              <a:rPr kern="0" spc="-10" dirty="0">
                <a:solidFill>
                  <a:sysClr val="windowText" lastClr="000000"/>
                </a:solidFill>
                <a:latin typeface="Calibri"/>
                <a:cs typeface="Calibri"/>
              </a:rPr>
              <a:t>million</a:t>
            </a:r>
            <a:endParaRPr kern="0">
              <a:solidFill>
                <a:sysClr val="windowText" lastClr="000000"/>
              </a:solidFill>
              <a:latin typeface="Calibri"/>
              <a:cs typeface="Calibri"/>
            </a:endParaRPr>
          </a:p>
          <a:p>
            <a:pPr marL="299085" marR="392430" indent="-287020">
              <a:spcBef>
                <a:spcPts val="1685"/>
              </a:spcBef>
              <a:buFont typeface="Arial"/>
              <a:buChar char="•"/>
              <a:tabLst>
                <a:tab pos="299085" algn="l"/>
                <a:tab pos="299720" algn="l"/>
              </a:tabLst>
            </a:pPr>
            <a:r>
              <a:rPr b="1" kern="0" dirty="0">
                <a:solidFill>
                  <a:srgbClr val="FF0000"/>
                </a:solidFill>
                <a:latin typeface="Calibri"/>
                <a:cs typeface="Calibri"/>
              </a:rPr>
              <a:t>GDP</a:t>
            </a:r>
            <a:r>
              <a:rPr b="1" kern="0" spc="-5" dirty="0">
                <a:solidFill>
                  <a:srgbClr val="FF0000"/>
                </a:solidFill>
                <a:latin typeface="Calibri"/>
                <a:cs typeface="Calibri"/>
              </a:rPr>
              <a:t> </a:t>
            </a:r>
            <a:r>
              <a:rPr kern="0" spc="-5" dirty="0">
                <a:solidFill>
                  <a:sysClr val="windowText" lastClr="000000"/>
                </a:solidFill>
                <a:latin typeface="Calibri"/>
                <a:cs typeface="Calibri"/>
              </a:rPr>
              <a:t>_42</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billion</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euros</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(2.4%</a:t>
            </a:r>
            <a:r>
              <a:rPr kern="0" dirty="0">
                <a:solidFill>
                  <a:sysClr val="windowText" lastClr="000000"/>
                </a:solidFill>
                <a:latin typeface="Calibri"/>
                <a:cs typeface="Calibri"/>
              </a:rPr>
              <a:t> </a:t>
            </a:r>
            <a:r>
              <a:rPr kern="0" spc="-5" dirty="0">
                <a:solidFill>
                  <a:sysClr val="windowText" lastClr="000000"/>
                </a:solidFill>
                <a:latin typeface="Calibri"/>
                <a:cs typeface="Calibri"/>
              </a:rPr>
              <a:t>of </a:t>
            </a:r>
            <a:r>
              <a:rPr kern="0" spc="-395" dirty="0">
                <a:solidFill>
                  <a:sysClr val="windowText" lastClr="000000"/>
                </a:solidFill>
                <a:latin typeface="Calibri"/>
                <a:cs typeface="Calibri"/>
              </a:rPr>
              <a:t> </a:t>
            </a:r>
            <a:r>
              <a:rPr kern="0" spc="-10" dirty="0">
                <a:solidFill>
                  <a:sysClr val="windowText" lastClr="000000"/>
                </a:solidFill>
                <a:latin typeface="Calibri"/>
                <a:cs typeface="Calibri"/>
              </a:rPr>
              <a:t>Italian</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GDP)</a:t>
            </a:r>
            <a:endParaRPr kern="0">
              <a:solidFill>
                <a:sysClr val="windowText" lastClr="000000"/>
              </a:solidFill>
              <a:latin typeface="Calibri"/>
              <a:cs typeface="Calibri"/>
            </a:endParaRPr>
          </a:p>
          <a:p>
            <a:pPr>
              <a:spcBef>
                <a:spcPts val="30"/>
              </a:spcBef>
              <a:buClr>
                <a:srgbClr val="FF0000"/>
              </a:buClr>
              <a:buFont typeface="Arial"/>
              <a:buChar char="•"/>
            </a:pPr>
            <a:endParaRPr sz="1350" kern="0">
              <a:solidFill>
                <a:sysClr val="windowText" lastClr="000000"/>
              </a:solidFill>
              <a:latin typeface="Calibri"/>
              <a:cs typeface="Calibri"/>
            </a:endParaRPr>
          </a:p>
          <a:p>
            <a:pPr marL="299085" marR="123825" indent="-287020">
              <a:buFont typeface="Arial"/>
              <a:buChar char="•"/>
              <a:tabLst>
                <a:tab pos="299085" algn="l"/>
                <a:tab pos="299720" algn="l"/>
              </a:tabLst>
            </a:pPr>
            <a:r>
              <a:rPr b="1" kern="0" spc="-5" dirty="0">
                <a:solidFill>
                  <a:srgbClr val="FF0000"/>
                </a:solidFill>
                <a:latin typeface="Calibri"/>
                <a:cs typeface="Calibri"/>
              </a:rPr>
              <a:t>Manufacturing districts</a:t>
            </a:r>
            <a:r>
              <a:rPr kern="0" spc="-5" dirty="0">
                <a:solidFill>
                  <a:sysClr val="windowText" lastClr="000000"/>
                </a:solidFill>
                <a:latin typeface="Calibri"/>
                <a:cs typeface="Calibri"/>
              </a:rPr>
              <a:t>: </a:t>
            </a:r>
            <a:r>
              <a:rPr kern="0" dirty="0">
                <a:solidFill>
                  <a:sysClr val="windowText" lastClr="000000"/>
                </a:solidFill>
                <a:latin typeface="Calibri"/>
                <a:cs typeface="Calibri"/>
              </a:rPr>
              <a:t> </a:t>
            </a:r>
            <a:r>
              <a:rPr kern="0" spc="-10" dirty="0">
                <a:solidFill>
                  <a:sysClr val="windowText" lastClr="000000"/>
                </a:solidFill>
                <a:latin typeface="Calibri"/>
                <a:cs typeface="Calibri"/>
              </a:rPr>
              <a:t>mechatronics;</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shoes</a:t>
            </a:r>
            <a:r>
              <a:rPr kern="0" spc="5" dirty="0">
                <a:solidFill>
                  <a:sysClr val="windowText" lastClr="000000"/>
                </a:solidFill>
                <a:latin typeface="Calibri"/>
                <a:cs typeface="Calibri"/>
              </a:rPr>
              <a:t> </a:t>
            </a:r>
            <a:r>
              <a:rPr kern="0" dirty="0">
                <a:solidFill>
                  <a:sysClr val="windowText" lastClr="000000"/>
                </a:solidFill>
                <a:latin typeface="Calibri"/>
                <a:cs typeface="Calibri"/>
              </a:rPr>
              <a:t>and </a:t>
            </a:r>
            <a:r>
              <a:rPr kern="0" spc="-10" dirty="0">
                <a:solidFill>
                  <a:sysClr val="windowText" lastClr="000000"/>
                </a:solidFill>
                <a:latin typeface="Calibri"/>
                <a:cs typeface="Calibri"/>
              </a:rPr>
              <a:t>fashion; </a:t>
            </a:r>
            <a:r>
              <a:rPr kern="0" spc="-395" dirty="0">
                <a:solidFill>
                  <a:sysClr val="windowText" lastClr="000000"/>
                </a:solidFill>
                <a:latin typeface="Calibri"/>
                <a:cs typeface="Calibri"/>
              </a:rPr>
              <a:t> </a:t>
            </a:r>
            <a:r>
              <a:rPr kern="0" spc="-5" dirty="0">
                <a:solidFill>
                  <a:sysClr val="windowText" lastClr="000000"/>
                </a:solidFill>
                <a:latin typeface="Calibri"/>
                <a:cs typeface="Calibri"/>
              </a:rPr>
              <a:t>furniture</a:t>
            </a:r>
            <a:endParaRPr kern="0">
              <a:solidFill>
                <a:sysClr val="windowText" lastClr="000000"/>
              </a:solidFill>
              <a:latin typeface="Calibri"/>
              <a:cs typeface="Calibri"/>
            </a:endParaRPr>
          </a:p>
          <a:p>
            <a:pPr>
              <a:spcBef>
                <a:spcPts val="35"/>
              </a:spcBef>
              <a:buClr>
                <a:srgbClr val="FF0000"/>
              </a:buClr>
              <a:buFont typeface="Arial"/>
              <a:buChar char="•"/>
            </a:pPr>
            <a:endParaRPr sz="1350" kern="0">
              <a:solidFill>
                <a:sysClr val="windowText" lastClr="000000"/>
              </a:solidFill>
              <a:latin typeface="Calibri"/>
              <a:cs typeface="Calibri"/>
            </a:endParaRPr>
          </a:p>
          <a:p>
            <a:pPr marL="299085" indent="-287020">
              <a:buFont typeface="Arial"/>
              <a:buChar char="•"/>
              <a:tabLst>
                <a:tab pos="299085" algn="l"/>
                <a:tab pos="299720" algn="l"/>
              </a:tabLst>
            </a:pPr>
            <a:r>
              <a:rPr b="1" kern="0" spc="-25" dirty="0">
                <a:solidFill>
                  <a:srgbClr val="FF0000"/>
                </a:solidFill>
                <a:latin typeface="Calibri"/>
                <a:cs typeface="Calibri"/>
              </a:rPr>
              <a:t>Tourism</a:t>
            </a:r>
            <a:r>
              <a:rPr b="1" kern="0" spc="-60" dirty="0">
                <a:solidFill>
                  <a:srgbClr val="FF0000"/>
                </a:solidFill>
                <a:latin typeface="Calibri"/>
                <a:cs typeface="Calibri"/>
              </a:rPr>
              <a:t> </a:t>
            </a:r>
            <a:r>
              <a:rPr b="1" kern="0" spc="-5" dirty="0">
                <a:solidFill>
                  <a:srgbClr val="FF0000"/>
                </a:solidFill>
                <a:latin typeface="Calibri"/>
                <a:cs typeface="Calibri"/>
              </a:rPr>
              <a:t>sector</a:t>
            </a:r>
            <a:endParaRPr kern="0">
              <a:solidFill>
                <a:sysClr val="windowText" lastClr="000000"/>
              </a:solidFill>
              <a:latin typeface="Calibri"/>
              <a:cs typeface="Calibri"/>
            </a:endParaRPr>
          </a:p>
          <a:p>
            <a:pPr marL="299085" indent="-287020">
              <a:spcBef>
                <a:spcPts val="1680"/>
              </a:spcBef>
              <a:buFont typeface="Arial"/>
              <a:buChar char="•"/>
              <a:tabLst>
                <a:tab pos="299085" algn="l"/>
                <a:tab pos="299720" algn="l"/>
              </a:tabLst>
            </a:pPr>
            <a:r>
              <a:rPr b="1" kern="0" dirty="0">
                <a:solidFill>
                  <a:srgbClr val="FF0000"/>
                </a:solidFill>
                <a:latin typeface="Calibri"/>
                <a:cs typeface="Calibri"/>
              </a:rPr>
              <a:t>Biological</a:t>
            </a:r>
            <a:r>
              <a:rPr b="1" kern="0" spc="-80" dirty="0">
                <a:solidFill>
                  <a:srgbClr val="FF0000"/>
                </a:solidFill>
                <a:latin typeface="Calibri"/>
                <a:cs typeface="Calibri"/>
              </a:rPr>
              <a:t> </a:t>
            </a:r>
            <a:r>
              <a:rPr b="1" kern="0" spc="-10" dirty="0">
                <a:solidFill>
                  <a:srgbClr val="FF0000"/>
                </a:solidFill>
                <a:latin typeface="Calibri"/>
                <a:cs typeface="Calibri"/>
              </a:rPr>
              <a:t>farming</a:t>
            </a:r>
            <a:endParaRPr kern="0">
              <a:solidFill>
                <a:sysClr val="windowText" lastClr="000000"/>
              </a:solidFill>
              <a:latin typeface="Calibri"/>
              <a:cs typeface="Calibri"/>
            </a:endParaRPr>
          </a:p>
          <a:p>
            <a:pPr marL="299085" indent="-287020">
              <a:spcBef>
                <a:spcPts val="1685"/>
              </a:spcBef>
              <a:buFont typeface="Arial"/>
              <a:buChar char="•"/>
              <a:tabLst>
                <a:tab pos="299085" algn="l"/>
                <a:tab pos="299720" algn="l"/>
              </a:tabLst>
            </a:pPr>
            <a:r>
              <a:rPr b="1" kern="0" spc="-10" dirty="0">
                <a:solidFill>
                  <a:srgbClr val="FF0000"/>
                </a:solidFill>
                <a:latin typeface="Calibri"/>
                <a:cs typeface="Calibri"/>
              </a:rPr>
              <a:t>Education</a:t>
            </a:r>
            <a:r>
              <a:rPr b="1" kern="0" spc="-15" dirty="0">
                <a:solidFill>
                  <a:srgbClr val="FF0000"/>
                </a:solidFill>
                <a:latin typeface="Calibri"/>
                <a:cs typeface="Calibri"/>
              </a:rPr>
              <a:t> </a:t>
            </a:r>
            <a:r>
              <a:rPr kern="0" spc="-5" dirty="0">
                <a:solidFill>
                  <a:sysClr val="windowText" lastClr="000000"/>
                </a:solidFill>
                <a:latin typeface="Calibri"/>
                <a:cs typeface="Calibri"/>
              </a:rPr>
              <a:t>_4</a:t>
            </a:r>
            <a:r>
              <a:rPr kern="0" spc="-35" dirty="0">
                <a:solidFill>
                  <a:sysClr val="windowText" lastClr="000000"/>
                </a:solidFill>
                <a:latin typeface="Calibri"/>
                <a:cs typeface="Calibri"/>
              </a:rPr>
              <a:t> </a:t>
            </a:r>
            <a:r>
              <a:rPr kern="0" spc="-10" dirty="0">
                <a:solidFill>
                  <a:sysClr val="windowText" lastClr="000000"/>
                </a:solidFill>
                <a:latin typeface="Calibri"/>
                <a:cs typeface="Calibri"/>
              </a:rPr>
              <a:t>universities</a:t>
            </a:r>
            <a:endParaRPr kern="0">
              <a:solidFill>
                <a:sysClr val="windowText" lastClr="000000"/>
              </a:solidFill>
              <a:latin typeface="Calibri"/>
              <a:cs typeface="Calibri"/>
            </a:endParaRPr>
          </a:p>
          <a:p>
            <a:pPr marL="299085" marR="5080" indent="-287020">
              <a:spcBef>
                <a:spcPts val="1680"/>
              </a:spcBef>
              <a:buFont typeface="Arial"/>
              <a:buChar char="•"/>
              <a:tabLst>
                <a:tab pos="299085" algn="l"/>
                <a:tab pos="299720" algn="l"/>
              </a:tabLst>
            </a:pPr>
            <a:r>
              <a:rPr b="1" kern="0" spc="-5" dirty="0">
                <a:solidFill>
                  <a:srgbClr val="FF0000"/>
                </a:solidFill>
                <a:latin typeface="Calibri"/>
                <a:cs typeface="Calibri"/>
              </a:rPr>
              <a:t>Structural issues</a:t>
            </a:r>
            <a:r>
              <a:rPr kern="0" spc="-5" dirty="0">
                <a:solidFill>
                  <a:sysClr val="windowText" lastClr="000000"/>
                </a:solidFill>
                <a:latin typeface="Calibri"/>
                <a:cs typeface="Calibri"/>
              </a:rPr>
              <a:t>: </a:t>
            </a:r>
            <a:r>
              <a:rPr kern="0" dirty="0">
                <a:solidFill>
                  <a:sysClr val="windowText" lastClr="000000"/>
                </a:solidFill>
                <a:latin typeface="Calibri"/>
                <a:cs typeface="Calibri"/>
              </a:rPr>
              <a:t>2008 </a:t>
            </a:r>
            <a:r>
              <a:rPr kern="0" spc="-10" dirty="0">
                <a:solidFill>
                  <a:sysClr val="windowText" lastClr="000000"/>
                </a:solidFill>
                <a:latin typeface="Calibri"/>
                <a:cs typeface="Calibri"/>
              </a:rPr>
              <a:t>economic </a:t>
            </a:r>
            <a:r>
              <a:rPr kern="0" spc="-5" dirty="0">
                <a:solidFill>
                  <a:sysClr val="windowText" lastClr="000000"/>
                </a:solidFill>
                <a:latin typeface="Calibri"/>
                <a:cs typeface="Calibri"/>
              </a:rPr>
              <a:t> </a:t>
            </a:r>
            <a:r>
              <a:rPr kern="0" dirty="0">
                <a:solidFill>
                  <a:sysClr val="windowText" lastClr="000000"/>
                </a:solidFill>
                <a:latin typeface="Calibri"/>
                <a:cs typeface="Calibri"/>
              </a:rPr>
              <a:t>and</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financial</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crisis;</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ability</a:t>
            </a:r>
            <a:r>
              <a:rPr kern="0" spc="25" dirty="0">
                <a:solidFill>
                  <a:sysClr val="windowText" lastClr="000000"/>
                </a:solidFill>
                <a:latin typeface="Calibri"/>
                <a:cs typeface="Calibri"/>
              </a:rPr>
              <a:t> </a:t>
            </a:r>
            <a:r>
              <a:rPr kern="0" spc="-10" dirty="0">
                <a:solidFill>
                  <a:sysClr val="windowText" lastClr="000000"/>
                </a:solidFill>
                <a:latin typeface="Calibri"/>
                <a:cs typeface="Calibri"/>
              </a:rPr>
              <a:t>to </a:t>
            </a:r>
            <a:r>
              <a:rPr kern="0" spc="-5" dirty="0">
                <a:solidFill>
                  <a:sysClr val="windowText" lastClr="000000"/>
                </a:solidFill>
                <a:latin typeface="Calibri"/>
                <a:cs typeface="Calibri"/>
              </a:rPr>
              <a:t> </a:t>
            </a:r>
            <a:r>
              <a:rPr kern="0" spc="-15" dirty="0">
                <a:solidFill>
                  <a:sysClr val="windowText" lastClr="000000"/>
                </a:solidFill>
                <a:latin typeface="Calibri"/>
                <a:cs typeface="Calibri"/>
              </a:rPr>
              <a:t>innovate;</a:t>
            </a:r>
            <a:r>
              <a:rPr kern="0" spc="15" dirty="0">
                <a:solidFill>
                  <a:sysClr val="windowText" lastClr="000000"/>
                </a:solidFill>
                <a:latin typeface="Calibri"/>
                <a:cs typeface="Calibri"/>
              </a:rPr>
              <a:t> </a:t>
            </a:r>
            <a:r>
              <a:rPr kern="0" spc="-15" dirty="0">
                <a:solidFill>
                  <a:sysClr val="windowText" lastClr="000000"/>
                </a:solidFill>
                <a:latin typeface="Calibri"/>
                <a:cs typeface="Calibri"/>
              </a:rPr>
              <a:t>attraction</a:t>
            </a:r>
            <a:r>
              <a:rPr kern="0" spc="-5" dirty="0">
                <a:solidFill>
                  <a:sysClr val="windowText" lastClr="000000"/>
                </a:solidFill>
                <a:latin typeface="Calibri"/>
                <a:cs typeface="Calibri"/>
              </a:rPr>
              <a:t> of</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skilled </a:t>
            </a:r>
            <a:r>
              <a:rPr kern="0" dirty="0">
                <a:solidFill>
                  <a:sysClr val="windowText" lastClr="000000"/>
                </a:solidFill>
                <a:latin typeface="Calibri"/>
                <a:cs typeface="Calibri"/>
              </a:rPr>
              <a:t> </a:t>
            </a:r>
            <a:r>
              <a:rPr kern="0" spc="-5" dirty="0">
                <a:solidFill>
                  <a:sysClr val="windowText" lastClr="000000"/>
                </a:solidFill>
                <a:latin typeface="Calibri"/>
                <a:cs typeface="Calibri"/>
              </a:rPr>
              <a:t>human</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capital;</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ability</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a:t>
            </a:r>
            <a:r>
              <a:rPr kern="0" spc="-15" dirty="0">
                <a:solidFill>
                  <a:sysClr val="windowText" lastClr="000000"/>
                </a:solidFill>
                <a:latin typeface="Calibri"/>
                <a:cs typeface="Calibri"/>
              </a:rPr>
              <a:t>penetrate </a:t>
            </a:r>
            <a:r>
              <a:rPr kern="0" spc="-395" dirty="0">
                <a:solidFill>
                  <a:sysClr val="windowText" lastClr="000000"/>
                </a:solidFill>
                <a:latin typeface="Calibri"/>
                <a:cs typeface="Calibri"/>
              </a:rPr>
              <a:t> </a:t>
            </a:r>
            <a:r>
              <a:rPr kern="0" spc="-10" dirty="0">
                <a:solidFill>
                  <a:sysClr val="windowText" lastClr="000000"/>
                </a:solidFill>
                <a:latin typeface="Calibri"/>
                <a:cs typeface="Calibri"/>
              </a:rPr>
              <a:t>international</a:t>
            </a:r>
            <a:r>
              <a:rPr kern="0" spc="20" dirty="0">
                <a:solidFill>
                  <a:sysClr val="windowText" lastClr="000000"/>
                </a:solidFill>
                <a:latin typeface="Calibri"/>
                <a:cs typeface="Calibri"/>
              </a:rPr>
              <a:t> </a:t>
            </a:r>
            <a:r>
              <a:rPr kern="0" spc="-15" dirty="0">
                <a:solidFill>
                  <a:sysClr val="windowText" lastClr="000000"/>
                </a:solidFill>
                <a:latin typeface="Calibri"/>
                <a:cs typeface="Calibri"/>
              </a:rPr>
              <a:t>markets</a:t>
            </a:r>
            <a:endParaRPr kern="0">
              <a:solidFill>
                <a:sysClr val="windowText" lastClr="000000"/>
              </a:solidFill>
              <a:latin typeface="Calibri"/>
              <a:cs typeface="Calibri"/>
            </a:endParaRPr>
          </a:p>
          <a:p>
            <a:pPr>
              <a:spcBef>
                <a:spcPts val="30"/>
              </a:spcBef>
              <a:buClr>
                <a:srgbClr val="FF0000"/>
              </a:buClr>
              <a:buFont typeface="Arial"/>
              <a:buChar char="•"/>
            </a:pPr>
            <a:endParaRPr sz="1350" kern="0">
              <a:solidFill>
                <a:sysClr val="windowText" lastClr="000000"/>
              </a:solidFill>
              <a:latin typeface="Calibri"/>
              <a:cs typeface="Calibri"/>
            </a:endParaRPr>
          </a:p>
          <a:p>
            <a:pPr marL="299085" indent="-287020">
              <a:buFont typeface="Arial"/>
              <a:buChar char="•"/>
              <a:tabLst>
                <a:tab pos="299085" algn="l"/>
                <a:tab pos="299720" algn="l"/>
              </a:tabLst>
            </a:pPr>
            <a:r>
              <a:rPr b="1" kern="0" dirty="0">
                <a:solidFill>
                  <a:srgbClr val="FF0000"/>
                </a:solidFill>
                <a:latin typeface="Calibri"/>
                <a:cs typeface="Calibri"/>
              </a:rPr>
              <a:t>Smart</a:t>
            </a:r>
            <a:r>
              <a:rPr b="1" kern="0" spc="-10" dirty="0">
                <a:solidFill>
                  <a:srgbClr val="FF0000"/>
                </a:solidFill>
                <a:latin typeface="Calibri"/>
                <a:cs typeface="Calibri"/>
              </a:rPr>
              <a:t> Specialization</a:t>
            </a:r>
            <a:r>
              <a:rPr b="1" kern="0" spc="-15" dirty="0">
                <a:solidFill>
                  <a:srgbClr val="FF0000"/>
                </a:solidFill>
                <a:latin typeface="Calibri"/>
                <a:cs typeface="Calibri"/>
              </a:rPr>
              <a:t> Strategy</a:t>
            </a:r>
            <a:endParaRPr kern="0">
              <a:solidFill>
                <a:sysClr val="windowText" lastClr="000000"/>
              </a:solidFill>
              <a:latin typeface="Calibri"/>
              <a:cs typeface="Calibri"/>
            </a:endParaRPr>
          </a:p>
        </p:txBody>
      </p:sp>
      <p:sp>
        <p:nvSpPr>
          <p:cNvPr id="8" name="object 8"/>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4"/>
              </a:rPr>
              <a:t>lorenzo.compagnucci@unimc.it</a:t>
            </a:r>
            <a:endParaRPr sz="1100" kern="0">
              <a:solidFill>
                <a:sysClr val="windowText" lastClr="000000"/>
              </a:solidFill>
              <a:latin typeface="Calibri"/>
              <a:cs typeface="Calibri"/>
            </a:endParaRPr>
          </a:p>
        </p:txBody>
      </p:sp>
      <p:sp>
        <p:nvSpPr>
          <p:cNvPr id="7" name="object 7"/>
          <p:cNvSpPr txBox="1">
            <a:spLocks noGrp="1"/>
          </p:cNvSpPr>
          <p:nvPr>
            <p:ph type="title"/>
          </p:nvPr>
        </p:nvSpPr>
        <p:spPr>
          <a:xfrm>
            <a:off x="4066794" y="133604"/>
            <a:ext cx="4060190" cy="422275"/>
          </a:xfrm>
          <a:prstGeom prst="rect">
            <a:avLst/>
          </a:prstGeom>
        </p:spPr>
        <p:txBody>
          <a:bodyPr vert="horz" wrap="square" lIns="0" tIns="12700" rIns="0" bIns="0" rtlCol="0">
            <a:spAutoFit/>
          </a:bodyPr>
          <a:lstStyle/>
          <a:p>
            <a:pPr marL="12700">
              <a:spcBef>
                <a:spcPts val="100"/>
              </a:spcBef>
            </a:pPr>
            <a:r>
              <a:rPr sz="2600" spc="-10" dirty="0"/>
              <a:t>Marche</a:t>
            </a:r>
            <a:r>
              <a:rPr sz="2600" spc="-15" dirty="0"/>
              <a:t> </a:t>
            </a:r>
            <a:r>
              <a:rPr sz="2600" spc="-10" dirty="0"/>
              <a:t>Region</a:t>
            </a:r>
            <a:r>
              <a:rPr sz="2600" spc="5" dirty="0"/>
              <a:t> </a:t>
            </a:r>
            <a:r>
              <a:rPr sz="2600" spc="-5" dirty="0"/>
              <a:t>and</a:t>
            </a:r>
            <a:r>
              <a:rPr sz="2600" spc="5" dirty="0"/>
              <a:t> </a:t>
            </a:r>
            <a:r>
              <a:rPr sz="2600" spc="-20" dirty="0"/>
              <a:t>Macerata</a:t>
            </a:r>
            <a:endParaRPr sz="2600"/>
          </a:p>
        </p:txBody>
      </p:sp>
    </p:spTree>
    <p:extLst>
      <p:ext uri="{BB962C8B-B14F-4D97-AF65-F5344CB8AC3E}">
        <p14:creationId xmlns:p14="http://schemas.microsoft.com/office/powerpoint/2010/main" val="531696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6053328"/>
            <a:ext cx="9144000" cy="805180"/>
            <a:chOff x="0" y="6053328"/>
            <a:chExt cx="9144000" cy="805180"/>
          </a:xfrm>
        </p:grpSpPr>
        <p:pic>
          <p:nvPicPr>
            <p:cNvPr id="3" name="object 3"/>
            <p:cNvPicPr/>
            <p:nvPr/>
          </p:nvPicPr>
          <p:blipFill>
            <a:blip r:embed="rId2" cstate="print"/>
            <a:stretch>
              <a:fillRect/>
            </a:stretch>
          </p:blipFill>
          <p:spPr>
            <a:xfrm>
              <a:off x="4547615" y="6848855"/>
              <a:ext cx="92237" cy="6857"/>
            </a:xfrm>
            <a:prstGeom prst="rect">
              <a:avLst/>
            </a:prstGeom>
          </p:spPr>
        </p:pic>
        <p:sp>
          <p:nvSpPr>
            <p:cNvPr id="4" name="object 4"/>
            <p:cNvSpPr/>
            <p:nvPr/>
          </p:nvSpPr>
          <p:spPr>
            <a:xfrm>
              <a:off x="0" y="6053328"/>
              <a:ext cx="9144000" cy="805180"/>
            </a:xfrm>
            <a:custGeom>
              <a:avLst/>
              <a:gdLst/>
              <a:ahLst/>
              <a:cxnLst/>
              <a:rect l="l" t="t" r="r" b="b"/>
              <a:pathLst>
                <a:path w="9144000" h="805179">
                  <a:moveTo>
                    <a:pt x="9144000" y="0"/>
                  </a:moveTo>
                  <a:lnTo>
                    <a:pt x="0" y="0"/>
                  </a:lnTo>
                  <a:lnTo>
                    <a:pt x="0" y="804672"/>
                  </a:lnTo>
                  <a:lnTo>
                    <a:pt x="9144000" y="804672"/>
                  </a:lnTo>
                  <a:lnTo>
                    <a:pt x="9144000" y="0"/>
                  </a:lnTo>
                  <a:close/>
                </a:path>
              </a:pathLst>
            </a:custGeom>
            <a:solidFill>
              <a:srgbClr val="FFFFFF"/>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1759711" y="758140"/>
            <a:ext cx="8816340" cy="5788025"/>
          </a:xfrm>
          <a:prstGeom prst="rect">
            <a:avLst/>
          </a:prstGeom>
        </p:spPr>
        <p:txBody>
          <a:bodyPr vert="horz" wrap="square" lIns="0" tIns="12700" rIns="0" bIns="0" rtlCol="0">
            <a:spAutoFit/>
          </a:bodyPr>
          <a:lstStyle/>
          <a:p>
            <a:pPr marL="299085" indent="-287020">
              <a:spcBef>
                <a:spcPts val="100"/>
              </a:spcBef>
              <a:buFont typeface="Arial"/>
              <a:buChar char="•"/>
              <a:tabLst>
                <a:tab pos="299085" algn="l"/>
                <a:tab pos="299720" algn="l"/>
              </a:tabLst>
            </a:pPr>
            <a:r>
              <a:rPr kern="0" spc="-5" dirty="0">
                <a:solidFill>
                  <a:sysClr val="windowText" lastClr="000000"/>
                </a:solidFill>
                <a:latin typeface="Calibri"/>
                <a:cs typeface="Calibri"/>
              </a:rPr>
              <a:t>Universities</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have</a:t>
            </a:r>
            <a:r>
              <a:rPr kern="0" dirty="0">
                <a:solidFill>
                  <a:sysClr val="windowText" lastClr="000000"/>
                </a:solidFill>
                <a:latin typeface="Calibri"/>
                <a:cs typeface="Calibri"/>
              </a:rPr>
              <a:t> </a:t>
            </a:r>
            <a:r>
              <a:rPr kern="0" spc="-10" dirty="0">
                <a:solidFill>
                  <a:sysClr val="windowText" lastClr="000000"/>
                </a:solidFill>
                <a:latin typeface="Calibri"/>
                <a:cs typeface="Calibri"/>
              </a:rPr>
              <a:t>historically</a:t>
            </a:r>
            <a:r>
              <a:rPr kern="0" spc="20" dirty="0">
                <a:solidFill>
                  <a:sysClr val="windowText" lastClr="000000"/>
                </a:solidFill>
                <a:latin typeface="Calibri"/>
                <a:cs typeface="Calibri"/>
              </a:rPr>
              <a:t> </a:t>
            </a:r>
            <a:r>
              <a:rPr kern="0" spc="-15" dirty="0">
                <a:solidFill>
                  <a:sysClr val="windowText" lastClr="000000"/>
                </a:solidFill>
                <a:latin typeface="Calibri"/>
                <a:cs typeface="Calibri"/>
              </a:rPr>
              <a:t>played</a:t>
            </a:r>
            <a:r>
              <a:rPr kern="0" spc="40" dirty="0">
                <a:solidFill>
                  <a:sysClr val="windowText" lastClr="000000"/>
                </a:solidFill>
                <a:latin typeface="Calibri"/>
                <a:cs typeface="Calibri"/>
              </a:rPr>
              <a:t> </a:t>
            </a:r>
            <a:r>
              <a:rPr kern="0" dirty="0">
                <a:solidFill>
                  <a:sysClr val="windowText" lastClr="000000"/>
                </a:solidFill>
                <a:latin typeface="Calibri"/>
                <a:cs typeface="Calibri"/>
              </a:rPr>
              <a:t>a</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central</a:t>
            </a:r>
            <a:r>
              <a:rPr kern="0" spc="15" dirty="0">
                <a:solidFill>
                  <a:sysClr val="windowText" lastClr="000000"/>
                </a:solidFill>
                <a:latin typeface="Calibri"/>
                <a:cs typeface="Calibri"/>
              </a:rPr>
              <a:t> </a:t>
            </a:r>
            <a:r>
              <a:rPr kern="0" spc="-15" dirty="0">
                <a:solidFill>
                  <a:sysClr val="windowText" lastClr="000000"/>
                </a:solidFill>
                <a:latin typeface="Calibri"/>
                <a:cs typeface="Calibri"/>
              </a:rPr>
              <a:t>role</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promoting</a:t>
            </a:r>
            <a:r>
              <a:rPr kern="0" spc="30" dirty="0">
                <a:solidFill>
                  <a:sysClr val="windowText" lastClr="000000"/>
                </a:solidFill>
                <a:latin typeface="Calibri"/>
                <a:cs typeface="Calibri"/>
              </a:rPr>
              <a:t> </a:t>
            </a:r>
            <a:r>
              <a:rPr kern="0" dirty="0">
                <a:solidFill>
                  <a:sysClr val="windowText" lastClr="000000"/>
                </a:solidFill>
                <a:latin typeface="Calibri"/>
                <a:cs typeface="Calibri"/>
              </a:rPr>
              <a:t>and</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guaranteeing</a:t>
            </a:r>
            <a:r>
              <a:rPr kern="0" spc="-65" dirty="0">
                <a:solidFill>
                  <a:sysClr val="windowText" lastClr="000000"/>
                </a:solidFill>
                <a:latin typeface="Calibri"/>
                <a:cs typeface="Calibri"/>
              </a:rPr>
              <a:t> </a:t>
            </a:r>
            <a:r>
              <a:rPr b="1" kern="0" spc="-5" dirty="0">
                <a:solidFill>
                  <a:srgbClr val="FF0000"/>
                </a:solidFill>
                <a:latin typeface="Calibri"/>
                <a:cs typeface="Calibri"/>
              </a:rPr>
              <a:t>education</a:t>
            </a:r>
            <a:endParaRPr kern="0">
              <a:solidFill>
                <a:sysClr val="windowText" lastClr="000000"/>
              </a:solidFill>
              <a:latin typeface="Calibri"/>
              <a:cs typeface="Calibri"/>
            </a:endParaRPr>
          </a:p>
          <a:p>
            <a:pPr marL="299085">
              <a:spcBef>
                <a:spcPts val="5"/>
              </a:spcBef>
            </a:pPr>
            <a:r>
              <a:rPr kern="0" dirty="0">
                <a:solidFill>
                  <a:sysClr val="windowText" lastClr="000000"/>
                </a:solidFill>
                <a:latin typeface="Calibri"/>
                <a:cs typeface="Calibri"/>
              </a:rPr>
              <a:t>as a </a:t>
            </a:r>
            <a:r>
              <a:rPr kern="0" spc="-5" dirty="0">
                <a:solidFill>
                  <a:sysClr val="windowText" lastClr="000000"/>
                </a:solidFill>
                <a:latin typeface="Calibri"/>
                <a:cs typeface="Calibri"/>
              </a:rPr>
              <a:t>crucial</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factor</a:t>
            </a:r>
            <a:r>
              <a:rPr kern="0" dirty="0">
                <a:solidFill>
                  <a:sysClr val="windowText" lastClr="000000"/>
                </a:solidFill>
                <a:latin typeface="Calibri"/>
                <a:cs typeface="Calibri"/>
              </a:rPr>
              <a:t> </a:t>
            </a:r>
            <a:r>
              <a:rPr kern="0" spc="-15" dirty="0">
                <a:solidFill>
                  <a:sysClr val="windowText" lastClr="000000"/>
                </a:solidFill>
                <a:latin typeface="Calibri"/>
                <a:cs typeface="Calibri"/>
              </a:rPr>
              <a:t>for</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both</a:t>
            </a:r>
            <a:r>
              <a:rPr kern="0" spc="15" dirty="0">
                <a:solidFill>
                  <a:sysClr val="windowText" lastClr="000000"/>
                </a:solidFill>
                <a:latin typeface="Calibri"/>
                <a:cs typeface="Calibri"/>
              </a:rPr>
              <a:t> </a:t>
            </a:r>
            <a:r>
              <a:rPr b="1" kern="0" spc="-5" dirty="0">
                <a:solidFill>
                  <a:srgbClr val="FF0000"/>
                </a:solidFill>
                <a:latin typeface="Calibri"/>
                <a:cs typeface="Calibri"/>
              </a:rPr>
              <a:t>economic</a:t>
            </a:r>
            <a:r>
              <a:rPr b="1" kern="0" spc="-40" dirty="0">
                <a:solidFill>
                  <a:srgbClr val="FF0000"/>
                </a:solidFill>
                <a:latin typeface="Calibri"/>
                <a:cs typeface="Calibri"/>
              </a:rPr>
              <a:t> </a:t>
            </a:r>
            <a:r>
              <a:rPr kern="0" dirty="0">
                <a:solidFill>
                  <a:sysClr val="windowText" lastClr="000000"/>
                </a:solidFill>
                <a:latin typeface="Calibri"/>
                <a:cs typeface="Calibri"/>
              </a:rPr>
              <a:t>and</a:t>
            </a:r>
            <a:r>
              <a:rPr kern="0" spc="15" dirty="0">
                <a:solidFill>
                  <a:sysClr val="windowText" lastClr="000000"/>
                </a:solidFill>
                <a:latin typeface="Calibri"/>
                <a:cs typeface="Calibri"/>
              </a:rPr>
              <a:t> </a:t>
            </a:r>
            <a:r>
              <a:rPr b="1" kern="0" spc="-5" dirty="0">
                <a:solidFill>
                  <a:srgbClr val="FF0000"/>
                </a:solidFill>
                <a:latin typeface="Calibri"/>
                <a:cs typeface="Calibri"/>
              </a:rPr>
              <a:t>human</a:t>
            </a:r>
            <a:r>
              <a:rPr b="1" kern="0" spc="-15" dirty="0">
                <a:solidFill>
                  <a:srgbClr val="FF0000"/>
                </a:solidFill>
                <a:latin typeface="Calibri"/>
                <a:cs typeface="Calibri"/>
              </a:rPr>
              <a:t> </a:t>
            </a:r>
            <a:r>
              <a:rPr b="1" kern="0" spc="-5" dirty="0">
                <a:solidFill>
                  <a:srgbClr val="FF0000"/>
                </a:solidFill>
                <a:latin typeface="Calibri"/>
                <a:cs typeface="Calibri"/>
              </a:rPr>
              <a:t>capital</a:t>
            </a:r>
            <a:r>
              <a:rPr b="1" kern="0" spc="-25" dirty="0">
                <a:solidFill>
                  <a:srgbClr val="FF0000"/>
                </a:solidFill>
                <a:latin typeface="Calibri"/>
                <a:cs typeface="Calibri"/>
              </a:rPr>
              <a:t> </a:t>
            </a:r>
            <a:r>
              <a:rPr b="1" kern="0" spc="-5" dirty="0">
                <a:solidFill>
                  <a:srgbClr val="FF0000"/>
                </a:solidFill>
                <a:latin typeface="Calibri"/>
                <a:cs typeface="Calibri"/>
              </a:rPr>
              <a:t>growth</a:t>
            </a:r>
            <a:endParaRPr kern="0">
              <a:solidFill>
                <a:sysClr val="windowText" lastClr="000000"/>
              </a:solidFill>
              <a:latin typeface="Calibri"/>
              <a:cs typeface="Calibri"/>
            </a:endParaRPr>
          </a:p>
          <a:p>
            <a:pPr marL="299085" marR="141605" indent="-287020">
              <a:spcBef>
                <a:spcPts val="1440"/>
              </a:spcBef>
              <a:buFont typeface="Arial"/>
              <a:buChar char="•"/>
              <a:tabLst>
                <a:tab pos="299085" algn="l"/>
                <a:tab pos="299720" algn="l"/>
              </a:tabLst>
            </a:pPr>
            <a:r>
              <a:rPr kern="0" dirty="0">
                <a:solidFill>
                  <a:sysClr val="windowText" lastClr="000000"/>
                </a:solidFill>
                <a:latin typeface="Calibri"/>
                <a:cs typeface="Calibri"/>
              </a:rPr>
              <a:t>In the</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last</a:t>
            </a:r>
            <a:r>
              <a:rPr kern="0" dirty="0">
                <a:solidFill>
                  <a:sysClr val="windowText" lastClr="000000"/>
                </a:solidFill>
                <a:latin typeface="Calibri"/>
                <a:cs typeface="Calibri"/>
              </a:rPr>
              <a:t> </a:t>
            </a:r>
            <a:r>
              <a:rPr kern="0" spc="-5" dirty="0">
                <a:solidFill>
                  <a:sysClr val="windowText" lastClr="000000"/>
                </a:solidFill>
                <a:latin typeface="Calibri"/>
                <a:cs typeface="Calibri"/>
              </a:rPr>
              <a:t>twenty</a:t>
            </a:r>
            <a:r>
              <a:rPr kern="0" dirty="0">
                <a:solidFill>
                  <a:sysClr val="windowText" lastClr="000000"/>
                </a:solidFill>
                <a:latin typeface="Calibri"/>
                <a:cs typeface="Calibri"/>
              </a:rPr>
              <a:t> </a:t>
            </a:r>
            <a:r>
              <a:rPr kern="0" spc="-15" dirty="0">
                <a:solidFill>
                  <a:sysClr val="windowText" lastClr="000000"/>
                </a:solidFill>
                <a:latin typeface="Calibri"/>
                <a:cs typeface="Calibri"/>
              </a:rPr>
              <a:t>years,</a:t>
            </a:r>
            <a:r>
              <a:rPr kern="0" spc="-5" dirty="0">
                <a:solidFill>
                  <a:sysClr val="windowText" lastClr="000000"/>
                </a:solidFill>
                <a:latin typeface="Calibri"/>
                <a:cs typeface="Calibri"/>
              </a:rPr>
              <a:t> in</a:t>
            </a:r>
            <a:r>
              <a:rPr kern="0" spc="10" dirty="0">
                <a:solidFill>
                  <a:sysClr val="windowText" lastClr="000000"/>
                </a:solidFill>
                <a:latin typeface="Calibri"/>
                <a:cs typeface="Calibri"/>
              </a:rPr>
              <a:t> </a:t>
            </a:r>
            <a:r>
              <a:rPr kern="0" dirty="0">
                <a:solidFill>
                  <a:sysClr val="windowText" lastClr="000000"/>
                </a:solidFill>
                <a:latin typeface="Calibri"/>
                <a:cs typeface="Calibri"/>
              </a:rPr>
              <a:t>the</a:t>
            </a:r>
            <a:r>
              <a:rPr kern="0" spc="20" dirty="0">
                <a:solidFill>
                  <a:sysClr val="windowText" lastClr="000000"/>
                </a:solidFill>
                <a:latin typeface="Calibri"/>
                <a:cs typeface="Calibri"/>
              </a:rPr>
              <a:t> </a:t>
            </a:r>
            <a:r>
              <a:rPr b="1" kern="0" spc="-5" dirty="0">
                <a:solidFill>
                  <a:srgbClr val="FF0000"/>
                </a:solidFill>
                <a:latin typeface="Calibri"/>
                <a:cs typeface="Calibri"/>
              </a:rPr>
              <a:t>knowledge</a:t>
            </a:r>
            <a:r>
              <a:rPr b="1" kern="0" spc="-50" dirty="0">
                <a:solidFill>
                  <a:srgbClr val="FF0000"/>
                </a:solidFill>
                <a:latin typeface="Calibri"/>
                <a:cs typeface="Calibri"/>
              </a:rPr>
              <a:t> </a:t>
            </a:r>
            <a:r>
              <a:rPr b="1" kern="0" spc="-5" dirty="0">
                <a:solidFill>
                  <a:srgbClr val="FF0000"/>
                </a:solidFill>
                <a:latin typeface="Calibri"/>
                <a:cs typeface="Calibri"/>
              </a:rPr>
              <a:t>economy</a:t>
            </a:r>
            <a:r>
              <a:rPr kern="0" spc="-5" dirty="0">
                <a:solidFill>
                  <a:sysClr val="windowText" lastClr="000000"/>
                </a:solidFill>
                <a:latin typeface="Calibri"/>
                <a:cs typeface="Calibri"/>
              </a:rPr>
              <a:t>,</a:t>
            </a:r>
            <a:r>
              <a:rPr kern="0" spc="-30" dirty="0">
                <a:solidFill>
                  <a:sysClr val="windowText" lastClr="000000"/>
                </a:solidFill>
                <a:latin typeface="Calibri"/>
                <a:cs typeface="Calibri"/>
              </a:rPr>
              <a:t> </a:t>
            </a:r>
            <a:r>
              <a:rPr kern="0" spc="-10" dirty="0">
                <a:solidFill>
                  <a:sysClr val="windowText" lastClr="000000"/>
                </a:solidFill>
                <a:latin typeface="Calibri"/>
                <a:cs typeface="Calibri"/>
              </a:rPr>
              <a:t>universities</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have </a:t>
            </a:r>
            <a:r>
              <a:rPr kern="0" dirty="0">
                <a:solidFill>
                  <a:sysClr val="windowText" lastClr="000000"/>
                </a:solidFill>
                <a:latin typeface="Calibri"/>
                <a:cs typeface="Calibri"/>
              </a:rPr>
              <a:t>also</a:t>
            </a:r>
            <a:r>
              <a:rPr kern="0" spc="-5" dirty="0">
                <a:solidFill>
                  <a:sysClr val="windowText" lastClr="000000"/>
                </a:solidFill>
                <a:latin typeface="Calibri"/>
                <a:cs typeface="Calibri"/>
              </a:rPr>
              <a:t> </a:t>
            </a:r>
            <a:r>
              <a:rPr kern="0" dirty="0">
                <a:solidFill>
                  <a:sysClr val="windowText" lastClr="000000"/>
                </a:solidFill>
                <a:latin typeface="Calibri"/>
                <a:cs typeface="Calibri"/>
              </a:rPr>
              <a:t>begun</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a:t>
            </a:r>
            <a:r>
              <a:rPr kern="0" dirty="0">
                <a:solidFill>
                  <a:sysClr val="windowText" lastClr="000000"/>
                </a:solidFill>
                <a:latin typeface="Calibri"/>
                <a:cs typeface="Calibri"/>
              </a:rPr>
              <a:t>act</a:t>
            </a:r>
            <a:r>
              <a:rPr kern="0" spc="5" dirty="0">
                <a:solidFill>
                  <a:sysClr val="windowText" lastClr="000000"/>
                </a:solidFill>
                <a:latin typeface="Calibri"/>
                <a:cs typeface="Calibri"/>
              </a:rPr>
              <a:t> </a:t>
            </a:r>
            <a:r>
              <a:rPr kern="0" dirty="0">
                <a:solidFill>
                  <a:sysClr val="windowText" lastClr="000000"/>
                </a:solidFill>
                <a:latin typeface="Calibri"/>
                <a:cs typeface="Calibri"/>
              </a:rPr>
              <a:t>as </a:t>
            </a:r>
            <a:r>
              <a:rPr kern="0" spc="-395" dirty="0">
                <a:solidFill>
                  <a:sysClr val="windowText" lastClr="000000"/>
                </a:solidFill>
                <a:latin typeface="Calibri"/>
                <a:cs typeface="Calibri"/>
              </a:rPr>
              <a:t> </a:t>
            </a:r>
            <a:r>
              <a:rPr kern="0" spc="-25" dirty="0">
                <a:solidFill>
                  <a:sysClr val="windowText" lastClr="000000"/>
                </a:solidFill>
                <a:latin typeface="Calibri"/>
                <a:cs typeface="Calibri"/>
              </a:rPr>
              <a:t>key</a:t>
            </a:r>
            <a:r>
              <a:rPr kern="0" spc="5" dirty="0">
                <a:solidFill>
                  <a:sysClr val="windowText" lastClr="000000"/>
                </a:solidFill>
                <a:latin typeface="Calibri"/>
                <a:cs typeface="Calibri"/>
              </a:rPr>
              <a:t> </a:t>
            </a:r>
            <a:r>
              <a:rPr kern="0" spc="-15" dirty="0">
                <a:solidFill>
                  <a:sysClr val="windowText" lastClr="000000"/>
                </a:solidFill>
                <a:latin typeface="Calibri"/>
                <a:cs typeface="Calibri"/>
              </a:rPr>
              <a:t>players</a:t>
            </a:r>
            <a:r>
              <a:rPr kern="0" spc="20" dirty="0">
                <a:solidFill>
                  <a:sysClr val="windowText" lastClr="000000"/>
                </a:solidFill>
                <a:latin typeface="Calibri"/>
                <a:cs typeface="Calibri"/>
              </a:rPr>
              <a:t> </a:t>
            </a:r>
            <a:r>
              <a:rPr kern="0" spc="-15" dirty="0">
                <a:solidFill>
                  <a:sysClr val="windowText" lastClr="000000"/>
                </a:solidFill>
                <a:latin typeface="Calibri"/>
                <a:cs typeface="Calibri"/>
              </a:rPr>
              <a:t>for</a:t>
            </a:r>
            <a:r>
              <a:rPr kern="0" dirty="0">
                <a:solidFill>
                  <a:sysClr val="windowText" lastClr="000000"/>
                </a:solidFill>
                <a:latin typeface="Calibri"/>
                <a:cs typeface="Calibri"/>
              </a:rPr>
              <a:t> </a:t>
            </a:r>
            <a:r>
              <a:rPr kern="0" spc="-5" dirty="0">
                <a:solidFill>
                  <a:sysClr val="windowText" lastClr="000000"/>
                </a:solidFill>
                <a:latin typeface="Calibri"/>
                <a:cs typeface="Calibri"/>
              </a:rPr>
              <a:t>social </a:t>
            </a:r>
            <a:r>
              <a:rPr kern="0" spc="-10" dirty="0">
                <a:solidFill>
                  <a:sysClr val="windowText" lastClr="000000"/>
                </a:solidFill>
                <a:latin typeface="Calibri"/>
                <a:cs typeface="Calibri"/>
              </a:rPr>
              <a:t>growth.</a:t>
            </a:r>
            <a:r>
              <a:rPr kern="0" spc="20" dirty="0">
                <a:solidFill>
                  <a:sysClr val="windowText" lastClr="000000"/>
                </a:solidFill>
                <a:latin typeface="Calibri"/>
                <a:cs typeface="Calibri"/>
              </a:rPr>
              <a:t> </a:t>
            </a:r>
            <a:r>
              <a:rPr b="1" kern="0" spc="-5" dirty="0">
                <a:solidFill>
                  <a:srgbClr val="FF0000"/>
                </a:solidFill>
                <a:latin typeface="Calibri"/>
                <a:cs typeface="Calibri"/>
              </a:rPr>
              <a:t>Industry</a:t>
            </a:r>
            <a:r>
              <a:rPr kern="0" spc="-5" dirty="0">
                <a:solidFill>
                  <a:sysClr val="windowText" lastClr="000000"/>
                </a:solidFill>
                <a:latin typeface="Calibri"/>
                <a:cs typeface="Calibri"/>
              </a:rPr>
              <a:t>,</a:t>
            </a:r>
            <a:r>
              <a:rPr kern="0" spc="-25" dirty="0">
                <a:solidFill>
                  <a:sysClr val="windowText" lastClr="000000"/>
                </a:solidFill>
                <a:latin typeface="Calibri"/>
                <a:cs typeface="Calibri"/>
              </a:rPr>
              <a:t> </a:t>
            </a:r>
            <a:r>
              <a:rPr b="1" kern="0" spc="-10" dirty="0">
                <a:solidFill>
                  <a:srgbClr val="FF0000"/>
                </a:solidFill>
                <a:latin typeface="Calibri"/>
                <a:cs typeface="Calibri"/>
              </a:rPr>
              <a:t>governments</a:t>
            </a:r>
            <a:r>
              <a:rPr b="1" kern="0" spc="-5" dirty="0">
                <a:solidFill>
                  <a:srgbClr val="FF0000"/>
                </a:solidFill>
                <a:latin typeface="Calibri"/>
                <a:cs typeface="Calibri"/>
              </a:rPr>
              <a:t> </a:t>
            </a:r>
            <a:r>
              <a:rPr kern="0" dirty="0">
                <a:solidFill>
                  <a:sysClr val="windowText" lastClr="000000"/>
                </a:solidFill>
                <a:latin typeface="Calibri"/>
                <a:cs typeface="Calibri"/>
              </a:rPr>
              <a:t>and</a:t>
            </a:r>
            <a:r>
              <a:rPr kern="0" spc="-15" dirty="0">
                <a:solidFill>
                  <a:sysClr val="windowText" lastClr="000000"/>
                </a:solidFill>
                <a:latin typeface="Calibri"/>
                <a:cs typeface="Calibri"/>
              </a:rPr>
              <a:t> </a:t>
            </a:r>
            <a:r>
              <a:rPr b="1" kern="0" spc="-5" dirty="0">
                <a:solidFill>
                  <a:srgbClr val="FF0000"/>
                </a:solidFill>
                <a:latin typeface="Calibri"/>
                <a:cs typeface="Calibri"/>
              </a:rPr>
              <a:t>civil</a:t>
            </a:r>
            <a:r>
              <a:rPr b="1" kern="0" spc="-20" dirty="0">
                <a:solidFill>
                  <a:srgbClr val="FF0000"/>
                </a:solidFill>
                <a:latin typeface="Calibri"/>
                <a:cs typeface="Calibri"/>
              </a:rPr>
              <a:t> </a:t>
            </a:r>
            <a:r>
              <a:rPr b="1" kern="0" spc="-5" dirty="0">
                <a:solidFill>
                  <a:srgbClr val="FF0000"/>
                </a:solidFill>
                <a:latin typeface="Calibri"/>
                <a:cs typeface="Calibri"/>
              </a:rPr>
              <a:t>society</a:t>
            </a:r>
            <a:r>
              <a:rPr b="1" kern="0" spc="-20" dirty="0">
                <a:solidFill>
                  <a:srgbClr val="FF0000"/>
                </a:solidFill>
                <a:latin typeface="Calibri"/>
                <a:cs typeface="Calibri"/>
              </a:rPr>
              <a:t> </a:t>
            </a:r>
            <a:r>
              <a:rPr kern="0" spc="-10" dirty="0">
                <a:solidFill>
                  <a:sysClr val="windowText" lastClr="000000"/>
                </a:solidFill>
                <a:latin typeface="Calibri"/>
                <a:cs typeface="Calibri"/>
              </a:rPr>
              <a:t>have</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strengthened </a:t>
            </a:r>
            <a:r>
              <a:rPr kern="0" spc="-5" dirty="0">
                <a:solidFill>
                  <a:sysClr val="windowText" lastClr="000000"/>
                </a:solidFill>
                <a:latin typeface="Calibri"/>
                <a:cs typeface="Calibri"/>
              </a:rPr>
              <a:t> </a:t>
            </a:r>
            <a:r>
              <a:rPr kern="0" dirty="0">
                <a:solidFill>
                  <a:sysClr val="windowText" lastClr="000000"/>
                </a:solidFill>
                <a:latin typeface="Calibri"/>
                <a:cs typeface="Calibri"/>
              </a:rPr>
              <a:t>their</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relations</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with</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academia</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which</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is</a:t>
            </a:r>
            <a:r>
              <a:rPr kern="0" dirty="0">
                <a:solidFill>
                  <a:sysClr val="windowText" lastClr="000000"/>
                </a:solidFill>
                <a:latin typeface="Calibri"/>
                <a:cs typeface="Calibri"/>
              </a:rPr>
              <a:t> </a:t>
            </a:r>
            <a:r>
              <a:rPr kern="0" spc="-5" dirty="0">
                <a:solidFill>
                  <a:sysClr val="windowText" lastClr="000000"/>
                </a:solidFill>
                <a:latin typeface="Calibri"/>
                <a:cs typeface="Calibri"/>
              </a:rPr>
              <a:t>increasingly</a:t>
            </a:r>
            <a:r>
              <a:rPr kern="0" spc="30" dirty="0">
                <a:solidFill>
                  <a:sysClr val="windowText" lastClr="000000"/>
                </a:solidFill>
                <a:latin typeface="Calibri"/>
                <a:cs typeface="Calibri"/>
              </a:rPr>
              <a:t> </a:t>
            </a:r>
            <a:r>
              <a:rPr kern="0" spc="-10" dirty="0">
                <a:solidFill>
                  <a:sysClr val="windowText" lastClr="000000"/>
                </a:solidFill>
                <a:latin typeface="Calibri"/>
                <a:cs typeface="Calibri"/>
              </a:rPr>
              <a:t>invited</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dirty="0">
                <a:solidFill>
                  <a:sysClr val="windowText" lastClr="000000"/>
                </a:solidFill>
                <a:latin typeface="Calibri"/>
                <a:cs typeface="Calibri"/>
              </a:rPr>
              <a:t> </a:t>
            </a:r>
            <a:r>
              <a:rPr kern="0" spc="-5" dirty="0">
                <a:solidFill>
                  <a:sysClr val="windowText" lastClr="000000"/>
                </a:solidFill>
                <a:latin typeface="Calibri"/>
                <a:cs typeface="Calibri"/>
              </a:rPr>
              <a:t>support technological </a:t>
            </a:r>
            <a:r>
              <a:rPr kern="0" dirty="0">
                <a:solidFill>
                  <a:sysClr val="windowText" lastClr="000000"/>
                </a:solidFill>
                <a:latin typeface="Calibri"/>
                <a:cs typeface="Calibri"/>
              </a:rPr>
              <a:t> </a:t>
            </a:r>
            <a:r>
              <a:rPr kern="0" spc="-10" dirty="0">
                <a:solidFill>
                  <a:sysClr val="windowText" lastClr="000000"/>
                </a:solidFill>
                <a:latin typeface="Calibri"/>
                <a:cs typeface="Calibri"/>
              </a:rPr>
              <a:t>progress,</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innovation</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processes </a:t>
            </a:r>
            <a:r>
              <a:rPr kern="0" dirty="0">
                <a:solidFill>
                  <a:sysClr val="windowText" lastClr="000000"/>
                </a:solidFill>
                <a:latin typeface="Calibri"/>
                <a:cs typeface="Calibri"/>
              </a:rPr>
              <a:t>and</a:t>
            </a:r>
            <a:r>
              <a:rPr kern="0" spc="-5" dirty="0">
                <a:solidFill>
                  <a:sysClr val="windowText" lastClr="000000"/>
                </a:solidFill>
                <a:latin typeface="Calibri"/>
                <a:cs typeface="Calibri"/>
              </a:rPr>
              <a:t> social</a:t>
            </a:r>
            <a:r>
              <a:rPr kern="0" spc="-35" dirty="0">
                <a:solidFill>
                  <a:sysClr val="windowText" lastClr="000000"/>
                </a:solidFill>
                <a:latin typeface="Calibri"/>
                <a:cs typeface="Calibri"/>
              </a:rPr>
              <a:t> </a:t>
            </a:r>
            <a:r>
              <a:rPr kern="0" spc="-10" dirty="0">
                <a:solidFill>
                  <a:sysClr val="windowText" lastClr="000000"/>
                </a:solidFill>
                <a:latin typeface="Calibri"/>
                <a:cs typeface="Calibri"/>
              </a:rPr>
              <a:t>inclusion</a:t>
            </a:r>
            <a:endParaRPr kern="0">
              <a:solidFill>
                <a:sysClr val="windowText" lastClr="000000"/>
              </a:solidFill>
              <a:latin typeface="Calibri"/>
              <a:cs typeface="Calibri"/>
            </a:endParaRPr>
          </a:p>
          <a:p>
            <a:pPr marL="299085" marR="569595" indent="-287020">
              <a:spcBef>
                <a:spcPts val="1440"/>
              </a:spcBef>
              <a:buFont typeface="Arial"/>
              <a:buChar char="•"/>
              <a:tabLst>
                <a:tab pos="299085" algn="l"/>
                <a:tab pos="299720" algn="l"/>
              </a:tabLst>
            </a:pPr>
            <a:r>
              <a:rPr kern="0" dirty="0">
                <a:solidFill>
                  <a:sysClr val="windowText" lastClr="000000"/>
                </a:solidFill>
                <a:latin typeface="Calibri"/>
                <a:cs typeface="Calibri"/>
              </a:rPr>
              <a:t>Along</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with</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teaching</a:t>
            </a:r>
            <a:r>
              <a:rPr kern="0" dirty="0">
                <a:solidFill>
                  <a:sysClr val="windowText" lastClr="000000"/>
                </a:solidFill>
                <a:latin typeface="Calibri"/>
                <a:cs typeface="Calibri"/>
              </a:rPr>
              <a:t> and</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scientific</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research,</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universities</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have</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embraced</a:t>
            </a:r>
            <a:r>
              <a:rPr kern="0" spc="10" dirty="0">
                <a:solidFill>
                  <a:sysClr val="windowText" lastClr="000000"/>
                </a:solidFill>
                <a:latin typeface="Calibri"/>
                <a:cs typeface="Calibri"/>
              </a:rPr>
              <a:t> </a:t>
            </a:r>
            <a:r>
              <a:rPr kern="0" dirty="0">
                <a:solidFill>
                  <a:sysClr val="windowText" lastClr="000000"/>
                </a:solidFill>
                <a:latin typeface="Calibri"/>
                <a:cs typeface="Calibri"/>
              </a:rPr>
              <a:t>a</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novel</a:t>
            </a:r>
            <a:r>
              <a:rPr kern="0" dirty="0">
                <a:solidFill>
                  <a:sysClr val="windowText" lastClr="000000"/>
                </a:solidFill>
                <a:latin typeface="Calibri"/>
                <a:cs typeface="Calibri"/>
              </a:rPr>
              <a:t> </a:t>
            </a:r>
            <a:r>
              <a:rPr b="1" kern="0" spc="-10" dirty="0">
                <a:solidFill>
                  <a:srgbClr val="FF0000"/>
                </a:solidFill>
                <a:latin typeface="Calibri"/>
                <a:cs typeface="Calibri"/>
              </a:rPr>
              <a:t>Third </a:t>
            </a:r>
            <a:r>
              <a:rPr b="1" kern="0" spc="-395" dirty="0">
                <a:solidFill>
                  <a:srgbClr val="FF0000"/>
                </a:solidFill>
                <a:latin typeface="Calibri"/>
                <a:cs typeface="Calibri"/>
              </a:rPr>
              <a:t> </a:t>
            </a:r>
            <a:r>
              <a:rPr b="1" kern="0" dirty="0">
                <a:solidFill>
                  <a:srgbClr val="FF0000"/>
                </a:solidFill>
                <a:latin typeface="Calibri"/>
                <a:cs typeface="Calibri"/>
              </a:rPr>
              <a:t>Mission (TM)</a:t>
            </a:r>
            <a:r>
              <a:rPr b="1" kern="0" spc="-35" dirty="0">
                <a:solidFill>
                  <a:srgbClr val="FF0000"/>
                </a:solidFill>
                <a:latin typeface="Calibri"/>
                <a:cs typeface="Calibri"/>
              </a:rPr>
              <a:t> </a:t>
            </a:r>
            <a:r>
              <a:rPr kern="0" spc="-5" dirty="0">
                <a:solidFill>
                  <a:sysClr val="windowText" lastClr="000000"/>
                </a:solidFill>
                <a:latin typeface="Calibri"/>
                <a:cs typeface="Calibri"/>
              </a:rPr>
              <a:t>which</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has</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been</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broadly</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described</a:t>
            </a:r>
            <a:r>
              <a:rPr kern="0" spc="30" dirty="0">
                <a:solidFill>
                  <a:sysClr val="windowText" lastClr="000000"/>
                </a:solidFill>
                <a:latin typeface="Calibri"/>
                <a:cs typeface="Calibri"/>
              </a:rPr>
              <a:t> </a:t>
            </a:r>
            <a:r>
              <a:rPr kern="0" dirty="0">
                <a:solidFill>
                  <a:sysClr val="windowText" lastClr="000000"/>
                </a:solidFill>
                <a:latin typeface="Calibri"/>
                <a:cs typeface="Calibri"/>
              </a:rPr>
              <a:t>as a</a:t>
            </a:r>
            <a:r>
              <a:rPr kern="0" spc="5" dirty="0">
                <a:solidFill>
                  <a:sysClr val="windowText" lastClr="000000"/>
                </a:solidFill>
                <a:latin typeface="Calibri"/>
                <a:cs typeface="Calibri"/>
              </a:rPr>
              <a:t> </a:t>
            </a:r>
            <a:r>
              <a:rPr b="1" kern="0" spc="-5" dirty="0">
                <a:solidFill>
                  <a:srgbClr val="FF0000"/>
                </a:solidFill>
                <a:latin typeface="Calibri"/>
                <a:cs typeface="Calibri"/>
              </a:rPr>
              <a:t>multidisciplinary</a:t>
            </a:r>
            <a:r>
              <a:rPr kern="0" spc="-5" dirty="0">
                <a:solidFill>
                  <a:sysClr val="windowText" lastClr="000000"/>
                </a:solidFill>
                <a:latin typeface="Calibri"/>
                <a:cs typeface="Calibri"/>
              </a:rPr>
              <a:t>,</a:t>
            </a:r>
            <a:r>
              <a:rPr kern="0" spc="-30" dirty="0">
                <a:solidFill>
                  <a:sysClr val="windowText" lastClr="000000"/>
                </a:solidFill>
                <a:latin typeface="Calibri"/>
                <a:cs typeface="Calibri"/>
              </a:rPr>
              <a:t> </a:t>
            </a:r>
            <a:r>
              <a:rPr b="1" kern="0" spc="-5" dirty="0">
                <a:solidFill>
                  <a:srgbClr val="FF0000"/>
                </a:solidFill>
                <a:latin typeface="Calibri"/>
                <a:cs typeface="Calibri"/>
              </a:rPr>
              <a:t>complex</a:t>
            </a:r>
            <a:r>
              <a:rPr b="1" kern="0" spc="-35" dirty="0">
                <a:solidFill>
                  <a:srgbClr val="FF0000"/>
                </a:solidFill>
                <a:latin typeface="Calibri"/>
                <a:cs typeface="Calibri"/>
              </a:rPr>
              <a:t> </a:t>
            </a:r>
            <a:r>
              <a:rPr kern="0" dirty="0">
                <a:solidFill>
                  <a:sysClr val="windowText" lastClr="000000"/>
                </a:solidFill>
                <a:latin typeface="Calibri"/>
                <a:cs typeface="Calibri"/>
              </a:rPr>
              <a:t>and </a:t>
            </a:r>
            <a:r>
              <a:rPr kern="0" spc="5" dirty="0">
                <a:solidFill>
                  <a:sysClr val="windowText" lastClr="000000"/>
                </a:solidFill>
                <a:latin typeface="Calibri"/>
                <a:cs typeface="Calibri"/>
              </a:rPr>
              <a:t> </a:t>
            </a:r>
            <a:r>
              <a:rPr b="1" kern="0" spc="-5" dirty="0">
                <a:solidFill>
                  <a:srgbClr val="FF0000"/>
                </a:solidFill>
                <a:latin typeface="Calibri"/>
                <a:cs typeface="Calibri"/>
              </a:rPr>
              <a:t>evolving</a:t>
            </a:r>
            <a:r>
              <a:rPr b="1" kern="0" spc="-45" dirty="0">
                <a:solidFill>
                  <a:srgbClr val="FF0000"/>
                </a:solidFill>
                <a:latin typeface="Calibri"/>
                <a:cs typeface="Calibri"/>
              </a:rPr>
              <a:t> </a:t>
            </a:r>
            <a:r>
              <a:rPr b="1" kern="0" spc="-5" dirty="0">
                <a:solidFill>
                  <a:srgbClr val="FF0000"/>
                </a:solidFill>
                <a:latin typeface="Calibri"/>
                <a:cs typeface="Calibri"/>
              </a:rPr>
              <a:t>phenomenon</a:t>
            </a:r>
            <a:endParaRPr kern="0">
              <a:solidFill>
                <a:sysClr val="windowText" lastClr="000000"/>
              </a:solidFill>
              <a:latin typeface="Calibri"/>
              <a:cs typeface="Calibri"/>
            </a:endParaRPr>
          </a:p>
          <a:p>
            <a:pPr marL="299085" indent="-287020">
              <a:spcBef>
                <a:spcPts val="1445"/>
              </a:spcBef>
              <a:buFont typeface="Arial"/>
              <a:buChar char="•"/>
              <a:tabLst>
                <a:tab pos="299085" algn="l"/>
                <a:tab pos="299720" algn="l"/>
              </a:tabLst>
            </a:pPr>
            <a:r>
              <a:rPr kern="0" spc="-5" dirty="0">
                <a:solidFill>
                  <a:sysClr val="windowText" lastClr="000000"/>
                </a:solidFill>
                <a:latin typeface="Calibri"/>
                <a:cs typeface="Calibri"/>
              </a:rPr>
              <a:t>TM</a:t>
            </a:r>
            <a:r>
              <a:rPr kern="0" dirty="0">
                <a:solidFill>
                  <a:sysClr val="windowText" lastClr="000000"/>
                </a:solidFill>
                <a:latin typeface="Calibri"/>
                <a:cs typeface="Calibri"/>
              </a:rPr>
              <a:t> </a:t>
            </a:r>
            <a:r>
              <a:rPr kern="0" spc="-5" dirty="0">
                <a:solidFill>
                  <a:sysClr val="windowText" lastClr="000000"/>
                </a:solidFill>
                <a:latin typeface="Calibri"/>
                <a:cs typeface="Calibri"/>
              </a:rPr>
              <a:t>seeks</a:t>
            </a:r>
            <a:r>
              <a:rPr kern="0" spc="-10" dirty="0">
                <a:solidFill>
                  <a:sysClr val="windowText" lastClr="000000"/>
                </a:solidFill>
                <a:latin typeface="Calibri"/>
                <a:cs typeface="Calibri"/>
              </a:rPr>
              <a:t> to</a:t>
            </a:r>
            <a:r>
              <a:rPr kern="0" dirty="0">
                <a:solidFill>
                  <a:sysClr val="windowText" lastClr="000000"/>
                </a:solidFill>
                <a:latin typeface="Calibri"/>
                <a:cs typeface="Calibri"/>
              </a:rPr>
              <a:t> </a:t>
            </a:r>
            <a:r>
              <a:rPr kern="0" spc="-10" dirty="0">
                <a:solidFill>
                  <a:sysClr val="windowText" lastClr="000000"/>
                </a:solidFill>
                <a:latin typeface="Calibri"/>
                <a:cs typeface="Calibri"/>
              </a:rPr>
              <a:t>stimulate</a:t>
            </a:r>
            <a:r>
              <a:rPr kern="0" spc="15" dirty="0">
                <a:solidFill>
                  <a:sysClr val="windowText" lastClr="000000"/>
                </a:solidFill>
                <a:latin typeface="Calibri"/>
                <a:cs typeface="Calibri"/>
              </a:rPr>
              <a:t> </a:t>
            </a:r>
            <a:r>
              <a:rPr kern="0" dirty="0">
                <a:solidFill>
                  <a:sysClr val="windowText" lastClr="000000"/>
                </a:solidFill>
                <a:latin typeface="Calibri"/>
                <a:cs typeface="Calibri"/>
              </a:rPr>
              <a:t>the</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opening</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academia</a:t>
            </a:r>
            <a:r>
              <a:rPr kern="0" dirty="0">
                <a:solidFill>
                  <a:sysClr val="windowText" lastClr="000000"/>
                </a:solidFill>
                <a:latin typeface="Calibri"/>
                <a:cs typeface="Calibri"/>
              </a:rPr>
              <a:t> </a:t>
            </a:r>
            <a:r>
              <a:rPr kern="0" spc="-15" dirty="0">
                <a:solidFill>
                  <a:sysClr val="windowText" lastClr="000000"/>
                </a:solidFill>
                <a:latin typeface="Calibri"/>
                <a:cs typeface="Calibri"/>
              </a:rPr>
              <a:t>towards</a:t>
            </a:r>
            <a:r>
              <a:rPr kern="0" spc="25" dirty="0">
                <a:solidFill>
                  <a:sysClr val="windowText" lastClr="000000"/>
                </a:solidFill>
                <a:latin typeface="Calibri"/>
                <a:cs typeface="Calibri"/>
              </a:rPr>
              <a:t> </a:t>
            </a:r>
            <a:r>
              <a:rPr kern="0" dirty="0">
                <a:solidFill>
                  <a:sysClr val="windowText" lastClr="000000"/>
                </a:solidFill>
                <a:latin typeface="Calibri"/>
                <a:cs typeface="Calibri"/>
              </a:rPr>
              <a:t>the </a:t>
            </a:r>
            <a:r>
              <a:rPr kern="0" spc="-5" dirty="0">
                <a:solidFill>
                  <a:sysClr val="windowText" lastClr="000000"/>
                </a:solidFill>
                <a:latin typeface="Calibri"/>
                <a:cs typeface="Calibri"/>
              </a:rPr>
              <a:t>socio-economic</a:t>
            </a:r>
            <a:r>
              <a:rPr kern="0" spc="35" dirty="0">
                <a:solidFill>
                  <a:sysClr val="windowText" lastClr="000000"/>
                </a:solidFill>
                <a:latin typeface="Calibri"/>
                <a:cs typeface="Calibri"/>
              </a:rPr>
              <a:t> </a:t>
            </a:r>
            <a:r>
              <a:rPr kern="0" spc="-15" dirty="0">
                <a:solidFill>
                  <a:sysClr val="windowText" lastClr="000000"/>
                </a:solidFill>
                <a:latin typeface="Calibri"/>
                <a:cs typeface="Calibri"/>
              </a:rPr>
              <a:t>ecosystem</a:t>
            </a:r>
            <a:endParaRPr kern="0">
              <a:solidFill>
                <a:sysClr val="windowText" lastClr="000000"/>
              </a:solidFill>
              <a:latin typeface="Calibri"/>
              <a:cs typeface="Calibri"/>
            </a:endParaRPr>
          </a:p>
          <a:p>
            <a:pPr marL="299085" indent="-287020">
              <a:spcBef>
                <a:spcPts val="1440"/>
              </a:spcBef>
              <a:buFont typeface="Arial"/>
              <a:buChar char="•"/>
              <a:tabLst>
                <a:tab pos="299085" algn="l"/>
                <a:tab pos="299720" algn="l"/>
              </a:tabLst>
            </a:pPr>
            <a:r>
              <a:rPr kern="0" spc="-10" dirty="0">
                <a:solidFill>
                  <a:sysClr val="windowText" lastClr="000000"/>
                </a:solidFill>
                <a:latin typeface="Calibri"/>
                <a:cs typeface="Calibri"/>
              </a:rPr>
              <a:t>Following</a:t>
            </a:r>
            <a:r>
              <a:rPr kern="0" spc="30" dirty="0">
                <a:solidFill>
                  <a:sysClr val="windowText" lastClr="000000"/>
                </a:solidFill>
                <a:latin typeface="Calibri"/>
                <a:cs typeface="Calibri"/>
              </a:rPr>
              <a:t> </a:t>
            </a:r>
            <a:r>
              <a:rPr kern="0" dirty="0">
                <a:solidFill>
                  <a:sysClr val="windowText" lastClr="000000"/>
                </a:solidFill>
                <a:latin typeface="Calibri"/>
                <a:cs typeface="Calibri"/>
              </a:rPr>
              <a:t>the</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global</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financial</a:t>
            </a:r>
            <a:r>
              <a:rPr kern="0" spc="25" dirty="0">
                <a:solidFill>
                  <a:sysClr val="windowText" lastClr="000000"/>
                </a:solidFill>
                <a:latin typeface="Calibri"/>
                <a:cs typeface="Calibri"/>
              </a:rPr>
              <a:t> </a:t>
            </a:r>
            <a:r>
              <a:rPr kern="0" dirty="0">
                <a:solidFill>
                  <a:sysClr val="windowText" lastClr="000000"/>
                </a:solidFill>
                <a:latin typeface="Calibri"/>
                <a:cs typeface="Calibri"/>
              </a:rPr>
              <a:t>and</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economic</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crisis</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5" dirty="0">
                <a:solidFill>
                  <a:sysClr val="windowText" lastClr="000000"/>
                </a:solidFill>
                <a:latin typeface="Calibri"/>
                <a:cs typeface="Calibri"/>
              </a:rPr>
              <a:t> </a:t>
            </a:r>
            <a:r>
              <a:rPr kern="0" dirty="0">
                <a:solidFill>
                  <a:sysClr val="windowText" lastClr="000000"/>
                </a:solidFill>
                <a:latin typeface="Calibri"/>
                <a:cs typeface="Calibri"/>
              </a:rPr>
              <a:t>2008,</a:t>
            </a:r>
            <a:r>
              <a:rPr kern="0" spc="10" dirty="0">
                <a:solidFill>
                  <a:sysClr val="windowText" lastClr="000000"/>
                </a:solidFill>
                <a:latin typeface="Calibri"/>
                <a:cs typeface="Calibri"/>
              </a:rPr>
              <a:t> </a:t>
            </a:r>
            <a:r>
              <a:rPr kern="0" dirty="0">
                <a:solidFill>
                  <a:sysClr val="windowText" lastClr="000000"/>
                </a:solidFill>
                <a:latin typeface="Calibri"/>
                <a:cs typeface="Calibri"/>
              </a:rPr>
              <a:t>the</a:t>
            </a:r>
            <a:r>
              <a:rPr kern="0" spc="-10" dirty="0">
                <a:solidFill>
                  <a:sysClr val="windowText" lastClr="000000"/>
                </a:solidFill>
                <a:latin typeface="Calibri"/>
                <a:cs typeface="Calibri"/>
              </a:rPr>
              <a:t> </a:t>
            </a:r>
            <a:r>
              <a:rPr b="1" kern="0" spc="-10" dirty="0">
                <a:solidFill>
                  <a:srgbClr val="FF0000"/>
                </a:solidFill>
                <a:latin typeface="Calibri"/>
                <a:cs typeface="Calibri"/>
              </a:rPr>
              <a:t>reduction</a:t>
            </a:r>
            <a:r>
              <a:rPr b="1" kern="0" spc="-45" dirty="0">
                <a:solidFill>
                  <a:srgbClr val="FF0000"/>
                </a:solidFill>
                <a:latin typeface="Calibri"/>
                <a:cs typeface="Calibri"/>
              </a:rPr>
              <a:t> </a:t>
            </a:r>
            <a:r>
              <a:rPr b="1" kern="0" dirty="0">
                <a:solidFill>
                  <a:srgbClr val="FF0000"/>
                </a:solidFill>
                <a:latin typeface="Calibri"/>
                <a:cs typeface="Calibri"/>
              </a:rPr>
              <a:t>in</a:t>
            </a:r>
            <a:r>
              <a:rPr b="1" kern="0" spc="10" dirty="0">
                <a:solidFill>
                  <a:srgbClr val="FF0000"/>
                </a:solidFill>
                <a:latin typeface="Calibri"/>
                <a:cs typeface="Calibri"/>
              </a:rPr>
              <a:t> </a:t>
            </a:r>
            <a:r>
              <a:rPr b="1" kern="0" spc="-5" dirty="0">
                <a:solidFill>
                  <a:srgbClr val="FF0000"/>
                </a:solidFill>
                <a:latin typeface="Calibri"/>
                <a:cs typeface="Calibri"/>
              </a:rPr>
              <a:t>public</a:t>
            </a:r>
            <a:r>
              <a:rPr b="1" kern="0" spc="-30" dirty="0">
                <a:solidFill>
                  <a:srgbClr val="FF0000"/>
                </a:solidFill>
                <a:latin typeface="Calibri"/>
                <a:cs typeface="Calibri"/>
              </a:rPr>
              <a:t> </a:t>
            </a:r>
            <a:r>
              <a:rPr b="1" kern="0" spc="-5" dirty="0">
                <a:solidFill>
                  <a:srgbClr val="FF0000"/>
                </a:solidFill>
                <a:latin typeface="Calibri"/>
                <a:cs typeface="Calibri"/>
              </a:rPr>
              <a:t>funding</a:t>
            </a:r>
            <a:endParaRPr kern="0">
              <a:solidFill>
                <a:sysClr val="windowText" lastClr="000000"/>
              </a:solidFill>
              <a:latin typeface="Calibri"/>
              <a:cs typeface="Calibri"/>
            </a:endParaRPr>
          </a:p>
          <a:p>
            <a:pPr marL="299085"/>
            <a:r>
              <a:rPr kern="0" dirty="0">
                <a:solidFill>
                  <a:sysClr val="windowText" lastClr="000000"/>
                </a:solidFill>
                <a:latin typeface="Calibri"/>
                <a:cs typeface="Calibri"/>
              </a:rPr>
              <a:t>has</a:t>
            </a:r>
            <a:r>
              <a:rPr kern="0" spc="5" dirty="0">
                <a:solidFill>
                  <a:sysClr val="windowText" lastClr="000000"/>
                </a:solidFill>
                <a:latin typeface="Calibri"/>
                <a:cs typeface="Calibri"/>
              </a:rPr>
              <a:t> </a:t>
            </a:r>
            <a:r>
              <a:rPr kern="0" dirty="0">
                <a:solidFill>
                  <a:sysClr val="windowText" lastClr="000000"/>
                </a:solidFill>
                <a:latin typeface="Calibri"/>
                <a:cs typeface="Calibri"/>
              </a:rPr>
              <a:t>further</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stimulated</a:t>
            </a:r>
            <a:r>
              <a:rPr kern="0" spc="15" dirty="0">
                <a:solidFill>
                  <a:sysClr val="windowText" lastClr="000000"/>
                </a:solidFill>
                <a:latin typeface="Calibri"/>
                <a:cs typeface="Calibri"/>
              </a:rPr>
              <a:t> </a:t>
            </a:r>
            <a:r>
              <a:rPr kern="0" spc="-15" dirty="0">
                <a:solidFill>
                  <a:sysClr val="windowText" lastClr="000000"/>
                </a:solidFill>
                <a:latin typeface="Calibri"/>
                <a:cs typeface="Calibri"/>
              </a:rPr>
              <a:t>interest</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15" dirty="0">
                <a:solidFill>
                  <a:sysClr val="windowText" lastClr="000000"/>
                </a:solidFill>
                <a:latin typeface="Calibri"/>
                <a:cs typeface="Calibri"/>
              </a:rPr>
              <a:t> </a:t>
            </a:r>
            <a:r>
              <a:rPr kern="0" dirty="0">
                <a:solidFill>
                  <a:sysClr val="windowText" lastClr="000000"/>
                </a:solidFill>
                <a:latin typeface="Calibri"/>
                <a:cs typeface="Calibri"/>
              </a:rPr>
              <a:t>the</a:t>
            </a:r>
            <a:r>
              <a:rPr kern="0" spc="-25" dirty="0">
                <a:solidFill>
                  <a:sysClr val="windowText" lastClr="000000"/>
                </a:solidFill>
                <a:latin typeface="Calibri"/>
                <a:cs typeface="Calibri"/>
              </a:rPr>
              <a:t> </a:t>
            </a:r>
            <a:r>
              <a:rPr b="1" kern="0" spc="-5" dirty="0">
                <a:solidFill>
                  <a:srgbClr val="FF0000"/>
                </a:solidFill>
                <a:latin typeface="Calibri"/>
                <a:cs typeface="Calibri"/>
              </a:rPr>
              <a:t>economic</a:t>
            </a:r>
            <a:r>
              <a:rPr b="1" kern="0" spc="-35" dirty="0">
                <a:solidFill>
                  <a:srgbClr val="FF0000"/>
                </a:solidFill>
                <a:latin typeface="Calibri"/>
                <a:cs typeface="Calibri"/>
              </a:rPr>
              <a:t> </a:t>
            </a:r>
            <a:r>
              <a:rPr b="1" kern="0" dirty="0">
                <a:solidFill>
                  <a:srgbClr val="FF0000"/>
                </a:solidFill>
                <a:latin typeface="Calibri"/>
                <a:cs typeface="Calibri"/>
              </a:rPr>
              <a:t>impact</a:t>
            </a:r>
            <a:r>
              <a:rPr b="1" kern="0" spc="-15" dirty="0">
                <a:solidFill>
                  <a:srgbClr val="FF0000"/>
                </a:solidFill>
                <a:latin typeface="Calibri"/>
                <a:cs typeface="Calibri"/>
              </a:rPr>
              <a:t> </a:t>
            </a:r>
            <a:r>
              <a:rPr kern="0" spc="-5" dirty="0">
                <a:solidFill>
                  <a:sysClr val="windowText" lastClr="000000"/>
                </a:solidFill>
                <a:latin typeface="Calibri"/>
                <a:cs typeface="Calibri"/>
              </a:rPr>
              <a:t>of</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universities</a:t>
            </a:r>
            <a:r>
              <a:rPr kern="0" spc="10" dirty="0">
                <a:solidFill>
                  <a:sysClr val="windowText" lastClr="000000"/>
                </a:solidFill>
                <a:latin typeface="Calibri"/>
                <a:cs typeface="Calibri"/>
              </a:rPr>
              <a:t> </a:t>
            </a:r>
            <a:r>
              <a:rPr kern="0" dirty="0">
                <a:solidFill>
                  <a:sysClr val="windowText" lastClr="000000"/>
                </a:solidFill>
                <a:latin typeface="Calibri"/>
                <a:cs typeface="Calibri"/>
              </a:rPr>
              <a:t>and</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TM</a:t>
            </a:r>
            <a:r>
              <a:rPr kern="0" dirty="0">
                <a:solidFill>
                  <a:sysClr val="windowText" lastClr="000000"/>
                </a:solidFill>
                <a:latin typeface="Calibri"/>
                <a:cs typeface="Calibri"/>
              </a:rPr>
              <a:t> </a:t>
            </a:r>
            <a:r>
              <a:rPr kern="0" spc="-5" dirty="0">
                <a:solidFill>
                  <a:sysClr val="windowText" lastClr="000000"/>
                </a:solidFill>
                <a:latin typeface="Calibri"/>
                <a:cs typeface="Calibri"/>
              </a:rPr>
              <a:t>actions</a:t>
            </a:r>
            <a:endParaRPr kern="0">
              <a:solidFill>
                <a:sysClr val="windowText" lastClr="000000"/>
              </a:solidFill>
              <a:latin typeface="Calibri"/>
              <a:cs typeface="Calibri"/>
            </a:endParaRPr>
          </a:p>
          <a:p>
            <a:pPr marL="299085" indent="-287020">
              <a:spcBef>
                <a:spcPts val="1440"/>
              </a:spcBef>
              <a:buFont typeface="Arial"/>
              <a:buChar char="•"/>
              <a:tabLst>
                <a:tab pos="299085" algn="l"/>
                <a:tab pos="299720" algn="l"/>
              </a:tabLst>
            </a:pPr>
            <a:r>
              <a:rPr kern="0" spc="-10" dirty="0">
                <a:solidFill>
                  <a:sysClr val="windowText" lastClr="000000"/>
                </a:solidFill>
                <a:latin typeface="Calibri"/>
                <a:cs typeface="Calibri"/>
              </a:rPr>
              <a:t>Universities</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must</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comply</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with</a:t>
            </a:r>
            <a:r>
              <a:rPr kern="0" spc="15" dirty="0">
                <a:solidFill>
                  <a:sysClr val="windowText" lastClr="000000"/>
                </a:solidFill>
                <a:latin typeface="Calibri"/>
                <a:cs typeface="Calibri"/>
              </a:rPr>
              <a:t> </a:t>
            </a:r>
            <a:r>
              <a:rPr kern="0" dirty="0">
                <a:solidFill>
                  <a:sysClr val="windowText" lastClr="000000"/>
                </a:solidFill>
                <a:latin typeface="Calibri"/>
                <a:cs typeface="Calibri"/>
              </a:rPr>
              <a:t>the</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provisions</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on</a:t>
            </a:r>
            <a:r>
              <a:rPr kern="0" spc="25" dirty="0">
                <a:solidFill>
                  <a:sysClr val="windowText" lastClr="000000"/>
                </a:solidFill>
                <a:latin typeface="Calibri"/>
                <a:cs typeface="Calibri"/>
              </a:rPr>
              <a:t> </a:t>
            </a:r>
            <a:r>
              <a:rPr b="1" kern="0" spc="-5" dirty="0">
                <a:solidFill>
                  <a:srgbClr val="FF0000"/>
                </a:solidFill>
                <a:latin typeface="Calibri"/>
                <a:cs typeface="Calibri"/>
              </a:rPr>
              <a:t>financial liability</a:t>
            </a:r>
            <a:r>
              <a:rPr kern="0" spc="-5" dirty="0">
                <a:solidFill>
                  <a:sysClr val="windowText" lastClr="000000"/>
                </a:solidFill>
                <a:latin typeface="Calibri"/>
                <a:cs typeface="Calibri"/>
              </a:rPr>
              <a:t>.</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They</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must</a:t>
            </a:r>
            <a:r>
              <a:rPr kern="0" spc="10" dirty="0">
                <a:solidFill>
                  <a:sysClr val="windowText" lastClr="000000"/>
                </a:solidFill>
                <a:latin typeface="Calibri"/>
                <a:cs typeface="Calibri"/>
              </a:rPr>
              <a:t> </a:t>
            </a:r>
            <a:r>
              <a:rPr kern="0" spc="-15" dirty="0">
                <a:solidFill>
                  <a:sysClr val="windowText" lastClr="000000"/>
                </a:solidFill>
                <a:latin typeface="Calibri"/>
                <a:cs typeface="Calibri"/>
              </a:rPr>
              <a:t>demonstrate</a:t>
            </a:r>
            <a:endParaRPr kern="0">
              <a:solidFill>
                <a:sysClr val="windowText" lastClr="000000"/>
              </a:solidFill>
              <a:latin typeface="Calibri"/>
              <a:cs typeface="Calibri"/>
            </a:endParaRPr>
          </a:p>
          <a:p>
            <a:pPr marL="299085"/>
            <a:r>
              <a:rPr kern="0" dirty="0">
                <a:solidFill>
                  <a:sysClr val="windowText" lastClr="000000"/>
                </a:solidFill>
                <a:latin typeface="Calibri"/>
                <a:cs typeface="Calibri"/>
              </a:rPr>
              <a:t>the</a:t>
            </a:r>
            <a:r>
              <a:rPr kern="0" spc="5" dirty="0">
                <a:solidFill>
                  <a:sysClr val="windowText" lastClr="000000"/>
                </a:solidFill>
                <a:latin typeface="Calibri"/>
                <a:cs typeface="Calibri"/>
              </a:rPr>
              <a:t> </a:t>
            </a:r>
            <a:r>
              <a:rPr b="1" kern="0" spc="-5" dirty="0">
                <a:solidFill>
                  <a:srgbClr val="FF0000"/>
                </a:solidFill>
                <a:latin typeface="Calibri"/>
                <a:cs typeface="Calibri"/>
              </a:rPr>
              <a:t>legitimacy</a:t>
            </a:r>
            <a:r>
              <a:rPr b="1" kern="0" spc="-40" dirty="0">
                <a:solidFill>
                  <a:srgbClr val="FF0000"/>
                </a:solidFill>
                <a:latin typeface="Calibri"/>
                <a:cs typeface="Calibri"/>
              </a:rPr>
              <a:t> </a:t>
            </a:r>
            <a:r>
              <a:rPr b="1" kern="0" dirty="0">
                <a:solidFill>
                  <a:srgbClr val="FF0000"/>
                </a:solidFill>
                <a:latin typeface="Calibri"/>
                <a:cs typeface="Calibri"/>
              </a:rPr>
              <a:t>and</a:t>
            </a:r>
            <a:r>
              <a:rPr b="1" kern="0" spc="-10" dirty="0">
                <a:solidFill>
                  <a:srgbClr val="FF0000"/>
                </a:solidFill>
                <a:latin typeface="Calibri"/>
                <a:cs typeface="Calibri"/>
              </a:rPr>
              <a:t> effectiveness</a:t>
            </a:r>
            <a:r>
              <a:rPr b="1" kern="0" spc="-40" dirty="0">
                <a:solidFill>
                  <a:srgbClr val="FF0000"/>
                </a:solidFill>
                <a:latin typeface="Calibri"/>
                <a:cs typeface="Calibri"/>
              </a:rPr>
              <a:t> </a:t>
            </a:r>
            <a:r>
              <a:rPr b="1" kern="0" dirty="0">
                <a:solidFill>
                  <a:srgbClr val="FF0000"/>
                </a:solidFill>
                <a:latin typeface="Calibri"/>
                <a:cs typeface="Calibri"/>
              </a:rPr>
              <a:t>of</a:t>
            </a:r>
            <a:r>
              <a:rPr b="1" kern="0" spc="5" dirty="0">
                <a:solidFill>
                  <a:srgbClr val="FF0000"/>
                </a:solidFill>
                <a:latin typeface="Calibri"/>
                <a:cs typeface="Calibri"/>
              </a:rPr>
              <a:t> </a:t>
            </a:r>
            <a:r>
              <a:rPr b="1" kern="0" dirty="0">
                <a:solidFill>
                  <a:srgbClr val="FF0000"/>
                </a:solidFill>
                <a:latin typeface="Calibri"/>
                <a:cs typeface="Calibri"/>
              </a:rPr>
              <a:t>their</a:t>
            </a:r>
            <a:r>
              <a:rPr b="1" kern="0" spc="-15" dirty="0">
                <a:solidFill>
                  <a:srgbClr val="FF0000"/>
                </a:solidFill>
                <a:latin typeface="Calibri"/>
                <a:cs typeface="Calibri"/>
              </a:rPr>
              <a:t> </a:t>
            </a:r>
            <a:r>
              <a:rPr b="1" kern="0" spc="-10" dirty="0">
                <a:solidFill>
                  <a:srgbClr val="FF0000"/>
                </a:solidFill>
                <a:latin typeface="Calibri"/>
                <a:cs typeface="Calibri"/>
              </a:rPr>
              <a:t>expenditure</a:t>
            </a:r>
            <a:endParaRPr kern="0">
              <a:solidFill>
                <a:sysClr val="windowText" lastClr="000000"/>
              </a:solidFill>
              <a:latin typeface="Calibri"/>
              <a:cs typeface="Calibri"/>
            </a:endParaRPr>
          </a:p>
          <a:p>
            <a:pPr marL="299085" marR="262255" indent="-287020">
              <a:spcBef>
                <a:spcPts val="1440"/>
              </a:spcBef>
              <a:buFont typeface="Arial"/>
              <a:buChar char="•"/>
              <a:tabLst>
                <a:tab pos="299085" algn="l"/>
                <a:tab pos="299720" algn="l"/>
              </a:tabLst>
            </a:pPr>
            <a:r>
              <a:rPr kern="0" spc="-5" dirty="0">
                <a:solidFill>
                  <a:sysClr val="windowText" lastClr="000000"/>
                </a:solidFill>
                <a:latin typeface="Calibri"/>
                <a:cs typeface="Calibri"/>
              </a:rPr>
              <a:t>The</a:t>
            </a:r>
            <a:r>
              <a:rPr kern="0" dirty="0">
                <a:solidFill>
                  <a:sysClr val="windowText" lastClr="000000"/>
                </a:solidFill>
                <a:latin typeface="Calibri"/>
                <a:cs typeface="Calibri"/>
              </a:rPr>
              <a:t> </a:t>
            </a:r>
            <a:r>
              <a:rPr kern="0" spc="-5" dirty="0">
                <a:solidFill>
                  <a:sysClr val="windowText" lastClr="000000"/>
                </a:solidFill>
                <a:latin typeface="Calibri"/>
                <a:cs typeface="Calibri"/>
              </a:rPr>
              <a:t>question</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does</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not</a:t>
            </a:r>
            <a:r>
              <a:rPr kern="0" dirty="0">
                <a:solidFill>
                  <a:sysClr val="windowText" lastClr="000000"/>
                </a:solidFill>
                <a:latin typeface="Calibri"/>
                <a:cs typeface="Calibri"/>
              </a:rPr>
              <a:t> </a:t>
            </a:r>
            <a:r>
              <a:rPr kern="0" spc="-10" dirty="0">
                <a:solidFill>
                  <a:sysClr val="windowText" lastClr="000000"/>
                </a:solidFill>
                <a:latin typeface="Calibri"/>
                <a:cs typeface="Calibri"/>
              </a:rPr>
              <a:t>concern</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whether</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or</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not</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dirty="0">
                <a:solidFill>
                  <a:sysClr val="windowText" lastClr="000000"/>
                </a:solidFill>
                <a:latin typeface="Calibri"/>
                <a:cs typeface="Calibri"/>
              </a:rPr>
              <a:t> </a:t>
            </a:r>
            <a:r>
              <a:rPr kern="0" spc="-10" dirty="0">
                <a:solidFill>
                  <a:sysClr val="windowText" lastClr="000000"/>
                </a:solidFill>
                <a:latin typeface="Calibri"/>
                <a:cs typeface="Calibri"/>
              </a:rPr>
              <a:t>invest </a:t>
            </a:r>
            <a:r>
              <a:rPr kern="0" spc="-5" dirty="0">
                <a:solidFill>
                  <a:sysClr val="windowText" lastClr="000000"/>
                </a:solidFill>
                <a:latin typeface="Calibri"/>
                <a:cs typeface="Calibri"/>
              </a:rPr>
              <a:t>in</a:t>
            </a:r>
            <a:r>
              <a:rPr kern="0" spc="45" dirty="0">
                <a:solidFill>
                  <a:sysClr val="windowText" lastClr="000000"/>
                </a:solidFill>
                <a:latin typeface="Calibri"/>
                <a:cs typeface="Calibri"/>
              </a:rPr>
              <a:t> </a:t>
            </a:r>
            <a:r>
              <a:rPr kern="0" spc="-10" dirty="0">
                <a:solidFill>
                  <a:sysClr val="windowText" lastClr="000000"/>
                </a:solidFill>
                <a:latin typeface="Calibri"/>
                <a:cs typeface="Calibri"/>
              </a:rPr>
              <a:t>universities,</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research</a:t>
            </a:r>
            <a:r>
              <a:rPr kern="0" dirty="0">
                <a:solidFill>
                  <a:sysClr val="windowText" lastClr="000000"/>
                </a:solidFill>
                <a:latin typeface="Calibri"/>
                <a:cs typeface="Calibri"/>
              </a:rPr>
              <a:t> </a:t>
            </a:r>
            <a:r>
              <a:rPr kern="0" spc="-5" dirty="0">
                <a:solidFill>
                  <a:sysClr val="windowText" lastClr="000000"/>
                </a:solidFill>
                <a:latin typeface="Calibri"/>
                <a:cs typeface="Calibri"/>
              </a:rPr>
              <a:t>and</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TM. </a:t>
            </a:r>
            <a:r>
              <a:rPr kern="0" spc="-390" dirty="0">
                <a:solidFill>
                  <a:sysClr val="windowText" lastClr="000000"/>
                </a:solidFill>
                <a:latin typeface="Calibri"/>
                <a:cs typeface="Calibri"/>
              </a:rPr>
              <a:t> </a:t>
            </a:r>
            <a:r>
              <a:rPr b="1" kern="0" spc="-5" dirty="0">
                <a:solidFill>
                  <a:srgbClr val="FF0000"/>
                </a:solidFill>
                <a:latin typeface="Calibri"/>
                <a:cs typeface="Calibri"/>
              </a:rPr>
              <a:t>Time </a:t>
            </a:r>
            <a:r>
              <a:rPr b="1" kern="0" dirty="0">
                <a:solidFill>
                  <a:srgbClr val="FF0000"/>
                </a:solidFill>
                <a:latin typeface="Calibri"/>
                <a:cs typeface="Calibri"/>
              </a:rPr>
              <a:t>and </a:t>
            </a:r>
            <a:r>
              <a:rPr b="1" kern="0" spc="-10" dirty="0">
                <a:solidFill>
                  <a:srgbClr val="FF0000"/>
                </a:solidFill>
                <a:latin typeface="Calibri"/>
                <a:cs typeface="Calibri"/>
              </a:rPr>
              <a:t>resources </a:t>
            </a:r>
            <a:r>
              <a:rPr b="1" kern="0" spc="-5" dirty="0">
                <a:solidFill>
                  <a:srgbClr val="FF0000"/>
                </a:solidFill>
                <a:latin typeface="Calibri"/>
                <a:cs typeface="Calibri"/>
              </a:rPr>
              <a:t>should </a:t>
            </a:r>
            <a:r>
              <a:rPr b="1" kern="0" dirty="0">
                <a:solidFill>
                  <a:srgbClr val="FF0000"/>
                </a:solidFill>
                <a:latin typeface="Calibri"/>
                <a:cs typeface="Calibri"/>
              </a:rPr>
              <a:t>be </a:t>
            </a:r>
            <a:r>
              <a:rPr b="1" kern="0" spc="-15" dirty="0">
                <a:solidFill>
                  <a:srgbClr val="FF0000"/>
                </a:solidFill>
                <a:latin typeface="Calibri"/>
                <a:cs typeface="Calibri"/>
              </a:rPr>
              <a:t>invested </a:t>
            </a:r>
            <a:r>
              <a:rPr b="1" kern="0" dirty="0">
                <a:solidFill>
                  <a:srgbClr val="FF0000"/>
                </a:solidFill>
                <a:latin typeface="Calibri"/>
                <a:cs typeface="Calibri"/>
              </a:rPr>
              <a:t>in planning and </a:t>
            </a:r>
            <a:r>
              <a:rPr b="1" kern="0" spc="-5" dirty="0">
                <a:solidFill>
                  <a:srgbClr val="FF0000"/>
                </a:solidFill>
                <a:latin typeface="Calibri"/>
                <a:cs typeface="Calibri"/>
              </a:rPr>
              <a:t>implementing </a:t>
            </a:r>
            <a:r>
              <a:rPr b="1" kern="0" spc="-15" dirty="0">
                <a:solidFill>
                  <a:srgbClr val="FF0000"/>
                </a:solidFill>
                <a:latin typeface="Calibri"/>
                <a:cs typeface="Calibri"/>
              </a:rPr>
              <a:t>strategies </a:t>
            </a:r>
            <a:r>
              <a:rPr b="1" kern="0" spc="-10" dirty="0">
                <a:solidFill>
                  <a:srgbClr val="FF0000"/>
                </a:solidFill>
                <a:latin typeface="Calibri"/>
                <a:cs typeface="Calibri"/>
              </a:rPr>
              <a:t>to </a:t>
            </a:r>
            <a:r>
              <a:rPr b="1" kern="0" spc="-5" dirty="0">
                <a:solidFill>
                  <a:srgbClr val="FF0000"/>
                </a:solidFill>
                <a:latin typeface="Calibri"/>
                <a:cs typeface="Calibri"/>
              </a:rPr>
              <a:t> </a:t>
            </a:r>
            <a:r>
              <a:rPr b="1" kern="0" spc="-10" dirty="0">
                <a:solidFill>
                  <a:srgbClr val="FF0000"/>
                </a:solidFill>
                <a:latin typeface="Calibri"/>
                <a:cs typeface="Calibri"/>
              </a:rPr>
              <a:t>stimulate</a:t>
            </a:r>
            <a:r>
              <a:rPr b="1" kern="0" spc="-40" dirty="0">
                <a:solidFill>
                  <a:srgbClr val="FF0000"/>
                </a:solidFill>
                <a:latin typeface="Calibri"/>
                <a:cs typeface="Calibri"/>
              </a:rPr>
              <a:t> </a:t>
            </a:r>
            <a:r>
              <a:rPr b="1" kern="0" dirty="0">
                <a:solidFill>
                  <a:srgbClr val="FF0000"/>
                </a:solidFill>
                <a:latin typeface="Calibri"/>
                <a:cs typeface="Calibri"/>
              </a:rPr>
              <a:t>the</a:t>
            </a:r>
            <a:r>
              <a:rPr b="1" kern="0" spc="-5" dirty="0">
                <a:solidFill>
                  <a:srgbClr val="FF0000"/>
                </a:solidFill>
                <a:latin typeface="Calibri"/>
                <a:cs typeface="Calibri"/>
              </a:rPr>
              <a:t> </a:t>
            </a:r>
            <a:r>
              <a:rPr b="1" kern="0" dirty="0">
                <a:solidFill>
                  <a:srgbClr val="FF0000"/>
                </a:solidFill>
                <a:latin typeface="Calibri"/>
                <a:cs typeface="Calibri"/>
              </a:rPr>
              <a:t>use</a:t>
            </a:r>
            <a:r>
              <a:rPr b="1" kern="0" spc="-20" dirty="0">
                <a:solidFill>
                  <a:srgbClr val="FF0000"/>
                </a:solidFill>
                <a:latin typeface="Calibri"/>
                <a:cs typeface="Calibri"/>
              </a:rPr>
              <a:t> </a:t>
            </a:r>
            <a:r>
              <a:rPr b="1" kern="0" dirty="0">
                <a:solidFill>
                  <a:srgbClr val="FF0000"/>
                </a:solidFill>
                <a:latin typeface="Calibri"/>
                <a:cs typeface="Calibri"/>
              </a:rPr>
              <a:t>of </a:t>
            </a:r>
            <a:r>
              <a:rPr b="1" kern="0" spc="-5" dirty="0">
                <a:solidFill>
                  <a:srgbClr val="FF0000"/>
                </a:solidFill>
                <a:latin typeface="Calibri"/>
                <a:cs typeface="Calibri"/>
              </a:rPr>
              <a:t>scientific</a:t>
            </a:r>
            <a:r>
              <a:rPr b="1" kern="0" spc="-35" dirty="0">
                <a:solidFill>
                  <a:srgbClr val="FF0000"/>
                </a:solidFill>
                <a:latin typeface="Calibri"/>
                <a:cs typeface="Calibri"/>
              </a:rPr>
              <a:t> </a:t>
            </a:r>
            <a:r>
              <a:rPr b="1" kern="0" spc="-5" dirty="0">
                <a:solidFill>
                  <a:srgbClr val="FF0000"/>
                </a:solidFill>
                <a:latin typeface="Calibri"/>
                <a:cs typeface="Calibri"/>
              </a:rPr>
              <a:t>results</a:t>
            </a:r>
            <a:r>
              <a:rPr b="1" kern="0" spc="-35" dirty="0">
                <a:solidFill>
                  <a:srgbClr val="FF0000"/>
                </a:solidFill>
                <a:latin typeface="Calibri"/>
                <a:cs typeface="Calibri"/>
              </a:rPr>
              <a:t> </a:t>
            </a:r>
            <a:r>
              <a:rPr b="1" kern="0" dirty="0">
                <a:solidFill>
                  <a:srgbClr val="FF0000"/>
                </a:solidFill>
                <a:latin typeface="Calibri"/>
                <a:cs typeface="Calibri"/>
              </a:rPr>
              <a:t>while</a:t>
            </a:r>
            <a:r>
              <a:rPr b="1" kern="0" spc="-25" dirty="0">
                <a:solidFill>
                  <a:srgbClr val="FF0000"/>
                </a:solidFill>
                <a:latin typeface="Calibri"/>
                <a:cs typeface="Calibri"/>
              </a:rPr>
              <a:t> </a:t>
            </a:r>
            <a:r>
              <a:rPr b="1" kern="0" spc="-5" dirty="0">
                <a:solidFill>
                  <a:srgbClr val="FF0000"/>
                </a:solidFill>
                <a:latin typeface="Calibri"/>
                <a:cs typeface="Calibri"/>
              </a:rPr>
              <a:t>maximizing</a:t>
            </a:r>
            <a:r>
              <a:rPr b="1" kern="0" spc="-30" dirty="0">
                <a:solidFill>
                  <a:srgbClr val="FF0000"/>
                </a:solidFill>
                <a:latin typeface="Calibri"/>
                <a:cs typeface="Calibri"/>
              </a:rPr>
              <a:t> </a:t>
            </a:r>
            <a:r>
              <a:rPr b="1" kern="0" dirty="0">
                <a:solidFill>
                  <a:srgbClr val="FF0000"/>
                </a:solidFill>
                <a:latin typeface="Calibri"/>
                <a:cs typeface="Calibri"/>
              </a:rPr>
              <a:t>their</a:t>
            </a:r>
            <a:r>
              <a:rPr b="1" kern="0" spc="-20" dirty="0">
                <a:solidFill>
                  <a:srgbClr val="FF0000"/>
                </a:solidFill>
                <a:latin typeface="Calibri"/>
                <a:cs typeface="Calibri"/>
              </a:rPr>
              <a:t> </a:t>
            </a:r>
            <a:r>
              <a:rPr b="1" kern="0" dirty="0">
                <a:solidFill>
                  <a:srgbClr val="FF0000"/>
                </a:solidFill>
                <a:latin typeface="Calibri"/>
                <a:cs typeface="Calibri"/>
              </a:rPr>
              <a:t>impact</a:t>
            </a:r>
            <a:endParaRPr kern="0">
              <a:solidFill>
                <a:sysClr val="windowText" lastClr="000000"/>
              </a:solidFill>
              <a:latin typeface="Calibri"/>
              <a:cs typeface="Calibri"/>
            </a:endParaRPr>
          </a:p>
        </p:txBody>
      </p:sp>
      <p:sp>
        <p:nvSpPr>
          <p:cNvPr id="7" name="object 7"/>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
        <p:nvSpPr>
          <p:cNvPr id="6" name="object 6"/>
          <p:cNvSpPr txBox="1">
            <a:spLocks noGrp="1"/>
          </p:cNvSpPr>
          <p:nvPr>
            <p:ph type="title"/>
          </p:nvPr>
        </p:nvSpPr>
        <p:spPr>
          <a:xfrm>
            <a:off x="3683890" y="133604"/>
            <a:ext cx="4824095" cy="422275"/>
          </a:xfrm>
          <a:prstGeom prst="rect">
            <a:avLst/>
          </a:prstGeom>
        </p:spPr>
        <p:txBody>
          <a:bodyPr vert="horz" wrap="square" lIns="0" tIns="12700" rIns="0" bIns="0" rtlCol="0">
            <a:spAutoFit/>
          </a:bodyPr>
          <a:lstStyle/>
          <a:p>
            <a:pPr marL="12700">
              <a:spcBef>
                <a:spcPts val="100"/>
              </a:spcBef>
            </a:pPr>
            <a:r>
              <a:rPr sz="2600" spc="-5" dirty="0"/>
              <a:t>The</a:t>
            </a:r>
            <a:r>
              <a:rPr sz="2600" dirty="0"/>
              <a:t> </a:t>
            </a:r>
            <a:r>
              <a:rPr sz="2600" spc="-15" dirty="0"/>
              <a:t>Third</a:t>
            </a:r>
            <a:r>
              <a:rPr sz="2600" spc="10" dirty="0"/>
              <a:t> </a:t>
            </a:r>
            <a:r>
              <a:rPr sz="2600" dirty="0"/>
              <a:t>Mission</a:t>
            </a:r>
            <a:r>
              <a:rPr sz="2600" spc="-5" dirty="0"/>
              <a:t> </a:t>
            </a:r>
            <a:r>
              <a:rPr sz="2600" dirty="0"/>
              <a:t>of</a:t>
            </a:r>
            <a:r>
              <a:rPr sz="2600" spc="-15" dirty="0"/>
              <a:t> </a:t>
            </a:r>
            <a:r>
              <a:rPr sz="2600" spc="-5" dirty="0"/>
              <a:t>the</a:t>
            </a:r>
            <a:r>
              <a:rPr sz="2600" spc="5" dirty="0"/>
              <a:t> </a:t>
            </a:r>
            <a:r>
              <a:rPr sz="2600" spc="-10" dirty="0"/>
              <a:t>University</a:t>
            </a:r>
            <a:endParaRPr sz="2600"/>
          </a:p>
        </p:txBody>
      </p:sp>
    </p:spTree>
    <p:extLst>
      <p:ext uri="{BB962C8B-B14F-4D97-AF65-F5344CB8AC3E}">
        <p14:creationId xmlns:p14="http://schemas.microsoft.com/office/powerpoint/2010/main" val="1280416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3235" y="874217"/>
            <a:ext cx="8076565" cy="4903470"/>
          </a:xfrm>
          <a:prstGeom prst="rect">
            <a:avLst/>
          </a:prstGeom>
        </p:spPr>
        <p:txBody>
          <a:bodyPr vert="horz" wrap="square" lIns="0" tIns="12065" rIns="0" bIns="0" rtlCol="0">
            <a:spAutoFit/>
          </a:bodyPr>
          <a:lstStyle/>
          <a:p>
            <a:pPr marL="299085" marR="400685" indent="-287020">
              <a:spcBef>
                <a:spcPts val="95"/>
              </a:spcBef>
              <a:buFont typeface="Arial"/>
              <a:buChar char="•"/>
              <a:tabLst>
                <a:tab pos="299085" algn="l"/>
                <a:tab pos="299720" algn="l"/>
              </a:tabLst>
            </a:pPr>
            <a:r>
              <a:rPr sz="1600" b="1" kern="0" spc="-5" dirty="0">
                <a:solidFill>
                  <a:srgbClr val="FF0000"/>
                </a:solidFill>
                <a:latin typeface="Calibri"/>
                <a:cs typeface="Calibri"/>
              </a:rPr>
              <a:t>Humanism</a:t>
            </a:r>
            <a:r>
              <a:rPr sz="1600" kern="0" spc="-5" dirty="0">
                <a:solidFill>
                  <a:sysClr val="windowText" lastClr="000000"/>
                </a:solidFill>
                <a:latin typeface="Calibri"/>
                <a:cs typeface="Calibri"/>
              </a:rPr>
              <a:t>,</a:t>
            </a:r>
            <a:r>
              <a:rPr sz="1600" kern="0" spc="30" dirty="0">
                <a:solidFill>
                  <a:sysClr val="windowText" lastClr="000000"/>
                </a:solidFill>
                <a:latin typeface="Calibri"/>
                <a:cs typeface="Calibri"/>
              </a:rPr>
              <a:t> </a:t>
            </a:r>
            <a:r>
              <a:rPr sz="1600" b="1" kern="0" spc="-10" dirty="0">
                <a:solidFill>
                  <a:srgbClr val="FF0000"/>
                </a:solidFill>
                <a:latin typeface="Calibri"/>
                <a:cs typeface="Calibri"/>
              </a:rPr>
              <a:t>innovation</a:t>
            </a:r>
            <a:r>
              <a:rPr sz="1600" kern="0" spc="-10" dirty="0">
                <a:solidFill>
                  <a:sysClr val="windowText" lastClr="000000"/>
                </a:solidFill>
                <a:latin typeface="Calibri"/>
                <a:cs typeface="Calibri"/>
              </a:rPr>
              <a:t>,</a:t>
            </a:r>
            <a:r>
              <a:rPr sz="1600" kern="0" spc="25" dirty="0">
                <a:solidFill>
                  <a:sysClr val="windowText" lastClr="000000"/>
                </a:solidFill>
                <a:latin typeface="Calibri"/>
                <a:cs typeface="Calibri"/>
              </a:rPr>
              <a:t> </a:t>
            </a:r>
            <a:r>
              <a:rPr sz="1600" b="1" kern="0" spc="-5" dirty="0">
                <a:solidFill>
                  <a:srgbClr val="FF0000"/>
                </a:solidFill>
                <a:latin typeface="Calibri"/>
                <a:cs typeface="Calibri"/>
              </a:rPr>
              <a:t>creativity</a:t>
            </a:r>
            <a:r>
              <a:rPr sz="1600" kern="0" spc="-5" dirty="0">
                <a:solidFill>
                  <a:sysClr val="windowText" lastClr="000000"/>
                </a:solidFill>
                <a:latin typeface="Calibri"/>
                <a:cs typeface="Calibri"/>
              </a:rPr>
              <a:t>,</a:t>
            </a:r>
            <a:r>
              <a:rPr sz="1600" kern="0" spc="15" dirty="0">
                <a:solidFill>
                  <a:sysClr val="windowText" lastClr="000000"/>
                </a:solidFill>
                <a:latin typeface="Calibri"/>
                <a:cs typeface="Calibri"/>
              </a:rPr>
              <a:t> </a:t>
            </a:r>
            <a:r>
              <a:rPr sz="1600" b="1" kern="0" spc="-10" dirty="0">
                <a:solidFill>
                  <a:srgbClr val="FF0000"/>
                </a:solidFill>
                <a:latin typeface="Calibri"/>
                <a:cs typeface="Calibri"/>
              </a:rPr>
              <a:t>culture</a:t>
            </a:r>
            <a:r>
              <a:rPr sz="1600" kern="0" spc="-10" dirty="0">
                <a:solidFill>
                  <a:sysClr val="windowText" lastClr="000000"/>
                </a:solidFill>
                <a:latin typeface="Calibri"/>
                <a:cs typeface="Calibri"/>
              </a:rPr>
              <a:t>,</a:t>
            </a:r>
            <a:r>
              <a:rPr sz="1600" kern="0" spc="35" dirty="0">
                <a:solidFill>
                  <a:sysClr val="windowText" lastClr="000000"/>
                </a:solidFill>
                <a:latin typeface="Calibri"/>
                <a:cs typeface="Calibri"/>
              </a:rPr>
              <a:t> </a:t>
            </a:r>
            <a:r>
              <a:rPr sz="1600" b="1" kern="0" spc="-10" dirty="0">
                <a:solidFill>
                  <a:srgbClr val="FF0000"/>
                </a:solidFill>
                <a:latin typeface="Calibri"/>
                <a:cs typeface="Calibri"/>
              </a:rPr>
              <a:t>digitalization</a:t>
            </a:r>
            <a:r>
              <a:rPr sz="1600" b="1" kern="0" spc="-15" dirty="0">
                <a:solidFill>
                  <a:srgbClr val="FF0000"/>
                </a:solidFill>
                <a:latin typeface="Calibri"/>
                <a:cs typeface="Calibri"/>
              </a:rPr>
              <a:t> </a:t>
            </a:r>
            <a:r>
              <a:rPr sz="1600" kern="0" spc="-5" dirty="0">
                <a:solidFill>
                  <a:sysClr val="windowText" lastClr="000000"/>
                </a:solidFill>
                <a:latin typeface="Calibri"/>
                <a:cs typeface="Calibri"/>
              </a:rPr>
              <a:t>and</a:t>
            </a:r>
            <a:r>
              <a:rPr sz="1600" kern="0" spc="20" dirty="0">
                <a:solidFill>
                  <a:sysClr val="windowText" lastClr="000000"/>
                </a:solidFill>
                <a:latin typeface="Calibri"/>
                <a:cs typeface="Calibri"/>
              </a:rPr>
              <a:t> </a:t>
            </a:r>
            <a:r>
              <a:rPr sz="1600" b="1" kern="0" spc="-10" dirty="0">
                <a:solidFill>
                  <a:srgbClr val="FF0000"/>
                </a:solidFill>
                <a:latin typeface="Calibri"/>
                <a:cs typeface="Calibri"/>
              </a:rPr>
              <a:t>internationalization</a:t>
            </a:r>
            <a:r>
              <a:rPr sz="1600" b="1" kern="0" spc="10" dirty="0">
                <a:solidFill>
                  <a:srgbClr val="FF0000"/>
                </a:solidFill>
                <a:latin typeface="Calibri"/>
                <a:cs typeface="Calibri"/>
              </a:rPr>
              <a:t> </a:t>
            </a:r>
            <a:r>
              <a:rPr sz="1600" kern="0" spc="-15" dirty="0">
                <a:solidFill>
                  <a:sysClr val="windowText" lastClr="000000"/>
                </a:solidFill>
                <a:latin typeface="Calibri"/>
                <a:cs typeface="Calibri"/>
              </a:rPr>
              <a:t>are</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the </a:t>
            </a:r>
            <a:r>
              <a:rPr sz="1600" kern="0" spc="-350" dirty="0">
                <a:solidFill>
                  <a:sysClr val="windowText" lastClr="000000"/>
                </a:solidFill>
                <a:latin typeface="Calibri"/>
                <a:cs typeface="Calibri"/>
              </a:rPr>
              <a:t> </a:t>
            </a:r>
            <a:r>
              <a:rPr sz="1600" kern="0" spc="-15" dirty="0">
                <a:solidFill>
                  <a:sysClr val="windowText" lastClr="000000"/>
                </a:solidFill>
                <a:latin typeface="Calibri"/>
                <a:cs typeface="Calibri"/>
              </a:rPr>
              <a:t>drivers</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that</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shape</a:t>
            </a:r>
            <a:r>
              <a:rPr sz="1600" kern="0" spc="15" dirty="0">
                <a:solidFill>
                  <a:sysClr val="windowText" lastClr="000000"/>
                </a:solidFill>
                <a:latin typeface="Calibri"/>
                <a:cs typeface="Calibri"/>
              </a:rPr>
              <a:t> </a:t>
            </a:r>
            <a:r>
              <a:rPr sz="1600" b="1" kern="0" spc="-5" dirty="0">
                <a:solidFill>
                  <a:srgbClr val="FF0000"/>
                </a:solidFill>
                <a:latin typeface="Calibri"/>
                <a:cs typeface="Calibri"/>
              </a:rPr>
              <a:t>UniMC</a:t>
            </a:r>
            <a:r>
              <a:rPr sz="1600" b="1" kern="0" spc="30" dirty="0">
                <a:solidFill>
                  <a:srgbClr val="FF0000"/>
                </a:solidFill>
                <a:latin typeface="Calibri"/>
                <a:cs typeface="Calibri"/>
              </a:rPr>
              <a:t> </a:t>
            </a:r>
            <a:r>
              <a:rPr sz="1600" b="1" kern="0" spc="-15" dirty="0">
                <a:solidFill>
                  <a:srgbClr val="FF0000"/>
                </a:solidFill>
                <a:latin typeface="Calibri"/>
                <a:cs typeface="Calibri"/>
              </a:rPr>
              <a:t>strategy</a:t>
            </a:r>
            <a:r>
              <a:rPr sz="1600" b="1" kern="0" spc="15" dirty="0">
                <a:solidFill>
                  <a:srgbClr val="FF0000"/>
                </a:solidFill>
                <a:latin typeface="Calibri"/>
                <a:cs typeface="Calibri"/>
              </a:rPr>
              <a:t> </a:t>
            </a:r>
            <a:r>
              <a:rPr sz="1600" kern="0" spc="-10" dirty="0">
                <a:solidFill>
                  <a:sysClr val="windowText" lastClr="000000"/>
                </a:solidFill>
                <a:latin typeface="Calibri"/>
                <a:cs typeface="Calibri"/>
              </a:rPr>
              <a:t>to</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support</a:t>
            </a:r>
            <a:r>
              <a:rPr sz="1600" kern="0" spc="30" dirty="0">
                <a:solidFill>
                  <a:sysClr val="windowText" lastClr="000000"/>
                </a:solidFill>
                <a:latin typeface="Calibri"/>
                <a:cs typeface="Calibri"/>
              </a:rPr>
              <a:t> </a:t>
            </a:r>
            <a:r>
              <a:rPr sz="1600" kern="0" spc="-15" dirty="0">
                <a:solidFill>
                  <a:sysClr val="windowText" lastClr="000000"/>
                </a:solidFill>
                <a:latin typeface="Calibri"/>
                <a:cs typeface="Calibri"/>
              </a:rPr>
              <a:t>young</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talents</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growth</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local </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community</a:t>
            </a:r>
            <a:endParaRPr sz="1600" kern="0">
              <a:solidFill>
                <a:sysClr val="windowText" lastClr="000000"/>
              </a:solidFill>
              <a:latin typeface="Calibri"/>
              <a:cs typeface="Calibri"/>
            </a:endParaRPr>
          </a:p>
          <a:p>
            <a:pPr>
              <a:spcBef>
                <a:spcPts val="30"/>
              </a:spcBef>
              <a:buFont typeface="Arial"/>
              <a:buChar char="•"/>
            </a:pPr>
            <a:endParaRPr sz="1550" kern="0">
              <a:solidFill>
                <a:sysClr val="windowText" lastClr="000000"/>
              </a:solidFill>
              <a:latin typeface="Calibri"/>
              <a:cs typeface="Calibri"/>
            </a:endParaRPr>
          </a:p>
          <a:p>
            <a:pPr marL="299085" marR="5080" indent="-287020">
              <a:spcBef>
                <a:spcPts val="5"/>
              </a:spcBef>
              <a:buFont typeface="Arial"/>
              <a:buChar char="•"/>
              <a:tabLst>
                <a:tab pos="299085" algn="l"/>
                <a:tab pos="299720" algn="l"/>
              </a:tabLst>
            </a:pPr>
            <a:r>
              <a:rPr sz="1600" kern="0" spc="-5" dirty="0">
                <a:solidFill>
                  <a:sysClr val="windowText" lastClr="000000"/>
                </a:solidFill>
                <a:latin typeface="Calibri"/>
                <a:cs typeface="Calibri"/>
              </a:rPr>
              <a:t>Since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2013,</a:t>
            </a:r>
            <a:r>
              <a:rPr sz="1600" kern="0" spc="35" dirty="0">
                <a:solidFill>
                  <a:sysClr val="windowText" lastClr="000000"/>
                </a:solidFill>
                <a:latin typeface="Calibri"/>
                <a:cs typeface="Calibri"/>
              </a:rPr>
              <a:t> </a:t>
            </a:r>
            <a:r>
              <a:rPr sz="1600" kern="0" spc="-5" dirty="0">
                <a:solidFill>
                  <a:sysClr val="windowText" lastClr="000000"/>
                </a:solidFill>
                <a:latin typeface="Calibri"/>
                <a:cs typeface="Calibri"/>
              </a:rPr>
              <a:t>UniMC</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has </a:t>
            </a:r>
            <a:r>
              <a:rPr sz="1600" kern="0" spc="-10" dirty="0">
                <a:solidFill>
                  <a:sysClr val="windowText" lastClr="000000"/>
                </a:solidFill>
                <a:latin typeface="Calibri"/>
                <a:cs typeface="Calibri"/>
              </a:rPr>
              <a:t>been</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engaged </a:t>
            </a:r>
            <a:r>
              <a:rPr sz="1600" kern="0" spc="-5" dirty="0">
                <a:solidFill>
                  <a:sysClr val="windowText" lastClr="000000"/>
                </a:solidFill>
                <a:latin typeface="Calibri"/>
                <a:cs typeface="Calibri"/>
              </a:rPr>
              <a:t>in</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a:t>
            </a:r>
            <a:r>
              <a:rPr sz="1600" kern="0" spc="15" dirty="0">
                <a:solidFill>
                  <a:sysClr val="windowText" lastClr="000000"/>
                </a:solidFill>
                <a:latin typeface="Calibri"/>
                <a:cs typeface="Calibri"/>
              </a:rPr>
              <a:t> </a:t>
            </a:r>
            <a:r>
              <a:rPr sz="1600" b="1" kern="0" spc="-10" dirty="0">
                <a:solidFill>
                  <a:srgbClr val="FF0000"/>
                </a:solidFill>
                <a:latin typeface="Calibri"/>
                <a:cs typeface="Calibri"/>
              </a:rPr>
              <a:t>variety</a:t>
            </a:r>
            <a:r>
              <a:rPr sz="1600" b="1" kern="0" spc="10" dirty="0">
                <a:solidFill>
                  <a:srgbClr val="FF0000"/>
                </a:solidFill>
                <a:latin typeface="Calibri"/>
                <a:cs typeface="Calibri"/>
              </a:rPr>
              <a:t> </a:t>
            </a:r>
            <a:r>
              <a:rPr sz="1600" b="1" kern="0" spc="-5" dirty="0">
                <a:solidFill>
                  <a:srgbClr val="FF0000"/>
                </a:solidFill>
                <a:latin typeface="Calibri"/>
                <a:cs typeface="Calibri"/>
              </a:rPr>
              <a:t>of</a:t>
            </a:r>
            <a:r>
              <a:rPr sz="1600" b="1" kern="0" dirty="0">
                <a:solidFill>
                  <a:srgbClr val="FF0000"/>
                </a:solidFill>
                <a:latin typeface="Calibri"/>
                <a:cs typeface="Calibri"/>
              </a:rPr>
              <a:t> </a:t>
            </a:r>
            <a:r>
              <a:rPr sz="1600" b="1" kern="0" spc="-10" dirty="0">
                <a:solidFill>
                  <a:srgbClr val="FF0000"/>
                </a:solidFill>
                <a:latin typeface="Calibri"/>
                <a:cs typeface="Calibri"/>
              </a:rPr>
              <a:t>TM</a:t>
            </a:r>
            <a:r>
              <a:rPr sz="1600" b="1" kern="0" spc="10" dirty="0">
                <a:solidFill>
                  <a:srgbClr val="FF0000"/>
                </a:solidFill>
                <a:latin typeface="Calibri"/>
                <a:cs typeface="Calibri"/>
              </a:rPr>
              <a:t> </a:t>
            </a:r>
            <a:r>
              <a:rPr sz="1600" b="1" kern="0" spc="-5" dirty="0">
                <a:solidFill>
                  <a:srgbClr val="FF0000"/>
                </a:solidFill>
                <a:latin typeface="Calibri"/>
                <a:cs typeface="Calibri"/>
              </a:rPr>
              <a:t>initiatives</a:t>
            </a:r>
            <a:r>
              <a:rPr sz="1600" kern="0" spc="-5" dirty="0">
                <a:solidFill>
                  <a:sysClr val="windowText" lastClr="000000"/>
                </a:solidFill>
                <a:latin typeface="Calibri"/>
                <a:cs typeface="Calibri"/>
              </a:rPr>
              <a:t>,</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focusing</a:t>
            </a:r>
            <a:r>
              <a:rPr sz="1600" kern="0" spc="-5" dirty="0">
                <a:solidFill>
                  <a:sysClr val="windowText" lastClr="000000"/>
                </a:solidFill>
                <a:latin typeface="Calibri"/>
                <a:cs typeface="Calibri"/>
              </a:rPr>
              <a:t> on</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tools</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to </a:t>
            </a:r>
            <a:r>
              <a:rPr sz="1600" kern="0" spc="-5" dirty="0">
                <a:solidFill>
                  <a:sysClr val="windowText" lastClr="000000"/>
                </a:solidFill>
                <a:latin typeface="Calibri"/>
                <a:cs typeface="Calibri"/>
              </a:rPr>
              <a:t> </a:t>
            </a:r>
            <a:r>
              <a:rPr sz="1600" kern="0" spc="-15" dirty="0">
                <a:solidFill>
                  <a:sysClr val="windowText" lastClr="000000"/>
                </a:solidFill>
                <a:latin typeface="Calibri"/>
                <a:cs typeface="Calibri"/>
              </a:rPr>
              <a:t>promote</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10" dirty="0">
                <a:solidFill>
                  <a:sysClr val="windowText" lastClr="000000"/>
                </a:solidFill>
                <a:latin typeface="Calibri"/>
                <a:cs typeface="Calibri"/>
              </a:rPr>
              <a:t> “</a:t>
            </a:r>
            <a:r>
              <a:rPr sz="1600" b="1" kern="0" spc="-10" dirty="0">
                <a:solidFill>
                  <a:srgbClr val="FF0000"/>
                </a:solidFill>
                <a:latin typeface="Calibri"/>
                <a:cs typeface="Calibri"/>
              </a:rPr>
              <a:t>entrepreneurial</a:t>
            </a:r>
            <a:r>
              <a:rPr sz="1600" b="1" kern="0" spc="30" dirty="0">
                <a:solidFill>
                  <a:srgbClr val="FF0000"/>
                </a:solidFill>
                <a:latin typeface="Calibri"/>
                <a:cs typeface="Calibri"/>
              </a:rPr>
              <a:t> </a:t>
            </a:r>
            <a:r>
              <a:rPr sz="1600" b="1" kern="0" spc="-5" dirty="0">
                <a:solidFill>
                  <a:srgbClr val="FF0000"/>
                </a:solidFill>
                <a:latin typeface="Calibri"/>
                <a:cs typeface="Calibri"/>
              </a:rPr>
              <a:t>approach</a:t>
            </a:r>
            <a:r>
              <a:rPr sz="1600" kern="0" spc="-5" dirty="0">
                <a:solidFill>
                  <a:sysClr val="windowText" lastClr="000000"/>
                </a:solidFill>
                <a:latin typeface="Calibri"/>
                <a:cs typeface="Calibri"/>
              </a:rPr>
              <a:t>”</a:t>
            </a:r>
            <a:r>
              <a:rPr sz="1600" kern="0" spc="50" dirty="0">
                <a:solidFill>
                  <a:sysClr val="windowText" lastClr="000000"/>
                </a:solidFill>
                <a:latin typeface="Calibri"/>
                <a:cs typeface="Calibri"/>
              </a:rPr>
              <a:t> </a:t>
            </a:r>
            <a:r>
              <a:rPr sz="1600" kern="0" spc="-5" dirty="0">
                <a:solidFill>
                  <a:sysClr val="windowText" lastClr="000000"/>
                </a:solidFill>
                <a:latin typeface="Calibri"/>
                <a:cs typeface="Calibri"/>
              </a:rPr>
              <a:t>among</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undergraduates,</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postgraduates</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scholars </a:t>
            </a:r>
            <a:r>
              <a:rPr sz="1600" kern="0" spc="-350"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SSHs,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stimulation</a:t>
            </a:r>
            <a:r>
              <a:rPr sz="1600" kern="0" spc="-15" dirty="0">
                <a:solidFill>
                  <a:sysClr val="windowText" lastClr="000000"/>
                </a:solidFill>
                <a:latin typeface="Calibri"/>
                <a:cs typeface="Calibri"/>
              </a:rPr>
              <a:t> </a:t>
            </a:r>
            <a:r>
              <a:rPr sz="1600" b="1" kern="0" spc="-10" dirty="0">
                <a:solidFill>
                  <a:srgbClr val="FF0000"/>
                </a:solidFill>
                <a:latin typeface="Calibri"/>
                <a:cs typeface="Calibri"/>
              </a:rPr>
              <a:t>innovation</a:t>
            </a:r>
            <a:r>
              <a:rPr sz="1600" b="1" kern="0" spc="5" dirty="0">
                <a:solidFill>
                  <a:srgbClr val="FF0000"/>
                </a:solidFill>
                <a:latin typeface="Calibri"/>
                <a:cs typeface="Calibri"/>
              </a:rPr>
              <a:t> </a:t>
            </a:r>
            <a:r>
              <a:rPr sz="1600" kern="0" dirty="0">
                <a:solidFill>
                  <a:sysClr val="windowText" lastClr="000000"/>
                </a:solidFill>
                <a:latin typeface="Calibri"/>
                <a:cs typeface="Calibri"/>
              </a:rPr>
              <a:t>and</a:t>
            </a:r>
            <a:r>
              <a:rPr sz="1600" kern="0" spc="-20" dirty="0">
                <a:solidFill>
                  <a:sysClr val="windowText" lastClr="000000"/>
                </a:solidFill>
                <a:latin typeface="Calibri"/>
                <a:cs typeface="Calibri"/>
              </a:rPr>
              <a:t> </a:t>
            </a:r>
            <a:r>
              <a:rPr sz="1600" b="1" kern="0" spc="-5" dirty="0">
                <a:solidFill>
                  <a:srgbClr val="FF0000"/>
                </a:solidFill>
                <a:latin typeface="Calibri"/>
                <a:cs typeface="Calibri"/>
              </a:rPr>
              <a:t>creativity</a:t>
            </a:r>
            <a:endParaRPr sz="1600" kern="0">
              <a:solidFill>
                <a:sysClr val="windowText" lastClr="000000"/>
              </a:solidFill>
              <a:latin typeface="Calibri"/>
              <a:cs typeface="Calibri"/>
            </a:endParaRPr>
          </a:p>
          <a:p>
            <a:pPr>
              <a:spcBef>
                <a:spcPts val="25"/>
              </a:spcBef>
              <a:buFont typeface="Arial"/>
              <a:buChar char="•"/>
            </a:pPr>
            <a:endParaRPr sz="1550" kern="0">
              <a:solidFill>
                <a:sysClr val="windowText" lastClr="000000"/>
              </a:solidFill>
              <a:latin typeface="Calibri"/>
              <a:cs typeface="Calibri"/>
            </a:endParaRPr>
          </a:p>
          <a:p>
            <a:pPr marL="299085" marR="105410" indent="-287020">
              <a:spcBef>
                <a:spcPts val="5"/>
              </a:spcBef>
              <a:buFont typeface="Arial"/>
              <a:buChar char="•"/>
              <a:tabLst>
                <a:tab pos="299085" algn="l"/>
                <a:tab pos="299720" algn="l"/>
              </a:tabLst>
            </a:pPr>
            <a:r>
              <a:rPr sz="1600" b="1" kern="0" spc="-10" dirty="0">
                <a:solidFill>
                  <a:srgbClr val="FF0000"/>
                </a:solidFill>
                <a:latin typeface="Calibri"/>
                <a:cs typeface="Calibri"/>
              </a:rPr>
              <a:t>University</a:t>
            </a:r>
            <a:r>
              <a:rPr sz="1600" b="1" kern="0" spc="25" dirty="0">
                <a:solidFill>
                  <a:srgbClr val="FF0000"/>
                </a:solidFill>
                <a:latin typeface="Calibri"/>
                <a:cs typeface="Calibri"/>
              </a:rPr>
              <a:t> </a:t>
            </a:r>
            <a:r>
              <a:rPr sz="1600" b="1" kern="0" spc="-5" dirty="0">
                <a:solidFill>
                  <a:srgbClr val="FF0000"/>
                </a:solidFill>
                <a:latin typeface="Calibri"/>
                <a:cs typeface="Calibri"/>
              </a:rPr>
              <a:t>as</a:t>
            </a:r>
            <a:r>
              <a:rPr sz="1600" b="1" kern="0" spc="10" dirty="0">
                <a:solidFill>
                  <a:srgbClr val="FF0000"/>
                </a:solidFill>
                <a:latin typeface="Calibri"/>
                <a:cs typeface="Calibri"/>
              </a:rPr>
              <a:t> </a:t>
            </a:r>
            <a:r>
              <a:rPr sz="1600" b="1" kern="0" spc="-5" dirty="0">
                <a:solidFill>
                  <a:srgbClr val="FF0000"/>
                </a:solidFill>
                <a:latin typeface="Calibri"/>
                <a:cs typeface="Calibri"/>
              </a:rPr>
              <a:t>a</a:t>
            </a:r>
            <a:r>
              <a:rPr sz="1600" b="1" kern="0" spc="5" dirty="0">
                <a:solidFill>
                  <a:srgbClr val="FF0000"/>
                </a:solidFill>
                <a:latin typeface="Calibri"/>
                <a:cs typeface="Calibri"/>
              </a:rPr>
              <a:t> </a:t>
            </a:r>
            <a:r>
              <a:rPr sz="1600" b="1" kern="0" spc="-10" dirty="0">
                <a:solidFill>
                  <a:srgbClr val="FF0000"/>
                </a:solidFill>
                <a:latin typeface="Calibri"/>
                <a:cs typeface="Calibri"/>
              </a:rPr>
              <a:t>facilitator </a:t>
            </a:r>
            <a:r>
              <a:rPr sz="1600" kern="0" spc="-10" dirty="0">
                <a:solidFill>
                  <a:sysClr val="windowText" lastClr="000000"/>
                </a:solidFill>
                <a:latin typeface="Calibri"/>
                <a:cs typeface="Calibri"/>
              </a:rPr>
              <a:t>between</a:t>
            </a:r>
            <a:r>
              <a:rPr sz="1600" kern="0" spc="45" dirty="0">
                <a:solidFill>
                  <a:sysClr val="windowText" lastClr="000000"/>
                </a:solidFill>
                <a:latin typeface="Calibri"/>
                <a:cs typeface="Calibri"/>
              </a:rPr>
              <a:t> </a:t>
            </a:r>
            <a:r>
              <a:rPr sz="1600" kern="0" spc="-10" dirty="0">
                <a:solidFill>
                  <a:sysClr val="windowText" lastClr="000000"/>
                </a:solidFill>
                <a:latin typeface="Calibri"/>
                <a:cs typeface="Calibri"/>
              </a:rPr>
              <a:t>local</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actors</a:t>
            </a:r>
            <a:r>
              <a:rPr sz="1600" kern="0" spc="20" dirty="0">
                <a:solidFill>
                  <a:sysClr val="windowText" lastClr="000000"/>
                </a:solidFill>
                <a:latin typeface="Calibri"/>
                <a:cs typeface="Calibri"/>
              </a:rPr>
              <a:t> </a:t>
            </a:r>
            <a:r>
              <a:rPr sz="1600" kern="0" spc="-15" dirty="0">
                <a:solidFill>
                  <a:sysClr val="windowText" lastClr="000000"/>
                </a:solidFill>
                <a:latin typeface="Calibri"/>
                <a:cs typeface="Calibri"/>
              </a:rPr>
              <a:t>(indsutry,</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public</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bodies,</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schools,</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associations) </a:t>
            </a:r>
            <a:r>
              <a:rPr sz="1600" kern="0" spc="-345" dirty="0">
                <a:solidFill>
                  <a:sysClr val="windowText" lastClr="000000"/>
                </a:solidFill>
                <a:latin typeface="Calibri"/>
                <a:cs typeface="Calibri"/>
              </a:rPr>
              <a:t> </a:t>
            </a:r>
            <a:r>
              <a:rPr sz="1600" kern="0" spc="-10" dirty="0">
                <a:solidFill>
                  <a:sysClr val="windowText" lastClr="000000"/>
                </a:solidFill>
                <a:latin typeface="Calibri"/>
                <a:cs typeface="Calibri"/>
              </a:rPr>
              <a:t>that </a:t>
            </a:r>
            <a:r>
              <a:rPr sz="1600" kern="0" spc="-15" dirty="0">
                <a:solidFill>
                  <a:sysClr val="windowText" lastClr="000000"/>
                </a:solidFill>
                <a:latin typeface="Calibri"/>
                <a:cs typeface="Calibri"/>
              </a:rPr>
              <a:t>interact</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a:t>
            </a:r>
            <a:r>
              <a:rPr sz="1600" kern="0" spc="5" dirty="0">
                <a:solidFill>
                  <a:sysClr val="windowText" lastClr="000000"/>
                </a:solidFill>
                <a:latin typeface="Calibri"/>
                <a:cs typeface="Calibri"/>
              </a:rPr>
              <a:t> </a:t>
            </a:r>
            <a:r>
              <a:rPr sz="1600" b="1" kern="0" spc="-10" dirty="0">
                <a:solidFill>
                  <a:srgbClr val="FF0000"/>
                </a:solidFill>
                <a:latin typeface="Calibri"/>
                <a:cs typeface="Calibri"/>
              </a:rPr>
              <a:t>continuous</a:t>
            </a:r>
            <a:r>
              <a:rPr sz="1600" b="1" kern="0" spc="40" dirty="0">
                <a:solidFill>
                  <a:srgbClr val="FF0000"/>
                </a:solidFill>
                <a:latin typeface="Calibri"/>
                <a:cs typeface="Calibri"/>
              </a:rPr>
              <a:t> </a:t>
            </a:r>
            <a:r>
              <a:rPr sz="1600" b="1" kern="0" spc="-5" dirty="0">
                <a:solidFill>
                  <a:srgbClr val="FF0000"/>
                </a:solidFill>
                <a:latin typeface="Calibri"/>
                <a:cs typeface="Calibri"/>
              </a:rPr>
              <a:t>and</a:t>
            </a:r>
            <a:r>
              <a:rPr sz="1600" b="1" kern="0" spc="5" dirty="0">
                <a:solidFill>
                  <a:srgbClr val="FF0000"/>
                </a:solidFill>
                <a:latin typeface="Calibri"/>
                <a:cs typeface="Calibri"/>
              </a:rPr>
              <a:t> </a:t>
            </a:r>
            <a:r>
              <a:rPr sz="1600" b="1" kern="0" spc="-10" dirty="0">
                <a:solidFill>
                  <a:srgbClr val="FF0000"/>
                </a:solidFill>
                <a:latin typeface="Calibri"/>
                <a:cs typeface="Calibri"/>
              </a:rPr>
              <a:t>co-creative process</a:t>
            </a:r>
            <a:r>
              <a:rPr sz="1600" b="1" kern="0" spc="45" dirty="0">
                <a:solidFill>
                  <a:srgbClr val="FF0000"/>
                </a:solidFill>
                <a:latin typeface="Calibri"/>
                <a:cs typeface="Calibri"/>
              </a:rPr>
              <a:t> </a:t>
            </a:r>
            <a:r>
              <a:rPr sz="1600" kern="0" spc="-10" dirty="0">
                <a:solidFill>
                  <a:sysClr val="windowText" lastClr="000000"/>
                </a:solidFill>
                <a:latin typeface="Calibri"/>
                <a:cs typeface="Calibri"/>
              </a:rPr>
              <a:t>to</a:t>
            </a:r>
            <a:r>
              <a:rPr sz="1600" kern="0" dirty="0">
                <a:solidFill>
                  <a:sysClr val="windowText" lastClr="000000"/>
                </a:solidFill>
                <a:latin typeface="Calibri"/>
                <a:cs typeface="Calibri"/>
              </a:rPr>
              <a:t> </a:t>
            </a:r>
            <a:r>
              <a:rPr sz="1600" kern="0" spc="-15" dirty="0">
                <a:solidFill>
                  <a:sysClr val="windowText" lastClr="000000"/>
                </a:solidFill>
                <a:latin typeface="Calibri"/>
                <a:cs typeface="Calibri"/>
              </a:rPr>
              <a:t>foster</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local</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development</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and </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sustainability</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its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economic,</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social</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environmental</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dimension</a:t>
            </a:r>
            <a:endParaRPr sz="1600" kern="0">
              <a:solidFill>
                <a:sysClr val="windowText" lastClr="000000"/>
              </a:solidFill>
              <a:latin typeface="Calibri"/>
              <a:cs typeface="Calibri"/>
            </a:endParaRPr>
          </a:p>
          <a:p>
            <a:pPr>
              <a:spcBef>
                <a:spcPts val="25"/>
              </a:spcBef>
              <a:buFont typeface="Arial"/>
              <a:buChar char="•"/>
            </a:pPr>
            <a:endParaRPr sz="1550" kern="0">
              <a:solidFill>
                <a:sysClr val="windowText" lastClr="000000"/>
              </a:solidFill>
              <a:latin typeface="Calibri"/>
              <a:cs typeface="Calibri"/>
            </a:endParaRPr>
          </a:p>
          <a:p>
            <a:pPr marL="299085" marR="19685" indent="-287020">
              <a:buFont typeface="Arial"/>
              <a:buChar char="•"/>
              <a:tabLst>
                <a:tab pos="299085" algn="l"/>
                <a:tab pos="299720" algn="l"/>
              </a:tabLst>
            </a:pPr>
            <a:r>
              <a:rPr sz="1600" kern="0" spc="-10" dirty="0">
                <a:solidFill>
                  <a:sysClr val="windowText" lastClr="000000"/>
                </a:solidFill>
                <a:latin typeface="Calibri"/>
                <a:cs typeface="Calibri"/>
              </a:rPr>
              <a:t>Marche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Region</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is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one</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5" dirty="0">
                <a:solidFill>
                  <a:sysClr val="windowText" lastClr="000000"/>
                </a:solidFill>
                <a:latin typeface="Calibri"/>
                <a:cs typeface="Calibri"/>
              </a:rPr>
              <a:t> </a:t>
            </a:r>
            <a:r>
              <a:rPr sz="1600" kern="0" spc="-15" dirty="0">
                <a:solidFill>
                  <a:sysClr val="windowText" lastClr="000000"/>
                </a:solidFill>
                <a:latin typeface="Calibri"/>
                <a:cs typeface="Calibri"/>
              </a:rPr>
              <a:t>four</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Italian</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regions</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hit </a:t>
            </a:r>
            <a:r>
              <a:rPr sz="1600" kern="0" spc="-10" dirty="0">
                <a:solidFill>
                  <a:sysClr val="windowText" lastClr="000000"/>
                </a:solidFill>
                <a:latin typeface="Calibri"/>
                <a:cs typeface="Calibri"/>
              </a:rPr>
              <a:t>by</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b="1" kern="0" spc="-15" dirty="0">
                <a:solidFill>
                  <a:srgbClr val="FF0000"/>
                </a:solidFill>
                <a:latin typeface="Calibri"/>
                <a:cs typeface="Calibri"/>
              </a:rPr>
              <a:t>earthquakes</a:t>
            </a:r>
            <a:r>
              <a:rPr sz="1600" b="1" kern="0" spc="25" dirty="0">
                <a:solidFill>
                  <a:srgbClr val="FF0000"/>
                </a:solidFill>
                <a:latin typeface="Calibri"/>
                <a:cs typeface="Calibri"/>
              </a:rPr>
              <a:t> </a:t>
            </a:r>
            <a:r>
              <a:rPr sz="1600" b="1" kern="0" spc="-5" dirty="0">
                <a:solidFill>
                  <a:srgbClr val="FF0000"/>
                </a:solidFill>
                <a:latin typeface="Calibri"/>
                <a:cs typeface="Calibri"/>
              </a:rPr>
              <a:t>in</a:t>
            </a:r>
            <a:r>
              <a:rPr sz="1600" b="1" kern="0" spc="10" dirty="0">
                <a:solidFill>
                  <a:srgbClr val="FF0000"/>
                </a:solidFill>
                <a:latin typeface="Calibri"/>
                <a:cs typeface="Calibri"/>
              </a:rPr>
              <a:t> </a:t>
            </a:r>
            <a:r>
              <a:rPr sz="1600" b="1" kern="0" spc="-10" dirty="0">
                <a:solidFill>
                  <a:srgbClr val="FF0000"/>
                </a:solidFill>
                <a:latin typeface="Calibri"/>
                <a:cs typeface="Calibri"/>
              </a:rPr>
              <a:t>2016</a:t>
            </a:r>
            <a:r>
              <a:rPr sz="1600" kern="0" spc="-10" dirty="0">
                <a:solidFill>
                  <a:sysClr val="windowText" lastClr="000000"/>
                </a:solidFill>
                <a:latin typeface="Calibri"/>
                <a:cs typeface="Calibri"/>
              </a:rPr>
              <a:t>.</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Since</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these </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terrible</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events,</a:t>
            </a:r>
            <a:r>
              <a:rPr sz="1600" kern="0" spc="35" dirty="0">
                <a:solidFill>
                  <a:sysClr val="windowText" lastClr="000000"/>
                </a:solidFill>
                <a:latin typeface="Calibri"/>
                <a:cs typeface="Calibri"/>
              </a:rPr>
              <a:t> </a:t>
            </a:r>
            <a:r>
              <a:rPr sz="1600" b="1" kern="0" spc="-5" dirty="0">
                <a:solidFill>
                  <a:srgbClr val="FF0000"/>
                </a:solidFill>
                <a:latin typeface="Calibri"/>
                <a:cs typeface="Calibri"/>
              </a:rPr>
              <a:t>UniMC</a:t>
            </a:r>
            <a:r>
              <a:rPr sz="1600" b="1" kern="0" spc="25" dirty="0">
                <a:solidFill>
                  <a:srgbClr val="FF0000"/>
                </a:solidFill>
                <a:latin typeface="Calibri"/>
                <a:cs typeface="Calibri"/>
              </a:rPr>
              <a:t> </a:t>
            </a:r>
            <a:r>
              <a:rPr sz="1600" b="1" kern="0" spc="-5" dirty="0">
                <a:solidFill>
                  <a:srgbClr val="FF0000"/>
                </a:solidFill>
                <a:latin typeface="Calibri"/>
                <a:cs typeface="Calibri"/>
              </a:rPr>
              <a:t>has</a:t>
            </a:r>
            <a:r>
              <a:rPr sz="1600" b="1" kern="0" spc="20" dirty="0">
                <a:solidFill>
                  <a:srgbClr val="FF0000"/>
                </a:solidFill>
                <a:latin typeface="Calibri"/>
                <a:cs typeface="Calibri"/>
              </a:rPr>
              <a:t> </a:t>
            </a:r>
            <a:r>
              <a:rPr sz="1600" b="1" kern="0" spc="-10" dirty="0">
                <a:solidFill>
                  <a:srgbClr val="FF0000"/>
                </a:solidFill>
                <a:latin typeface="Calibri"/>
                <a:cs typeface="Calibri"/>
              </a:rPr>
              <a:t>intensified</a:t>
            </a:r>
            <a:r>
              <a:rPr sz="1600" b="1" kern="0" spc="20" dirty="0">
                <a:solidFill>
                  <a:srgbClr val="FF0000"/>
                </a:solidFill>
                <a:latin typeface="Calibri"/>
                <a:cs typeface="Calibri"/>
              </a:rPr>
              <a:t> </a:t>
            </a:r>
            <a:r>
              <a:rPr sz="1600" b="1" kern="0" spc="-5" dirty="0">
                <a:solidFill>
                  <a:srgbClr val="FF0000"/>
                </a:solidFill>
                <a:latin typeface="Calibri"/>
                <a:cs typeface="Calibri"/>
              </a:rPr>
              <a:t>its </a:t>
            </a:r>
            <a:r>
              <a:rPr sz="1600" b="1" kern="0" spc="-10" dirty="0">
                <a:solidFill>
                  <a:srgbClr val="FF0000"/>
                </a:solidFill>
                <a:latin typeface="Calibri"/>
                <a:cs typeface="Calibri"/>
              </a:rPr>
              <a:t>relations</a:t>
            </a:r>
            <a:r>
              <a:rPr sz="1600" b="1" kern="0" spc="-5" dirty="0">
                <a:solidFill>
                  <a:srgbClr val="FF0000"/>
                </a:solidFill>
                <a:latin typeface="Calibri"/>
                <a:cs typeface="Calibri"/>
              </a:rPr>
              <a:t> </a:t>
            </a:r>
            <a:r>
              <a:rPr sz="1600" b="1" kern="0" spc="-10" dirty="0">
                <a:solidFill>
                  <a:srgbClr val="FF0000"/>
                </a:solidFill>
                <a:latin typeface="Calibri"/>
                <a:cs typeface="Calibri"/>
              </a:rPr>
              <a:t>with</a:t>
            </a:r>
            <a:r>
              <a:rPr sz="1600" b="1" kern="0" spc="25" dirty="0">
                <a:solidFill>
                  <a:srgbClr val="FF0000"/>
                </a:solidFill>
                <a:latin typeface="Calibri"/>
                <a:cs typeface="Calibri"/>
              </a:rPr>
              <a:t> </a:t>
            </a:r>
            <a:r>
              <a:rPr sz="1600" b="1" kern="0" spc="-5" dirty="0">
                <a:solidFill>
                  <a:srgbClr val="FF0000"/>
                </a:solidFill>
                <a:latin typeface="Calibri"/>
                <a:cs typeface="Calibri"/>
              </a:rPr>
              <a:t>local</a:t>
            </a:r>
            <a:r>
              <a:rPr sz="1600" b="1" kern="0" dirty="0">
                <a:solidFill>
                  <a:srgbClr val="FF0000"/>
                </a:solidFill>
                <a:latin typeface="Calibri"/>
                <a:cs typeface="Calibri"/>
              </a:rPr>
              <a:t> </a:t>
            </a:r>
            <a:r>
              <a:rPr sz="1600" b="1" kern="0" spc="-15" dirty="0">
                <a:solidFill>
                  <a:srgbClr val="FF0000"/>
                </a:solidFill>
                <a:latin typeface="Calibri"/>
                <a:cs typeface="Calibri"/>
              </a:rPr>
              <a:t>stakeholders</a:t>
            </a:r>
            <a:r>
              <a:rPr sz="1600" kern="0" spc="-15" dirty="0">
                <a:solidFill>
                  <a:sysClr val="windowText" lastClr="000000"/>
                </a:solidFill>
                <a:latin typeface="Calibri"/>
                <a:cs typeface="Calibri"/>
              </a:rPr>
              <a:t>,</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promoting</a:t>
            </a:r>
            <a:r>
              <a:rPr sz="1600" kern="0" spc="20" dirty="0">
                <a:solidFill>
                  <a:sysClr val="windowText" lastClr="000000"/>
                </a:solidFill>
                <a:latin typeface="Calibri"/>
                <a:cs typeface="Calibri"/>
              </a:rPr>
              <a:t> </a:t>
            </a:r>
            <a:r>
              <a:rPr sz="1600" kern="0" spc="-15" dirty="0">
                <a:solidFill>
                  <a:sysClr val="windowText" lastClr="000000"/>
                </a:solidFill>
                <a:latin typeface="Calibri"/>
                <a:cs typeface="Calibri"/>
              </a:rPr>
              <a:t>several </a:t>
            </a:r>
            <a:r>
              <a:rPr sz="1600" kern="0" spc="-345" dirty="0">
                <a:solidFill>
                  <a:sysClr val="windowText" lastClr="000000"/>
                </a:solidFill>
                <a:latin typeface="Calibri"/>
                <a:cs typeface="Calibri"/>
              </a:rPr>
              <a:t> </a:t>
            </a:r>
            <a:r>
              <a:rPr sz="1600" kern="0" spc="-10" dirty="0">
                <a:solidFill>
                  <a:sysClr val="windowText" lastClr="000000"/>
                </a:solidFill>
                <a:latin typeface="Calibri"/>
                <a:cs typeface="Calibri"/>
              </a:rPr>
              <a:t>TM initiatives</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contribute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dirty="0">
                <a:solidFill>
                  <a:sysClr val="windowText" lastClr="000000"/>
                </a:solidFill>
                <a:latin typeface="Calibri"/>
                <a:cs typeface="Calibri"/>
              </a:rPr>
              <a:t> </a:t>
            </a:r>
            <a:r>
              <a:rPr sz="1600" kern="0" spc="-15" dirty="0">
                <a:solidFill>
                  <a:sysClr val="windowText" lastClr="000000"/>
                </a:solidFill>
                <a:latin typeface="Calibri"/>
                <a:cs typeface="Calibri"/>
              </a:rPr>
              <a:t>recover</a:t>
            </a:r>
            <a:r>
              <a:rPr sz="1600" kern="0" spc="4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areas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hit</a:t>
            </a:r>
            <a:r>
              <a:rPr sz="1600" kern="0" spc="25" dirty="0">
                <a:solidFill>
                  <a:sysClr val="windowText" lastClr="000000"/>
                </a:solidFill>
                <a:latin typeface="Calibri"/>
                <a:cs typeface="Calibri"/>
              </a:rPr>
              <a:t> </a:t>
            </a:r>
            <a:r>
              <a:rPr sz="1600" kern="0" spc="-10" dirty="0">
                <a:solidFill>
                  <a:sysClr val="windowText" lastClr="000000"/>
                </a:solidFill>
                <a:latin typeface="Calibri"/>
                <a:cs typeface="Calibri"/>
              </a:rPr>
              <a:t>by</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disaster</a:t>
            </a:r>
            <a:endParaRPr sz="1600" kern="0">
              <a:solidFill>
                <a:sysClr val="windowText" lastClr="000000"/>
              </a:solidFill>
              <a:latin typeface="Calibri"/>
              <a:cs typeface="Calibri"/>
            </a:endParaRPr>
          </a:p>
          <a:p>
            <a:pPr>
              <a:spcBef>
                <a:spcPts val="30"/>
              </a:spcBef>
              <a:buFont typeface="Arial"/>
              <a:buChar char="•"/>
            </a:pPr>
            <a:endParaRPr sz="1550" kern="0">
              <a:solidFill>
                <a:sysClr val="windowText" lastClr="000000"/>
              </a:solidFill>
              <a:latin typeface="Calibri"/>
              <a:cs typeface="Calibri"/>
            </a:endParaRPr>
          </a:p>
          <a:p>
            <a:pPr marL="299085" marR="26670" indent="-287020">
              <a:buFont typeface="Arial"/>
              <a:buChar char="•"/>
              <a:tabLst>
                <a:tab pos="299085" algn="l"/>
                <a:tab pos="299720" algn="l"/>
              </a:tabLst>
            </a:pPr>
            <a:r>
              <a:rPr sz="1600" kern="0" spc="-5" dirty="0">
                <a:solidFill>
                  <a:sysClr val="windowText" lastClr="000000"/>
                </a:solidFill>
                <a:latin typeface="Calibri"/>
                <a:cs typeface="Calibri"/>
              </a:rPr>
              <a:t>In</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this</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context,</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Marche</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Region</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is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still</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one</a:t>
            </a:r>
            <a:r>
              <a:rPr sz="1600" kern="0" spc="65"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most</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specialized</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Italian</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regions</a:t>
            </a:r>
            <a:r>
              <a:rPr sz="1600" kern="0" spc="35" dirty="0">
                <a:solidFill>
                  <a:sysClr val="windowText" lastClr="000000"/>
                </a:solidFill>
                <a:latin typeface="Calibri"/>
                <a:cs typeface="Calibri"/>
              </a:rPr>
              <a:t> </a:t>
            </a:r>
            <a:r>
              <a:rPr sz="1600" kern="0" spc="-5" dirty="0">
                <a:solidFill>
                  <a:sysClr val="windowText" lastClr="000000"/>
                </a:solidFill>
                <a:latin typeface="Calibri"/>
                <a:cs typeface="Calibri"/>
              </a:rPr>
              <a:t>in the</a:t>
            </a:r>
            <a:r>
              <a:rPr sz="1600" kern="0" spc="20" dirty="0">
                <a:solidFill>
                  <a:sysClr val="windowText" lastClr="000000"/>
                </a:solidFill>
                <a:latin typeface="Calibri"/>
                <a:cs typeface="Calibri"/>
              </a:rPr>
              <a:t> </a:t>
            </a:r>
            <a:r>
              <a:rPr sz="1600" b="1" kern="0" spc="-10" dirty="0">
                <a:solidFill>
                  <a:srgbClr val="FF0000"/>
                </a:solidFill>
                <a:latin typeface="Calibri"/>
                <a:cs typeface="Calibri"/>
              </a:rPr>
              <a:t>Cultural </a:t>
            </a:r>
            <a:r>
              <a:rPr sz="1600" b="1" kern="0" spc="-345" dirty="0">
                <a:solidFill>
                  <a:srgbClr val="FF0000"/>
                </a:solidFill>
                <a:latin typeface="Calibri"/>
                <a:cs typeface="Calibri"/>
              </a:rPr>
              <a:t> </a:t>
            </a:r>
            <a:r>
              <a:rPr sz="1600" b="1" kern="0" spc="-5" dirty="0">
                <a:solidFill>
                  <a:srgbClr val="FF0000"/>
                </a:solidFill>
                <a:latin typeface="Calibri"/>
                <a:cs typeface="Calibri"/>
              </a:rPr>
              <a:t>and</a:t>
            </a:r>
            <a:r>
              <a:rPr sz="1600" b="1" kern="0" spc="35" dirty="0">
                <a:solidFill>
                  <a:srgbClr val="FF0000"/>
                </a:solidFill>
                <a:latin typeface="Calibri"/>
                <a:cs typeface="Calibri"/>
              </a:rPr>
              <a:t> </a:t>
            </a:r>
            <a:r>
              <a:rPr sz="1600" b="1" kern="0" spc="-10" dirty="0">
                <a:solidFill>
                  <a:srgbClr val="FF0000"/>
                </a:solidFill>
                <a:latin typeface="Calibri"/>
                <a:cs typeface="Calibri"/>
              </a:rPr>
              <a:t>Creative</a:t>
            </a:r>
            <a:r>
              <a:rPr sz="1600" b="1" kern="0" spc="15" dirty="0">
                <a:solidFill>
                  <a:srgbClr val="FF0000"/>
                </a:solidFill>
                <a:latin typeface="Calibri"/>
                <a:cs typeface="Calibri"/>
              </a:rPr>
              <a:t> </a:t>
            </a:r>
            <a:r>
              <a:rPr sz="1600" b="1" kern="0" spc="-5" dirty="0">
                <a:solidFill>
                  <a:srgbClr val="FF0000"/>
                </a:solidFill>
                <a:latin typeface="Calibri"/>
                <a:cs typeface="Calibri"/>
              </a:rPr>
              <a:t>sector</a:t>
            </a:r>
            <a:r>
              <a:rPr sz="1600" kern="0" spc="-5" dirty="0">
                <a:solidFill>
                  <a:sysClr val="windowText" lastClr="000000"/>
                </a:solidFill>
                <a:latin typeface="Calibri"/>
                <a:cs typeface="Calibri"/>
              </a:rPr>
              <a:t>.</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5" dirty="0">
                <a:solidFill>
                  <a:sysClr val="windowText" lastClr="000000"/>
                </a:solidFill>
                <a:latin typeface="Calibri"/>
                <a:cs typeface="Calibri"/>
              </a:rPr>
              <a:t> </a:t>
            </a:r>
            <a:r>
              <a:rPr sz="1600" kern="0" spc="-15" dirty="0">
                <a:solidFill>
                  <a:sysClr val="windowText" lastClr="000000"/>
                </a:solidFill>
                <a:latin typeface="Calibri"/>
                <a:cs typeface="Calibri"/>
              </a:rPr>
              <a:t>particular,</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2017,</a:t>
            </a:r>
            <a:r>
              <a:rPr sz="1600" kern="0" spc="5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Province</a:t>
            </a:r>
            <a:r>
              <a:rPr sz="1600" kern="0" spc="5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20" dirty="0">
                <a:solidFill>
                  <a:sysClr val="windowText" lastClr="000000"/>
                </a:solidFill>
                <a:latin typeface="Calibri"/>
                <a:cs typeface="Calibri"/>
              </a:rPr>
              <a:t> </a:t>
            </a:r>
            <a:r>
              <a:rPr sz="1600" kern="0" spc="-15" dirty="0">
                <a:solidFill>
                  <a:sysClr val="windowText" lastClr="000000"/>
                </a:solidFill>
                <a:latin typeface="Calibri"/>
                <a:cs typeface="Calibri"/>
              </a:rPr>
              <a:t>Macerata</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Province</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(NUTS3)</a:t>
            </a:r>
            <a:r>
              <a:rPr sz="1600" kern="0" spc="50" dirty="0">
                <a:solidFill>
                  <a:sysClr val="windowText" lastClr="000000"/>
                </a:solidFill>
                <a:latin typeface="Calibri"/>
                <a:cs typeface="Calibri"/>
              </a:rPr>
              <a:t> </a:t>
            </a:r>
            <a:r>
              <a:rPr sz="1600" kern="0" spc="-10" dirty="0">
                <a:solidFill>
                  <a:sysClr val="windowText" lastClr="000000"/>
                </a:solidFill>
                <a:latin typeface="Calibri"/>
                <a:cs typeface="Calibri"/>
              </a:rPr>
              <a:t>was </a:t>
            </a:r>
            <a:r>
              <a:rPr sz="1600" kern="0" spc="-5" dirty="0">
                <a:solidFill>
                  <a:sysClr val="windowText" lastClr="000000"/>
                </a:solidFill>
                <a:latin typeface="Calibri"/>
                <a:cs typeface="Calibri"/>
              </a:rPr>
              <a:t> one</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top</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twenty</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Italian</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provinces</a:t>
            </a:r>
            <a:r>
              <a:rPr sz="1600" kern="0" spc="45"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terms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C&amp;C </a:t>
            </a:r>
            <a:r>
              <a:rPr sz="1600" kern="0" spc="-10" dirty="0">
                <a:solidFill>
                  <a:sysClr val="windowText" lastClr="000000"/>
                </a:solidFill>
                <a:latin typeface="Calibri"/>
                <a:cs typeface="Calibri"/>
              </a:rPr>
              <a:t>sector</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added</a:t>
            </a:r>
            <a:r>
              <a:rPr sz="1600" kern="0" spc="-10" dirty="0">
                <a:solidFill>
                  <a:sysClr val="windowText" lastClr="000000"/>
                </a:solidFill>
                <a:latin typeface="Calibri"/>
                <a:cs typeface="Calibri"/>
              </a:rPr>
              <a:t> value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(6.2%</a:t>
            </a:r>
            <a:r>
              <a:rPr sz="1600" kern="0" spc="40" dirty="0">
                <a:solidFill>
                  <a:sysClr val="windowText" lastClr="000000"/>
                </a:solidFill>
                <a:latin typeface="Calibri"/>
                <a:cs typeface="Calibri"/>
              </a:rPr>
              <a:t> </a:t>
            </a:r>
            <a:r>
              <a:rPr sz="1600" kern="0" spc="-5" dirty="0">
                <a:solidFill>
                  <a:sysClr val="windowText" lastClr="000000"/>
                </a:solidFill>
                <a:latin typeface="Calibri"/>
                <a:cs typeface="Calibri"/>
              </a:rPr>
              <a:t>on</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regional </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basis) and</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employment</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(7.1%</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on</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regional</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basis) </a:t>
            </a:r>
            <a:r>
              <a:rPr sz="1600" kern="0" spc="-10" dirty="0">
                <a:solidFill>
                  <a:sysClr val="windowText" lastClr="000000"/>
                </a:solidFill>
                <a:latin typeface="Calibri"/>
                <a:cs typeface="Calibri"/>
              </a:rPr>
              <a:t>(Symbola,</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2019)</a:t>
            </a:r>
            <a:endParaRPr sz="1600" kern="0">
              <a:solidFill>
                <a:sysClr val="windowText" lastClr="000000"/>
              </a:solidFill>
              <a:latin typeface="Calibri"/>
              <a:cs typeface="Calibri"/>
            </a:endParaRPr>
          </a:p>
        </p:txBody>
      </p:sp>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2"/>
              </a:rPr>
              <a:t>lorenzo.compagnucci@unimc.it</a:t>
            </a:r>
            <a:endParaRPr sz="1100" kern="0">
              <a:solidFill>
                <a:sysClr val="windowText" lastClr="000000"/>
              </a:solidFill>
              <a:latin typeface="Calibri"/>
              <a:cs typeface="Calibri"/>
            </a:endParaRPr>
          </a:p>
        </p:txBody>
      </p:sp>
      <p:sp>
        <p:nvSpPr>
          <p:cNvPr id="3" name="object 3"/>
          <p:cNvSpPr txBox="1">
            <a:spLocks noGrp="1"/>
          </p:cNvSpPr>
          <p:nvPr>
            <p:ph type="title"/>
          </p:nvPr>
        </p:nvSpPr>
        <p:spPr>
          <a:xfrm>
            <a:off x="3642741" y="138175"/>
            <a:ext cx="4907280" cy="360680"/>
          </a:xfrm>
          <a:prstGeom prst="rect">
            <a:avLst/>
          </a:prstGeom>
        </p:spPr>
        <p:txBody>
          <a:bodyPr vert="horz" wrap="square" lIns="0" tIns="12065" rIns="0" bIns="0" rtlCol="0">
            <a:spAutoFit/>
          </a:bodyPr>
          <a:lstStyle/>
          <a:p>
            <a:pPr marL="12700">
              <a:spcBef>
                <a:spcPts val="95"/>
              </a:spcBef>
            </a:pPr>
            <a:r>
              <a:rPr sz="2200" spc="-10" dirty="0"/>
              <a:t>The</a:t>
            </a:r>
            <a:r>
              <a:rPr sz="2200" spc="10" dirty="0"/>
              <a:t> </a:t>
            </a:r>
            <a:r>
              <a:rPr sz="2200" spc="-25" dirty="0"/>
              <a:t>strategy</a:t>
            </a:r>
            <a:r>
              <a:rPr sz="2200" spc="20" dirty="0"/>
              <a:t> </a:t>
            </a:r>
            <a:r>
              <a:rPr sz="2200" spc="-5" dirty="0"/>
              <a:t>of</a:t>
            </a:r>
            <a:r>
              <a:rPr sz="2200" spc="10" dirty="0"/>
              <a:t> </a:t>
            </a:r>
            <a:r>
              <a:rPr sz="2200" spc="-10" dirty="0"/>
              <a:t>the</a:t>
            </a:r>
            <a:r>
              <a:rPr sz="2200" spc="20" dirty="0"/>
              <a:t> </a:t>
            </a:r>
            <a:r>
              <a:rPr sz="2200" spc="-10" dirty="0"/>
              <a:t>University</a:t>
            </a:r>
            <a:r>
              <a:rPr sz="2200" spc="15" dirty="0"/>
              <a:t> </a:t>
            </a:r>
            <a:r>
              <a:rPr sz="2200" spc="-5" dirty="0"/>
              <a:t>of</a:t>
            </a:r>
            <a:r>
              <a:rPr sz="2200" spc="10" dirty="0"/>
              <a:t> </a:t>
            </a:r>
            <a:r>
              <a:rPr sz="2200" spc="-20" dirty="0"/>
              <a:t>Macerata</a:t>
            </a:r>
            <a:endParaRPr sz="2200"/>
          </a:p>
        </p:txBody>
      </p:sp>
    </p:spTree>
    <p:extLst>
      <p:ext uri="{BB962C8B-B14F-4D97-AF65-F5344CB8AC3E}">
        <p14:creationId xmlns:p14="http://schemas.microsoft.com/office/powerpoint/2010/main" val="2500859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908159" y="1134070"/>
            <a:ext cx="11112349" cy="3592558"/>
          </a:xfrm>
        </p:spPr>
        <p:txBody>
          <a:bodyPr anchor="t"/>
          <a:lstStyle/>
          <a:p>
            <a:r>
              <a:rPr lang="en-US" sz="3094" dirty="0"/>
              <a:t>Developing and embedding transversal SSH-lead interdisciplinary structures to stimulate and support societal impact creation</a:t>
            </a:r>
            <a:endParaRPr lang="nl-NL" sz="2250" dirty="0"/>
          </a:p>
        </p:txBody>
      </p:sp>
      <p:sp>
        <p:nvSpPr>
          <p:cNvPr id="18" name="Ondertitel 17"/>
          <p:cNvSpPr>
            <a:spLocks noGrp="1"/>
          </p:cNvSpPr>
          <p:nvPr>
            <p:ph type="subTitle" idx="1"/>
          </p:nvPr>
        </p:nvSpPr>
        <p:spPr>
          <a:xfrm>
            <a:off x="902773" y="4315370"/>
            <a:ext cx="10681190" cy="865877"/>
          </a:xfrm>
        </p:spPr>
        <p:txBody>
          <a:bodyPr>
            <a:noAutofit/>
          </a:bodyPr>
          <a:lstStyle/>
          <a:p>
            <a:r>
              <a:rPr lang="en-US" sz="1687" dirty="0"/>
              <a:t>AESIS – ECOOM, Impact of Social Sciences, Humanities &amp; Arts – The international conference on approaches for assessing and stimulating Impact of Social Sciences, Humanities &amp; Arts on Society</a:t>
            </a:r>
          </a:p>
          <a:p>
            <a:r>
              <a:rPr lang="nl-BE" sz="1687" dirty="0"/>
              <a:t>Noël Klima, online, 15/10/2021</a:t>
            </a:r>
            <a:endParaRPr lang="nl-NL" sz="2812" dirty="0"/>
          </a:p>
          <a:p>
            <a:pPr algn="ctr"/>
            <a:endParaRPr lang="nl-NL" sz="3094" dirty="0"/>
          </a:p>
        </p:txBody>
      </p:sp>
      <p:sp>
        <p:nvSpPr>
          <p:cNvPr id="6" name="Text Placeholder Organsation L1/L2"/>
          <p:cNvSpPr>
            <a:spLocks noGrp="1"/>
          </p:cNvSpPr>
          <p:nvPr>
            <p:ph type="body" sz="quarter" idx="10"/>
          </p:nvPr>
        </p:nvSpPr>
        <p:spPr/>
        <p:txBody>
          <a:bodyPr>
            <a:normAutofit/>
          </a:bodyPr>
          <a:lstStyle/>
          <a:p>
            <a:r>
              <a:rPr lang="nl-BE" dirty="0"/>
              <a:t> </a:t>
            </a:r>
          </a:p>
        </p:txBody>
      </p:sp>
    </p:spTree>
    <p:extLst>
      <p:ext uri="{BB962C8B-B14F-4D97-AF65-F5344CB8AC3E}">
        <p14:creationId xmlns:p14="http://schemas.microsoft.com/office/powerpoint/2010/main" val="1484385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5916162"/>
            <a:ext cx="9144000" cy="942340"/>
            <a:chOff x="0" y="5916162"/>
            <a:chExt cx="9144000" cy="942340"/>
          </a:xfrm>
        </p:grpSpPr>
        <p:pic>
          <p:nvPicPr>
            <p:cNvPr id="3" name="object 3"/>
            <p:cNvPicPr/>
            <p:nvPr/>
          </p:nvPicPr>
          <p:blipFill>
            <a:blip r:embed="rId2" cstate="print"/>
            <a:stretch>
              <a:fillRect/>
            </a:stretch>
          </p:blipFill>
          <p:spPr>
            <a:xfrm>
              <a:off x="0" y="5916162"/>
              <a:ext cx="9143999" cy="941835"/>
            </a:xfrm>
            <a:prstGeom prst="rect">
              <a:avLst/>
            </a:prstGeom>
          </p:spPr>
        </p:pic>
        <p:sp>
          <p:nvSpPr>
            <p:cNvPr id="4" name="object 4"/>
            <p:cNvSpPr/>
            <p:nvPr/>
          </p:nvSpPr>
          <p:spPr>
            <a:xfrm>
              <a:off x="0" y="5935979"/>
              <a:ext cx="9144000" cy="922019"/>
            </a:xfrm>
            <a:custGeom>
              <a:avLst/>
              <a:gdLst/>
              <a:ahLst/>
              <a:cxnLst/>
              <a:rect l="l" t="t" r="r" b="b"/>
              <a:pathLst>
                <a:path w="9144000" h="922020">
                  <a:moveTo>
                    <a:pt x="9144000" y="0"/>
                  </a:moveTo>
                  <a:lnTo>
                    <a:pt x="0" y="0"/>
                  </a:lnTo>
                  <a:lnTo>
                    <a:pt x="0" y="922020"/>
                  </a:lnTo>
                  <a:lnTo>
                    <a:pt x="9144000" y="922020"/>
                  </a:lnTo>
                  <a:lnTo>
                    <a:pt x="9144000" y="0"/>
                  </a:lnTo>
                  <a:close/>
                </a:path>
              </a:pathLst>
            </a:custGeom>
            <a:solidFill>
              <a:srgbClr val="FFFFFF"/>
            </a:solidFill>
          </p:spPr>
          <p:txBody>
            <a:bodyPr wrap="square" lIns="0" tIns="0" rIns="0" bIns="0" rtlCol="0"/>
            <a:lstStyle/>
            <a:p>
              <a:endParaRPr kern="0">
                <a:solidFill>
                  <a:sysClr val="windowText" lastClr="000000"/>
                </a:solidFill>
              </a:endParaRPr>
            </a:p>
          </p:txBody>
        </p:sp>
      </p:grpSp>
      <p:sp>
        <p:nvSpPr>
          <p:cNvPr id="5" name="object 5"/>
          <p:cNvSpPr txBox="1">
            <a:spLocks noGrp="1"/>
          </p:cNvSpPr>
          <p:nvPr>
            <p:ph type="title"/>
          </p:nvPr>
        </p:nvSpPr>
        <p:spPr>
          <a:xfrm>
            <a:off x="3185160" y="1030225"/>
            <a:ext cx="5821680" cy="883575"/>
          </a:xfrm>
          <a:prstGeom prst="rect">
            <a:avLst/>
          </a:prstGeom>
          <a:ln w="9144">
            <a:solidFill>
              <a:srgbClr val="FF0000"/>
            </a:solidFill>
          </a:ln>
        </p:spPr>
        <p:txBody>
          <a:bodyPr vert="horz" wrap="square" lIns="0" tIns="21590" rIns="0" bIns="0" rtlCol="0">
            <a:spAutoFit/>
          </a:bodyPr>
          <a:lstStyle/>
          <a:p>
            <a:pPr marL="2143125" marR="1311910" indent="-821690">
              <a:spcBef>
                <a:spcPts val="170"/>
              </a:spcBef>
            </a:pPr>
            <a:r>
              <a:rPr spc="-5" dirty="0"/>
              <a:t>Humanism </a:t>
            </a:r>
            <a:r>
              <a:rPr b="0" spc="-20" dirty="0">
                <a:solidFill>
                  <a:srgbClr val="000000"/>
                </a:solidFill>
              </a:rPr>
              <a:t>to </a:t>
            </a:r>
            <a:r>
              <a:rPr b="0" spc="-10" dirty="0">
                <a:solidFill>
                  <a:srgbClr val="000000"/>
                </a:solidFill>
              </a:rPr>
              <a:t>support </a:t>
            </a:r>
            <a:r>
              <a:rPr b="0" spc="-620" dirty="0">
                <a:solidFill>
                  <a:srgbClr val="000000"/>
                </a:solidFill>
              </a:rPr>
              <a:t> </a:t>
            </a:r>
            <a:r>
              <a:rPr b="0" spc="-15" dirty="0">
                <a:solidFill>
                  <a:srgbClr val="000000"/>
                </a:solidFill>
              </a:rPr>
              <a:t>innovation</a:t>
            </a:r>
          </a:p>
        </p:txBody>
      </p:sp>
      <p:sp>
        <p:nvSpPr>
          <p:cNvPr id="6" name="object 6"/>
          <p:cNvSpPr txBox="1"/>
          <p:nvPr/>
        </p:nvSpPr>
        <p:spPr>
          <a:xfrm>
            <a:off x="3185160" y="3005327"/>
            <a:ext cx="5821680" cy="884858"/>
          </a:xfrm>
          <a:prstGeom prst="rect">
            <a:avLst/>
          </a:prstGeom>
          <a:ln w="9144">
            <a:solidFill>
              <a:srgbClr val="FF0000"/>
            </a:solidFill>
          </a:ln>
        </p:spPr>
        <p:txBody>
          <a:bodyPr vert="horz" wrap="square" lIns="0" tIns="22860" rIns="0" bIns="0" rtlCol="0">
            <a:spAutoFit/>
          </a:bodyPr>
          <a:lstStyle/>
          <a:p>
            <a:pPr marL="969644" marR="962660" indent="231140">
              <a:spcBef>
                <a:spcPts val="180"/>
              </a:spcBef>
            </a:pPr>
            <a:r>
              <a:rPr sz="2800" kern="0" spc="-15" dirty="0">
                <a:solidFill>
                  <a:sysClr val="windowText" lastClr="000000"/>
                </a:solidFill>
                <a:latin typeface="Calibri"/>
                <a:cs typeface="Calibri"/>
              </a:rPr>
              <a:t>Understanding</a:t>
            </a:r>
            <a:r>
              <a:rPr sz="2800" kern="0" spc="40" dirty="0">
                <a:solidFill>
                  <a:sysClr val="windowText" lastClr="000000"/>
                </a:solidFill>
                <a:latin typeface="Calibri"/>
                <a:cs typeface="Calibri"/>
              </a:rPr>
              <a:t> </a:t>
            </a:r>
            <a:r>
              <a:rPr sz="2800" kern="0" spc="-20" dirty="0">
                <a:solidFill>
                  <a:sysClr val="windowText" lastClr="000000"/>
                </a:solidFill>
                <a:latin typeface="Calibri"/>
                <a:cs typeface="Calibri"/>
              </a:rPr>
              <a:t>complex </a:t>
            </a:r>
            <a:r>
              <a:rPr sz="2800" kern="0" spc="-15" dirty="0">
                <a:solidFill>
                  <a:sysClr val="windowText" lastClr="000000"/>
                </a:solidFill>
                <a:latin typeface="Calibri"/>
                <a:cs typeface="Calibri"/>
              </a:rPr>
              <a:t> </a:t>
            </a:r>
            <a:r>
              <a:rPr sz="2800" kern="0" spc="-10" dirty="0">
                <a:solidFill>
                  <a:sysClr val="windowText" lastClr="000000"/>
                </a:solidFill>
                <a:latin typeface="Calibri"/>
                <a:cs typeface="Calibri"/>
              </a:rPr>
              <a:t>socio-economic</a:t>
            </a:r>
            <a:r>
              <a:rPr sz="2800" kern="0" spc="-5" dirty="0">
                <a:solidFill>
                  <a:sysClr val="windowText" lastClr="000000"/>
                </a:solidFill>
                <a:latin typeface="Calibri"/>
                <a:cs typeface="Calibri"/>
              </a:rPr>
              <a:t> </a:t>
            </a:r>
            <a:r>
              <a:rPr sz="2800" b="1" kern="0" spc="-10" dirty="0">
                <a:solidFill>
                  <a:srgbClr val="FF0000"/>
                </a:solidFill>
                <a:latin typeface="Calibri"/>
                <a:cs typeface="Calibri"/>
              </a:rPr>
              <a:t>challenges</a:t>
            </a:r>
            <a:endParaRPr sz="2800" kern="0">
              <a:solidFill>
                <a:sysClr val="windowText" lastClr="000000"/>
              </a:solidFill>
              <a:latin typeface="Calibri"/>
              <a:cs typeface="Calibri"/>
            </a:endParaRPr>
          </a:p>
        </p:txBody>
      </p:sp>
      <p:sp>
        <p:nvSpPr>
          <p:cNvPr id="7" name="object 7"/>
          <p:cNvSpPr txBox="1"/>
          <p:nvPr/>
        </p:nvSpPr>
        <p:spPr>
          <a:xfrm>
            <a:off x="3185160" y="5094733"/>
            <a:ext cx="5821680" cy="885499"/>
          </a:xfrm>
          <a:prstGeom prst="rect">
            <a:avLst/>
          </a:prstGeom>
          <a:ln w="9144">
            <a:solidFill>
              <a:srgbClr val="FF0000"/>
            </a:solidFill>
          </a:ln>
        </p:spPr>
        <p:txBody>
          <a:bodyPr vert="horz" wrap="square" lIns="0" tIns="23495" rIns="0" bIns="0" rtlCol="0">
            <a:spAutoFit/>
          </a:bodyPr>
          <a:lstStyle/>
          <a:p>
            <a:pPr marL="137160" marR="128270" indent="251460">
              <a:spcBef>
                <a:spcPts val="185"/>
              </a:spcBef>
            </a:pPr>
            <a:r>
              <a:rPr sz="2800" kern="0" spc="-10" dirty="0">
                <a:solidFill>
                  <a:sysClr val="windowText" lastClr="000000"/>
                </a:solidFill>
                <a:latin typeface="Calibri"/>
                <a:cs typeface="Calibri"/>
              </a:rPr>
              <a:t>Suggesting</a:t>
            </a:r>
            <a:r>
              <a:rPr sz="2800" kern="0" spc="20" dirty="0">
                <a:solidFill>
                  <a:sysClr val="windowText" lastClr="000000"/>
                </a:solidFill>
                <a:latin typeface="Calibri"/>
                <a:cs typeface="Calibri"/>
              </a:rPr>
              <a:t> </a:t>
            </a:r>
            <a:r>
              <a:rPr sz="2800" b="1" kern="0" spc="-15" dirty="0">
                <a:solidFill>
                  <a:srgbClr val="FF0000"/>
                </a:solidFill>
                <a:latin typeface="Calibri"/>
                <a:cs typeface="Calibri"/>
              </a:rPr>
              <a:t>co-created</a:t>
            </a:r>
            <a:r>
              <a:rPr sz="2800" b="1" kern="0" spc="25" dirty="0">
                <a:solidFill>
                  <a:srgbClr val="FF0000"/>
                </a:solidFill>
                <a:latin typeface="Calibri"/>
                <a:cs typeface="Calibri"/>
              </a:rPr>
              <a:t> </a:t>
            </a:r>
            <a:r>
              <a:rPr sz="2800" b="1" kern="0" spc="-5" dirty="0">
                <a:solidFill>
                  <a:srgbClr val="FF0000"/>
                </a:solidFill>
                <a:latin typeface="Calibri"/>
                <a:cs typeface="Calibri"/>
              </a:rPr>
              <a:t>solutions</a:t>
            </a:r>
            <a:r>
              <a:rPr sz="2800" b="1" kern="0" dirty="0">
                <a:solidFill>
                  <a:srgbClr val="FF0000"/>
                </a:solidFill>
                <a:latin typeface="Calibri"/>
                <a:cs typeface="Calibri"/>
              </a:rPr>
              <a:t> </a:t>
            </a:r>
            <a:r>
              <a:rPr sz="2800" kern="0" spc="-15" dirty="0">
                <a:solidFill>
                  <a:sysClr val="windowText" lastClr="000000"/>
                </a:solidFill>
                <a:latin typeface="Calibri"/>
                <a:cs typeface="Calibri"/>
              </a:rPr>
              <a:t>by </a:t>
            </a:r>
            <a:r>
              <a:rPr sz="2800" kern="0" spc="-10" dirty="0">
                <a:solidFill>
                  <a:sysClr val="windowText" lastClr="000000"/>
                </a:solidFill>
                <a:latin typeface="Calibri"/>
                <a:cs typeface="Calibri"/>
              </a:rPr>
              <a:t> adopting</a:t>
            </a:r>
            <a:r>
              <a:rPr sz="2800" kern="0" spc="25" dirty="0">
                <a:solidFill>
                  <a:sysClr val="windowText" lastClr="000000"/>
                </a:solidFill>
                <a:latin typeface="Calibri"/>
                <a:cs typeface="Calibri"/>
              </a:rPr>
              <a:t> </a:t>
            </a:r>
            <a:r>
              <a:rPr sz="2800" kern="0" spc="-5" dirty="0">
                <a:solidFill>
                  <a:sysClr val="windowText" lastClr="000000"/>
                </a:solidFill>
                <a:latin typeface="Calibri"/>
                <a:cs typeface="Calibri"/>
              </a:rPr>
              <a:t>an</a:t>
            </a:r>
            <a:r>
              <a:rPr sz="2800" kern="0" spc="5" dirty="0">
                <a:solidFill>
                  <a:sysClr val="windowText" lastClr="000000"/>
                </a:solidFill>
                <a:latin typeface="Calibri"/>
                <a:cs typeface="Calibri"/>
              </a:rPr>
              <a:t> </a:t>
            </a:r>
            <a:r>
              <a:rPr sz="2800" kern="0" spc="-15" dirty="0">
                <a:solidFill>
                  <a:sysClr val="windowText" lastClr="000000"/>
                </a:solidFill>
                <a:latin typeface="Calibri"/>
                <a:cs typeface="Calibri"/>
              </a:rPr>
              <a:t>interdisciplinary</a:t>
            </a:r>
            <a:r>
              <a:rPr sz="2800" kern="0" spc="60" dirty="0">
                <a:solidFill>
                  <a:sysClr val="windowText" lastClr="000000"/>
                </a:solidFill>
                <a:latin typeface="Calibri"/>
                <a:cs typeface="Calibri"/>
              </a:rPr>
              <a:t> </a:t>
            </a:r>
            <a:r>
              <a:rPr sz="2800" kern="0" spc="-10" dirty="0">
                <a:solidFill>
                  <a:sysClr val="windowText" lastClr="000000"/>
                </a:solidFill>
                <a:latin typeface="Calibri"/>
                <a:cs typeface="Calibri"/>
              </a:rPr>
              <a:t>approach</a:t>
            </a:r>
            <a:endParaRPr sz="2800" kern="0">
              <a:solidFill>
                <a:sysClr val="windowText" lastClr="000000"/>
              </a:solidFill>
              <a:latin typeface="Calibri"/>
              <a:cs typeface="Calibri"/>
            </a:endParaRPr>
          </a:p>
        </p:txBody>
      </p:sp>
      <p:sp>
        <p:nvSpPr>
          <p:cNvPr id="8" name="object 8"/>
          <p:cNvSpPr txBox="1"/>
          <p:nvPr/>
        </p:nvSpPr>
        <p:spPr>
          <a:xfrm>
            <a:off x="3642741" y="138175"/>
            <a:ext cx="4907280" cy="360680"/>
          </a:xfrm>
          <a:prstGeom prst="rect">
            <a:avLst/>
          </a:prstGeom>
        </p:spPr>
        <p:txBody>
          <a:bodyPr vert="horz" wrap="square" lIns="0" tIns="12065" rIns="0" bIns="0" rtlCol="0">
            <a:spAutoFit/>
          </a:bodyPr>
          <a:lstStyle/>
          <a:p>
            <a:pPr marL="12700">
              <a:spcBef>
                <a:spcPts val="95"/>
              </a:spcBef>
            </a:pPr>
            <a:r>
              <a:rPr sz="2200" b="1" kern="0" spc="-10" dirty="0">
                <a:solidFill>
                  <a:srgbClr val="FF0000"/>
                </a:solidFill>
                <a:latin typeface="Calibri"/>
                <a:cs typeface="Calibri"/>
              </a:rPr>
              <a:t>The</a:t>
            </a:r>
            <a:r>
              <a:rPr sz="2200" b="1" kern="0" spc="10" dirty="0">
                <a:solidFill>
                  <a:srgbClr val="FF0000"/>
                </a:solidFill>
                <a:latin typeface="Calibri"/>
                <a:cs typeface="Calibri"/>
              </a:rPr>
              <a:t> </a:t>
            </a:r>
            <a:r>
              <a:rPr sz="2200" b="1" kern="0" spc="-25" dirty="0">
                <a:solidFill>
                  <a:srgbClr val="FF0000"/>
                </a:solidFill>
                <a:latin typeface="Calibri"/>
                <a:cs typeface="Calibri"/>
              </a:rPr>
              <a:t>strategy</a:t>
            </a:r>
            <a:r>
              <a:rPr sz="2200" b="1" kern="0" spc="20" dirty="0">
                <a:solidFill>
                  <a:srgbClr val="FF0000"/>
                </a:solidFill>
                <a:latin typeface="Calibri"/>
                <a:cs typeface="Calibri"/>
              </a:rPr>
              <a:t> </a:t>
            </a:r>
            <a:r>
              <a:rPr sz="2200" b="1" kern="0" spc="-5" dirty="0">
                <a:solidFill>
                  <a:srgbClr val="FF0000"/>
                </a:solidFill>
                <a:latin typeface="Calibri"/>
                <a:cs typeface="Calibri"/>
              </a:rPr>
              <a:t>of</a:t>
            </a:r>
            <a:r>
              <a:rPr sz="2200" b="1" kern="0" spc="10" dirty="0">
                <a:solidFill>
                  <a:srgbClr val="FF0000"/>
                </a:solidFill>
                <a:latin typeface="Calibri"/>
                <a:cs typeface="Calibri"/>
              </a:rPr>
              <a:t> </a:t>
            </a:r>
            <a:r>
              <a:rPr sz="2200" b="1" kern="0" spc="-10" dirty="0">
                <a:solidFill>
                  <a:srgbClr val="FF0000"/>
                </a:solidFill>
                <a:latin typeface="Calibri"/>
                <a:cs typeface="Calibri"/>
              </a:rPr>
              <a:t>the</a:t>
            </a:r>
            <a:r>
              <a:rPr sz="2200" b="1" kern="0" spc="20" dirty="0">
                <a:solidFill>
                  <a:srgbClr val="FF0000"/>
                </a:solidFill>
                <a:latin typeface="Calibri"/>
                <a:cs typeface="Calibri"/>
              </a:rPr>
              <a:t> </a:t>
            </a:r>
            <a:r>
              <a:rPr sz="2200" b="1" kern="0" spc="-10" dirty="0">
                <a:solidFill>
                  <a:srgbClr val="FF0000"/>
                </a:solidFill>
                <a:latin typeface="Calibri"/>
                <a:cs typeface="Calibri"/>
              </a:rPr>
              <a:t>University</a:t>
            </a:r>
            <a:r>
              <a:rPr sz="2200" b="1" kern="0" spc="15" dirty="0">
                <a:solidFill>
                  <a:srgbClr val="FF0000"/>
                </a:solidFill>
                <a:latin typeface="Calibri"/>
                <a:cs typeface="Calibri"/>
              </a:rPr>
              <a:t> </a:t>
            </a:r>
            <a:r>
              <a:rPr sz="2200" b="1" kern="0" spc="-5" dirty="0">
                <a:solidFill>
                  <a:srgbClr val="FF0000"/>
                </a:solidFill>
                <a:latin typeface="Calibri"/>
                <a:cs typeface="Calibri"/>
              </a:rPr>
              <a:t>of</a:t>
            </a:r>
            <a:r>
              <a:rPr sz="2200" b="1" kern="0" spc="10" dirty="0">
                <a:solidFill>
                  <a:srgbClr val="FF0000"/>
                </a:solidFill>
                <a:latin typeface="Calibri"/>
                <a:cs typeface="Calibri"/>
              </a:rPr>
              <a:t> </a:t>
            </a:r>
            <a:r>
              <a:rPr sz="2200" b="1" kern="0" spc="-20" dirty="0">
                <a:solidFill>
                  <a:srgbClr val="FF0000"/>
                </a:solidFill>
                <a:latin typeface="Calibri"/>
                <a:cs typeface="Calibri"/>
              </a:rPr>
              <a:t>Macerata</a:t>
            </a:r>
            <a:endParaRPr sz="2200" kern="0">
              <a:solidFill>
                <a:sysClr val="windowText" lastClr="000000"/>
              </a:solidFill>
              <a:latin typeface="Calibri"/>
              <a:cs typeface="Calibri"/>
            </a:endParaRPr>
          </a:p>
        </p:txBody>
      </p:sp>
      <p:grpSp>
        <p:nvGrpSpPr>
          <p:cNvPr id="9" name="object 9"/>
          <p:cNvGrpSpPr/>
          <p:nvPr/>
        </p:nvGrpSpPr>
        <p:grpSpPr>
          <a:xfrm>
            <a:off x="5644679" y="2154809"/>
            <a:ext cx="898525" cy="651510"/>
            <a:chOff x="4120678" y="2154809"/>
            <a:chExt cx="898525" cy="651510"/>
          </a:xfrm>
        </p:grpSpPr>
        <p:pic>
          <p:nvPicPr>
            <p:cNvPr id="10" name="object 10"/>
            <p:cNvPicPr/>
            <p:nvPr/>
          </p:nvPicPr>
          <p:blipFill>
            <a:blip r:embed="rId3" cstate="print"/>
            <a:stretch>
              <a:fillRect/>
            </a:stretch>
          </p:blipFill>
          <p:spPr>
            <a:xfrm>
              <a:off x="4120678" y="2154809"/>
              <a:ext cx="898083" cy="651077"/>
            </a:xfrm>
            <a:prstGeom prst="rect">
              <a:avLst/>
            </a:prstGeom>
          </p:spPr>
        </p:pic>
        <p:pic>
          <p:nvPicPr>
            <p:cNvPr id="11" name="object 11"/>
            <p:cNvPicPr/>
            <p:nvPr/>
          </p:nvPicPr>
          <p:blipFill>
            <a:blip r:embed="rId4" cstate="print"/>
            <a:stretch>
              <a:fillRect/>
            </a:stretch>
          </p:blipFill>
          <p:spPr>
            <a:xfrm>
              <a:off x="4151376" y="2170176"/>
              <a:ext cx="841248" cy="586739"/>
            </a:xfrm>
            <a:prstGeom prst="rect">
              <a:avLst/>
            </a:prstGeom>
          </p:spPr>
        </p:pic>
        <p:sp>
          <p:nvSpPr>
            <p:cNvPr id="12" name="object 12"/>
            <p:cNvSpPr/>
            <p:nvPr/>
          </p:nvSpPr>
          <p:spPr>
            <a:xfrm>
              <a:off x="4151376" y="2170176"/>
              <a:ext cx="841375" cy="586740"/>
            </a:xfrm>
            <a:custGeom>
              <a:avLst/>
              <a:gdLst/>
              <a:ahLst/>
              <a:cxnLst/>
              <a:rect l="l" t="t" r="r" b="b"/>
              <a:pathLst>
                <a:path w="841375" h="586739">
                  <a:moveTo>
                    <a:pt x="0" y="293370"/>
                  </a:moveTo>
                  <a:lnTo>
                    <a:pt x="210312" y="293370"/>
                  </a:lnTo>
                  <a:lnTo>
                    <a:pt x="210312" y="0"/>
                  </a:lnTo>
                  <a:lnTo>
                    <a:pt x="630936" y="0"/>
                  </a:lnTo>
                  <a:lnTo>
                    <a:pt x="630936" y="293370"/>
                  </a:lnTo>
                  <a:lnTo>
                    <a:pt x="841248" y="293370"/>
                  </a:lnTo>
                  <a:lnTo>
                    <a:pt x="420624" y="586739"/>
                  </a:lnTo>
                  <a:lnTo>
                    <a:pt x="0" y="293370"/>
                  </a:lnTo>
                  <a:close/>
                </a:path>
              </a:pathLst>
            </a:custGeom>
            <a:ln w="9144">
              <a:solidFill>
                <a:srgbClr val="497DBA"/>
              </a:solidFill>
            </a:ln>
          </p:spPr>
          <p:txBody>
            <a:bodyPr wrap="square" lIns="0" tIns="0" rIns="0" bIns="0" rtlCol="0"/>
            <a:lstStyle/>
            <a:p>
              <a:endParaRPr kern="0">
                <a:solidFill>
                  <a:sysClr val="windowText" lastClr="000000"/>
                </a:solidFill>
              </a:endParaRPr>
            </a:p>
          </p:txBody>
        </p:sp>
      </p:grpSp>
      <p:grpSp>
        <p:nvGrpSpPr>
          <p:cNvPr id="13" name="object 13"/>
          <p:cNvGrpSpPr/>
          <p:nvPr/>
        </p:nvGrpSpPr>
        <p:grpSpPr>
          <a:xfrm>
            <a:off x="5644679" y="4385978"/>
            <a:ext cx="898525" cy="652780"/>
            <a:chOff x="4120678" y="4385978"/>
            <a:chExt cx="898525" cy="652780"/>
          </a:xfrm>
        </p:grpSpPr>
        <p:pic>
          <p:nvPicPr>
            <p:cNvPr id="14" name="object 14"/>
            <p:cNvPicPr/>
            <p:nvPr/>
          </p:nvPicPr>
          <p:blipFill>
            <a:blip r:embed="rId5" cstate="print"/>
            <a:stretch>
              <a:fillRect/>
            </a:stretch>
          </p:blipFill>
          <p:spPr>
            <a:xfrm>
              <a:off x="4120678" y="4385978"/>
              <a:ext cx="898083" cy="652528"/>
            </a:xfrm>
            <a:prstGeom prst="rect">
              <a:avLst/>
            </a:prstGeom>
          </p:spPr>
        </p:pic>
        <p:pic>
          <p:nvPicPr>
            <p:cNvPr id="15" name="object 15"/>
            <p:cNvPicPr/>
            <p:nvPr/>
          </p:nvPicPr>
          <p:blipFill>
            <a:blip r:embed="rId6" cstate="print"/>
            <a:stretch>
              <a:fillRect/>
            </a:stretch>
          </p:blipFill>
          <p:spPr>
            <a:xfrm>
              <a:off x="4151376" y="4401311"/>
              <a:ext cx="841248" cy="588263"/>
            </a:xfrm>
            <a:prstGeom prst="rect">
              <a:avLst/>
            </a:prstGeom>
          </p:spPr>
        </p:pic>
        <p:sp>
          <p:nvSpPr>
            <p:cNvPr id="16" name="object 16"/>
            <p:cNvSpPr/>
            <p:nvPr/>
          </p:nvSpPr>
          <p:spPr>
            <a:xfrm>
              <a:off x="4151376" y="4401311"/>
              <a:ext cx="841375" cy="588645"/>
            </a:xfrm>
            <a:custGeom>
              <a:avLst/>
              <a:gdLst/>
              <a:ahLst/>
              <a:cxnLst/>
              <a:rect l="l" t="t" r="r" b="b"/>
              <a:pathLst>
                <a:path w="841375" h="588645">
                  <a:moveTo>
                    <a:pt x="0" y="294131"/>
                  </a:moveTo>
                  <a:lnTo>
                    <a:pt x="210312" y="294131"/>
                  </a:lnTo>
                  <a:lnTo>
                    <a:pt x="210312" y="0"/>
                  </a:lnTo>
                  <a:lnTo>
                    <a:pt x="630936" y="0"/>
                  </a:lnTo>
                  <a:lnTo>
                    <a:pt x="630936" y="294131"/>
                  </a:lnTo>
                  <a:lnTo>
                    <a:pt x="841248" y="294131"/>
                  </a:lnTo>
                  <a:lnTo>
                    <a:pt x="420624" y="588263"/>
                  </a:lnTo>
                  <a:lnTo>
                    <a:pt x="0" y="294131"/>
                  </a:lnTo>
                  <a:close/>
                </a:path>
              </a:pathLst>
            </a:custGeom>
            <a:ln w="9144">
              <a:solidFill>
                <a:srgbClr val="497DBA"/>
              </a:solidFill>
            </a:ln>
          </p:spPr>
          <p:txBody>
            <a:bodyPr wrap="square" lIns="0" tIns="0" rIns="0" bIns="0" rtlCol="0"/>
            <a:lstStyle/>
            <a:p>
              <a:endParaRPr kern="0">
                <a:solidFill>
                  <a:sysClr val="windowText" lastClr="000000"/>
                </a:solidFill>
              </a:endParaRPr>
            </a:p>
          </p:txBody>
        </p:sp>
      </p:grpSp>
      <p:sp>
        <p:nvSpPr>
          <p:cNvPr id="17" name="object 17"/>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7"/>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1814965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1200" y="167640"/>
            <a:ext cx="8229600" cy="553211"/>
          </a:xfrm>
          <a:prstGeom prst="rect">
            <a:avLst/>
          </a:prstGeom>
        </p:spPr>
      </p:pic>
      <p:grpSp>
        <p:nvGrpSpPr>
          <p:cNvPr id="3" name="object 3"/>
          <p:cNvGrpSpPr/>
          <p:nvPr/>
        </p:nvGrpSpPr>
        <p:grpSpPr>
          <a:xfrm>
            <a:off x="1938527" y="6198108"/>
            <a:ext cx="8426450" cy="88900"/>
            <a:chOff x="414527" y="6198108"/>
            <a:chExt cx="8426450" cy="88900"/>
          </a:xfrm>
        </p:grpSpPr>
        <p:pic>
          <p:nvPicPr>
            <p:cNvPr id="4" name="object 4"/>
            <p:cNvPicPr/>
            <p:nvPr/>
          </p:nvPicPr>
          <p:blipFill>
            <a:blip r:embed="rId3" cstate="print"/>
            <a:stretch>
              <a:fillRect/>
            </a:stretch>
          </p:blipFill>
          <p:spPr>
            <a:xfrm>
              <a:off x="432806" y="6206939"/>
              <a:ext cx="8389639" cy="70652"/>
            </a:xfrm>
            <a:prstGeom prst="rect">
              <a:avLst/>
            </a:prstGeom>
          </p:spPr>
        </p:pic>
        <p:pic>
          <p:nvPicPr>
            <p:cNvPr id="5" name="object 5"/>
            <p:cNvPicPr/>
            <p:nvPr/>
          </p:nvPicPr>
          <p:blipFill>
            <a:blip r:embed="rId4" cstate="print"/>
            <a:stretch>
              <a:fillRect/>
            </a:stretch>
          </p:blipFill>
          <p:spPr>
            <a:xfrm>
              <a:off x="414527" y="6198108"/>
              <a:ext cx="8426196" cy="88315"/>
            </a:xfrm>
            <a:prstGeom prst="rect">
              <a:avLst/>
            </a:prstGeom>
          </p:spPr>
        </p:pic>
      </p:grpSp>
      <p:graphicFrame>
        <p:nvGraphicFramePr>
          <p:cNvPr id="6" name="object 6"/>
          <p:cNvGraphicFramePr>
            <a:graphicFrameLocks noGrp="1"/>
          </p:cNvGraphicFramePr>
          <p:nvPr/>
        </p:nvGraphicFramePr>
        <p:xfrm>
          <a:off x="1968030" y="3367279"/>
          <a:ext cx="8361045" cy="3110864"/>
        </p:xfrm>
        <a:graphic>
          <a:graphicData uri="http://schemas.openxmlformats.org/drawingml/2006/table">
            <a:tbl>
              <a:tblPr firstRow="1" bandRow="1">
                <a:tableStyleId>{2D5ABB26-0587-4C30-8999-92F81FD0307C}</a:tableStyleId>
              </a:tblPr>
              <a:tblGrid>
                <a:gridCol w="8361045">
                  <a:extLst>
                    <a:ext uri="{9D8B030D-6E8A-4147-A177-3AD203B41FA5}">
                      <a16:colId xmlns:a16="http://schemas.microsoft.com/office/drawing/2014/main" val="20000"/>
                    </a:ext>
                  </a:extLst>
                </a:gridCol>
              </a:tblGrid>
              <a:tr h="370840">
                <a:tc>
                  <a:txBody>
                    <a:bodyPr/>
                    <a:lstStyle/>
                    <a:p>
                      <a:pPr marL="1905" algn="ctr">
                        <a:lnSpc>
                          <a:spcPct val="100000"/>
                        </a:lnSpc>
                        <a:spcBef>
                          <a:spcPts val="245"/>
                        </a:spcBef>
                      </a:pPr>
                      <a:r>
                        <a:rPr sz="1800" b="1" spc="-30" dirty="0">
                          <a:solidFill>
                            <a:srgbClr val="FFFFFF"/>
                          </a:solidFill>
                          <a:latin typeface="Calibri"/>
                          <a:cs typeface="Calibri"/>
                        </a:rPr>
                        <a:t>Targets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70205">
                <a:tc>
                  <a:txBody>
                    <a:bodyPr/>
                    <a:lstStyle/>
                    <a:p>
                      <a:pPr marL="377825" indent="-287020">
                        <a:lnSpc>
                          <a:spcPct val="100000"/>
                        </a:lnSpc>
                        <a:spcBef>
                          <a:spcPts val="275"/>
                        </a:spcBef>
                        <a:buFont typeface="Arial"/>
                        <a:buChar char="•"/>
                        <a:tabLst>
                          <a:tab pos="377825" algn="l"/>
                          <a:tab pos="378460" algn="l"/>
                        </a:tabLst>
                      </a:pPr>
                      <a:r>
                        <a:rPr sz="1400" spc="-10" dirty="0">
                          <a:latin typeface="Calibri"/>
                          <a:cs typeface="Calibri"/>
                        </a:rPr>
                        <a:t>Promote</a:t>
                      </a:r>
                      <a:r>
                        <a:rPr sz="1400" spc="-40" dirty="0">
                          <a:latin typeface="Calibri"/>
                          <a:cs typeface="Calibri"/>
                        </a:rPr>
                        <a:t> </a:t>
                      </a:r>
                      <a:r>
                        <a:rPr sz="1400" dirty="0">
                          <a:latin typeface="Calibri"/>
                          <a:cs typeface="Calibri"/>
                        </a:rPr>
                        <a:t>soft</a:t>
                      </a:r>
                      <a:r>
                        <a:rPr sz="1400" spc="-25" dirty="0">
                          <a:latin typeface="Calibri"/>
                          <a:cs typeface="Calibri"/>
                        </a:rPr>
                        <a:t> </a:t>
                      </a:r>
                      <a:r>
                        <a:rPr sz="1400" spc="-5" dirty="0">
                          <a:latin typeface="Calibri"/>
                          <a:cs typeface="Calibri"/>
                        </a:rPr>
                        <a:t>skills</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840">
                <a:tc>
                  <a:txBody>
                    <a:bodyPr/>
                    <a:lstStyle/>
                    <a:p>
                      <a:pPr marL="377825" indent="-287020">
                        <a:lnSpc>
                          <a:spcPct val="100000"/>
                        </a:lnSpc>
                        <a:spcBef>
                          <a:spcPts val="275"/>
                        </a:spcBef>
                        <a:buFont typeface="Arial"/>
                        <a:buChar char="•"/>
                        <a:tabLst>
                          <a:tab pos="377825" algn="l"/>
                          <a:tab pos="378460" algn="l"/>
                        </a:tabLst>
                      </a:pPr>
                      <a:r>
                        <a:rPr sz="1400" spc="-10" dirty="0">
                          <a:latin typeface="Calibri"/>
                          <a:cs typeface="Calibri"/>
                        </a:rPr>
                        <a:t>Promote</a:t>
                      </a:r>
                      <a:r>
                        <a:rPr sz="1400" spc="-15" dirty="0">
                          <a:latin typeface="Calibri"/>
                          <a:cs typeface="Calibri"/>
                        </a:rPr>
                        <a:t> </a:t>
                      </a:r>
                      <a:r>
                        <a:rPr sz="1400" dirty="0">
                          <a:latin typeface="Calibri"/>
                          <a:cs typeface="Calibri"/>
                        </a:rPr>
                        <a:t>and</a:t>
                      </a:r>
                      <a:r>
                        <a:rPr sz="1400" spc="15" dirty="0">
                          <a:latin typeface="Calibri"/>
                          <a:cs typeface="Calibri"/>
                        </a:rPr>
                        <a:t> </a:t>
                      </a:r>
                      <a:r>
                        <a:rPr sz="1400" spc="-5" dirty="0">
                          <a:latin typeface="Calibri"/>
                          <a:cs typeface="Calibri"/>
                        </a:rPr>
                        <a:t>support</a:t>
                      </a:r>
                      <a:r>
                        <a:rPr sz="1400" spc="10" dirty="0">
                          <a:latin typeface="Calibri"/>
                          <a:cs typeface="Calibri"/>
                        </a:rPr>
                        <a:t> </a:t>
                      </a:r>
                      <a:r>
                        <a:rPr sz="1400" dirty="0">
                          <a:latin typeface="Calibri"/>
                          <a:cs typeface="Calibri"/>
                        </a:rPr>
                        <a:t>a </a:t>
                      </a:r>
                      <a:r>
                        <a:rPr sz="1400" spc="-10" dirty="0">
                          <a:latin typeface="Calibri"/>
                          <a:cs typeface="Calibri"/>
                        </a:rPr>
                        <a:t>culture</a:t>
                      </a:r>
                      <a:r>
                        <a:rPr sz="1400" spc="25" dirty="0">
                          <a:latin typeface="Calibri"/>
                          <a:cs typeface="Calibri"/>
                        </a:rPr>
                        <a:t> </a:t>
                      </a:r>
                      <a:r>
                        <a:rPr sz="1400" spc="-5" dirty="0">
                          <a:latin typeface="Calibri"/>
                          <a:cs typeface="Calibri"/>
                        </a:rPr>
                        <a:t>of innovation,</a:t>
                      </a:r>
                      <a:r>
                        <a:rPr sz="1400" spc="10" dirty="0">
                          <a:latin typeface="Calibri"/>
                          <a:cs typeface="Calibri"/>
                        </a:rPr>
                        <a:t> </a:t>
                      </a:r>
                      <a:r>
                        <a:rPr sz="1400" spc="-5" dirty="0">
                          <a:latin typeface="Calibri"/>
                          <a:cs typeface="Calibri"/>
                        </a:rPr>
                        <a:t>creativity</a:t>
                      </a:r>
                      <a:r>
                        <a:rPr sz="1400" spc="20" dirty="0">
                          <a:latin typeface="Calibri"/>
                          <a:cs typeface="Calibri"/>
                        </a:rPr>
                        <a:t> </a:t>
                      </a:r>
                      <a:r>
                        <a:rPr sz="1400" spc="-5" dirty="0">
                          <a:latin typeface="Calibri"/>
                          <a:cs typeface="Calibri"/>
                        </a:rPr>
                        <a:t>and</a:t>
                      </a:r>
                      <a:r>
                        <a:rPr sz="1400" spc="15" dirty="0">
                          <a:latin typeface="Calibri"/>
                          <a:cs typeface="Calibri"/>
                        </a:rPr>
                        <a:t> </a:t>
                      </a:r>
                      <a:r>
                        <a:rPr sz="1400" spc="-10" dirty="0">
                          <a:latin typeface="Calibri"/>
                          <a:cs typeface="Calibri"/>
                        </a:rPr>
                        <a:t>entrepreneurship</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370205">
                <a:tc>
                  <a:txBody>
                    <a:bodyPr/>
                    <a:lstStyle/>
                    <a:p>
                      <a:pPr marL="377825" indent="-287020">
                        <a:lnSpc>
                          <a:spcPct val="100000"/>
                        </a:lnSpc>
                        <a:spcBef>
                          <a:spcPts val="270"/>
                        </a:spcBef>
                        <a:buFont typeface="Arial"/>
                        <a:buChar char="•"/>
                        <a:tabLst>
                          <a:tab pos="377825" algn="l"/>
                          <a:tab pos="378460" algn="l"/>
                        </a:tabLst>
                      </a:pPr>
                      <a:r>
                        <a:rPr sz="1400" spc="-10" dirty="0">
                          <a:latin typeface="Calibri"/>
                          <a:cs typeface="Calibri"/>
                        </a:rPr>
                        <a:t>Strengthening</a:t>
                      </a:r>
                      <a:r>
                        <a:rPr sz="1400" spc="45" dirty="0">
                          <a:latin typeface="Calibri"/>
                          <a:cs typeface="Calibri"/>
                        </a:rPr>
                        <a:t> </a:t>
                      </a:r>
                      <a:r>
                        <a:rPr sz="1400" spc="-5" dirty="0">
                          <a:latin typeface="Calibri"/>
                          <a:cs typeface="Calibri"/>
                        </a:rPr>
                        <a:t>relationships</a:t>
                      </a:r>
                      <a:r>
                        <a:rPr sz="1400" spc="15" dirty="0">
                          <a:latin typeface="Calibri"/>
                          <a:cs typeface="Calibri"/>
                        </a:rPr>
                        <a:t> </a:t>
                      </a:r>
                      <a:r>
                        <a:rPr sz="1400" dirty="0">
                          <a:latin typeface="Calibri"/>
                          <a:cs typeface="Calibri"/>
                        </a:rPr>
                        <a:t>with </a:t>
                      </a:r>
                      <a:r>
                        <a:rPr sz="1400" spc="-5" dirty="0">
                          <a:latin typeface="Calibri"/>
                          <a:cs typeface="Calibri"/>
                        </a:rPr>
                        <a:t>local</a:t>
                      </a:r>
                      <a:r>
                        <a:rPr sz="1400" spc="-15" dirty="0">
                          <a:latin typeface="Calibri"/>
                          <a:cs typeface="Calibri"/>
                        </a:rPr>
                        <a:t> </a:t>
                      </a:r>
                      <a:r>
                        <a:rPr sz="1400" spc="-10" dirty="0">
                          <a:latin typeface="Calibri"/>
                          <a:cs typeface="Calibri"/>
                        </a:rPr>
                        <a:t>stakeholders</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370205">
                <a:tc>
                  <a:txBody>
                    <a:bodyPr/>
                    <a:lstStyle/>
                    <a:p>
                      <a:pPr marL="377825" indent="-287020">
                        <a:lnSpc>
                          <a:spcPct val="100000"/>
                        </a:lnSpc>
                        <a:spcBef>
                          <a:spcPts val="275"/>
                        </a:spcBef>
                        <a:buFont typeface="Arial"/>
                        <a:buChar char="•"/>
                        <a:tabLst>
                          <a:tab pos="377825" algn="l"/>
                          <a:tab pos="378460" algn="l"/>
                        </a:tabLst>
                      </a:pPr>
                      <a:r>
                        <a:rPr sz="1400" spc="-10" dirty="0">
                          <a:latin typeface="Calibri"/>
                          <a:cs typeface="Calibri"/>
                        </a:rPr>
                        <a:t>Strengthening</a:t>
                      </a:r>
                      <a:r>
                        <a:rPr sz="1400" spc="45" dirty="0">
                          <a:latin typeface="Calibri"/>
                          <a:cs typeface="Calibri"/>
                        </a:rPr>
                        <a:t> </a:t>
                      </a:r>
                      <a:r>
                        <a:rPr sz="1400" spc="-5" dirty="0">
                          <a:latin typeface="Calibri"/>
                          <a:cs typeface="Calibri"/>
                        </a:rPr>
                        <a:t>relationships</a:t>
                      </a:r>
                      <a:r>
                        <a:rPr sz="1400" spc="15" dirty="0">
                          <a:latin typeface="Calibri"/>
                          <a:cs typeface="Calibri"/>
                        </a:rPr>
                        <a:t> </a:t>
                      </a:r>
                      <a:r>
                        <a:rPr sz="1400" dirty="0">
                          <a:latin typeface="Calibri"/>
                          <a:cs typeface="Calibri"/>
                        </a:rPr>
                        <a:t>with </a:t>
                      </a:r>
                      <a:r>
                        <a:rPr sz="1400" spc="-5" dirty="0">
                          <a:latin typeface="Calibri"/>
                          <a:cs typeface="Calibri"/>
                        </a:rPr>
                        <a:t>local</a:t>
                      </a:r>
                      <a:r>
                        <a:rPr sz="1400" spc="-15" dirty="0">
                          <a:latin typeface="Calibri"/>
                          <a:cs typeface="Calibri"/>
                        </a:rPr>
                        <a:t> </a:t>
                      </a:r>
                      <a:r>
                        <a:rPr sz="1400" spc="-10" dirty="0">
                          <a:latin typeface="Calibri"/>
                          <a:cs typeface="Calibri"/>
                        </a:rPr>
                        <a:t>stakeholders</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370205">
                <a:tc>
                  <a:txBody>
                    <a:bodyPr/>
                    <a:lstStyle/>
                    <a:p>
                      <a:pPr marL="377825" indent="-287020">
                        <a:lnSpc>
                          <a:spcPct val="100000"/>
                        </a:lnSpc>
                        <a:spcBef>
                          <a:spcPts val="275"/>
                        </a:spcBef>
                        <a:buFont typeface="Arial"/>
                        <a:buChar char="•"/>
                        <a:tabLst>
                          <a:tab pos="377825" algn="l"/>
                          <a:tab pos="378460" algn="l"/>
                        </a:tabLst>
                      </a:pPr>
                      <a:r>
                        <a:rPr sz="1400" spc="-10" dirty="0">
                          <a:latin typeface="Calibri"/>
                          <a:cs typeface="Calibri"/>
                        </a:rPr>
                        <a:t>Creating</a:t>
                      </a:r>
                      <a:r>
                        <a:rPr sz="1400" spc="25" dirty="0">
                          <a:latin typeface="Calibri"/>
                          <a:cs typeface="Calibri"/>
                        </a:rPr>
                        <a:t> </a:t>
                      </a:r>
                      <a:r>
                        <a:rPr sz="1400" spc="-5" dirty="0">
                          <a:latin typeface="Calibri"/>
                          <a:cs typeface="Calibri"/>
                        </a:rPr>
                        <a:t>opportunities</a:t>
                      </a:r>
                      <a:r>
                        <a:rPr sz="1400" spc="35" dirty="0">
                          <a:latin typeface="Calibri"/>
                          <a:cs typeface="Calibri"/>
                        </a:rPr>
                        <a:t> </a:t>
                      </a:r>
                      <a:r>
                        <a:rPr sz="1400" spc="-10" dirty="0">
                          <a:latin typeface="Calibri"/>
                          <a:cs typeface="Calibri"/>
                        </a:rPr>
                        <a:t>for</a:t>
                      </a:r>
                      <a:r>
                        <a:rPr sz="1400" spc="-15" dirty="0">
                          <a:latin typeface="Calibri"/>
                          <a:cs typeface="Calibri"/>
                        </a:rPr>
                        <a:t> </a:t>
                      </a:r>
                      <a:r>
                        <a:rPr sz="1400" spc="-10" dirty="0">
                          <a:latin typeface="Calibri"/>
                          <a:cs typeface="Calibri"/>
                        </a:rPr>
                        <a:t>student</a:t>
                      </a:r>
                      <a:r>
                        <a:rPr sz="1400" spc="40" dirty="0">
                          <a:latin typeface="Calibri"/>
                          <a:cs typeface="Calibri"/>
                        </a:rPr>
                        <a:t> </a:t>
                      </a:r>
                      <a:r>
                        <a:rPr sz="1400" spc="-5" dirty="0">
                          <a:latin typeface="Calibri"/>
                          <a:cs typeface="Calibri"/>
                        </a:rPr>
                        <a:t>training</a:t>
                      </a:r>
                      <a:r>
                        <a:rPr sz="1400" spc="10" dirty="0">
                          <a:latin typeface="Calibri"/>
                          <a:cs typeface="Calibri"/>
                        </a:rPr>
                        <a:t> </a:t>
                      </a:r>
                      <a:r>
                        <a:rPr sz="1400" dirty="0">
                          <a:latin typeface="Calibri"/>
                          <a:cs typeface="Calibri"/>
                        </a:rPr>
                        <a:t>in</a:t>
                      </a:r>
                      <a:r>
                        <a:rPr sz="1400" spc="15" dirty="0">
                          <a:latin typeface="Calibri"/>
                          <a:cs typeface="Calibri"/>
                        </a:rPr>
                        <a:t> </a:t>
                      </a:r>
                      <a:r>
                        <a:rPr sz="1400" spc="-5" dirty="0">
                          <a:latin typeface="Calibri"/>
                          <a:cs typeface="Calibri"/>
                        </a:rPr>
                        <a:t>local,</a:t>
                      </a:r>
                      <a:r>
                        <a:rPr sz="1400" dirty="0">
                          <a:latin typeface="Calibri"/>
                          <a:cs typeface="Calibri"/>
                        </a:rPr>
                        <a:t> </a:t>
                      </a:r>
                      <a:r>
                        <a:rPr sz="1400" spc="-5" dirty="0">
                          <a:latin typeface="Calibri"/>
                          <a:cs typeface="Calibri"/>
                        </a:rPr>
                        <a:t>national</a:t>
                      </a:r>
                      <a:r>
                        <a:rPr sz="1400" spc="30" dirty="0">
                          <a:latin typeface="Calibri"/>
                          <a:cs typeface="Calibri"/>
                        </a:rPr>
                        <a:t> </a:t>
                      </a:r>
                      <a:r>
                        <a:rPr sz="1400" spc="-5" dirty="0">
                          <a:latin typeface="Calibri"/>
                          <a:cs typeface="Calibri"/>
                        </a:rPr>
                        <a:t>and</a:t>
                      </a:r>
                      <a:r>
                        <a:rPr sz="1400" spc="10" dirty="0">
                          <a:latin typeface="Calibri"/>
                          <a:cs typeface="Calibri"/>
                        </a:rPr>
                        <a:t> </a:t>
                      </a:r>
                      <a:r>
                        <a:rPr sz="1400" spc="-5" dirty="0">
                          <a:latin typeface="Calibri"/>
                          <a:cs typeface="Calibri"/>
                        </a:rPr>
                        <a:t>international</a:t>
                      </a:r>
                      <a:r>
                        <a:rPr sz="1400" spc="25" dirty="0">
                          <a:latin typeface="Calibri"/>
                          <a:cs typeface="Calibri"/>
                        </a:rPr>
                        <a:t> </a:t>
                      </a:r>
                      <a:r>
                        <a:rPr sz="1400" dirty="0">
                          <a:latin typeface="Calibri"/>
                          <a:cs typeface="Calibri"/>
                        </a:rPr>
                        <a:t>firms</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r h="518159">
                <a:tc>
                  <a:txBody>
                    <a:bodyPr/>
                    <a:lstStyle/>
                    <a:p>
                      <a:pPr marL="377825" indent="-287020">
                        <a:lnSpc>
                          <a:spcPct val="100000"/>
                        </a:lnSpc>
                        <a:spcBef>
                          <a:spcPts val="275"/>
                        </a:spcBef>
                        <a:buFont typeface="Arial"/>
                        <a:buChar char="•"/>
                        <a:tabLst>
                          <a:tab pos="377825" algn="l"/>
                          <a:tab pos="378460" algn="l"/>
                        </a:tabLst>
                      </a:pPr>
                      <a:r>
                        <a:rPr sz="1400" spc="-10" dirty="0">
                          <a:latin typeface="Calibri"/>
                          <a:cs typeface="Calibri"/>
                        </a:rPr>
                        <a:t>Working</a:t>
                      </a:r>
                      <a:r>
                        <a:rPr sz="1400" spc="-5" dirty="0">
                          <a:latin typeface="Calibri"/>
                          <a:cs typeface="Calibri"/>
                        </a:rPr>
                        <a:t> </a:t>
                      </a:r>
                      <a:r>
                        <a:rPr sz="1400" dirty="0">
                          <a:latin typeface="Calibri"/>
                          <a:cs typeface="Calibri"/>
                        </a:rPr>
                        <a:t>with </a:t>
                      </a:r>
                      <a:r>
                        <a:rPr sz="1400" spc="-5" dirty="0">
                          <a:latin typeface="Calibri"/>
                          <a:cs typeface="Calibri"/>
                        </a:rPr>
                        <a:t>STEM</a:t>
                      </a:r>
                      <a:r>
                        <a:rPr sz="1400" dirty="0">
                          <a:latin typeface="Calibri"/>
                          <a:cs typeface="Calibri"/>
                        </a:rPr>
                        <a:t> </a:t>
                      </a:r>
                      <a:r>
                        <a:rPr sz="1400" spc="-10" dirty="0">
                          <a:latin typeface="Calibri"/>
                          <a:cs typeface="Calibri"/>
                        </a:rPr>
                        <a:t>universities</a:t>
                      </a:r>
                      <a:r>
                        <a:rPr sz="1400" spc="10" dirty="0">
                          <a:latin typeface="Calibri"/>
                          <a:cs typeface="Calibri"/>
                        </a:rPr>
                        <a:t> </a:t>
                      </a:r>
                      <a:r>
                        <a:rPr sz="1400" spc="-5" dirty="0">
                          <a:latin typeface="Calibri"/>
                          <a:cs typeface="Calibri"/>
                        </a:rPr>
                        <a:t>and</a:t>
                      </a:r>
                      <a:r>
                        <a:rPr sz="1400" spc="20" dirty="0">
                          <a:latin typeface="Calibri"/>
                          <a:cs typeface="Calibri"/>
                        </a:rPr>
                        <a:t> </a:t>
                      </a:r>
                      <a:r>
                        <a:rPr sz="1400" spc="-5" dirty="0">
                          <a:latin typeface="Calibri"/>
                          <a:cs typeface="Calibri"/>
                        </a:rPr>
                        <a:t>high</a:t>
                      </a:r>
                      <a:r>
                        <a:rPr sz="1400" spc="5" dirty="0">
                          <a:latin typeface="Calibri"/>
                          <a:cs typeface="Calibri"/>
                        </a:rPr>
                        <a:t> </a:t>
                      </a:r>
                      <a:r>
                        <a:rPr sz="1400" spc="-5" dirty="0">
                          <a:latin typeface="Calibri"/>
                          <a:cs typeface="Calibri"/>
                        </a:rPr>
                        <a:t>schools </a:t>
                      </a:r>
                      <a:r>
                        <a:rPr sz="1400" dirty="0">
                          <a:latin typeface="Calibri"/>
                          <a:cs typeface="Calibri"/>
                        </a:rPr>
                        <a:t>in</a:t>
                      </a:r>
                      <a:r>
                        <a:rPr sz="1400" spc="5" dirty="0">
                          <a:latin typeface="Calibri"/>
                          <a:cs typeface="Calibri"/>
                        </a:rPr>
                        <a:t> </a:t>
                      </a:r>
                      <a:r>
                        <a:rPr sz="1400" dirty="0">
                          <a:latin typeface="Calibri"/>
                          <a:cs typeface="Calibri"/>
                        </a:rPr>
                        <a:t>the</a:t>
                      </a:r>
                      <a:r>
                        <a:rPr sz="1400" spc="5" dirty="0">
                          <a:latin typeface="Calibri"/>
                          <a:cs typeface="Calibri"/>
                        </a:rPr>
                        <a:t> </a:t>
                      </a:r>
                      <a:r>
                        <a:rPr sz="1400" spc="-5" dirty="0">
                          <a:latin typeface="Calibri"/>
                          <a:cs typeface="Calibri"/>
                        </a:rPr>
                        <a:t>Marche</a:t>
                      </a:r>
                      <a:r>
                        <a:rPr sz="1400" spc="10" dirty="0">
                          <a:latin typeface="Calibri"/>
                          <a:cs typeface="Calibri"/>
                        </a:rPr>
                        <a:t> </a:t>
                      </a:r>
                      <a:r>
                        <a:rPr sz="1400" spc="-5" dirty="0">
                          <a:latin typeface="Calibri"/>
                          <a:cs typeface="Calibri"/>
                        </a:rPr>
                        <a:t>Region</a:t>
                      </a:r>
                      <a:r>
                        <a:rPr sz="1400" spc="-10" dirty="0">
                          <a:latin typeface="Calibri"/>
                          <a:cs typeface="Calibri"/>
                        </a:rPr>
                        <a:t> </a:t>
                      </a:r>
                      <a:r>
                        <a:rPr sz="1400" spc="-5" dirty="0">
                          <a:latin typeface="Calibri"/>
                          <a:cs typeface="Calibri"/>
                        </a:rPr>
                        <a:t>and</a:t>
                      </a:r>
                      <a:r>
                        <a:rPr sz="1400" spc="10" dirty="0">
                          <a:latin typeface="Calibri"/>
                          <a:cs typeface="Calibri"/>
                        </a:rPr>
                        <a:t> </a:t>
                      </a:r>
                      <a:r>
                        <a:rPr sz="1400" spc="-5" dirty="0">
                          <a:latin typeface="Calibri"/>
                          <a:cs typeface="Calibri"/>
                        </a:rPr>
                        <a:t>other</a:t>
                      </a:r>
                      <a:r>
                        <a:rPr sz="1400" spc="10" dirty="0">
                          <a:latin typeface="Calibri"/>
                          <a:cs typeface="Calibri"/>
                        </a:rPr>
                        <a:t> </a:t>
                      </a:r>
                      <a:r>
                        <a:rPr sz="1400" spc="-5" dirty="0">
                          <a:latin typeface="Calibri"/>
                          <a:cs typeface="Calibri"/>
                        </a:rPr>
                        <a:t>Italian</a:t>
                      </a:r>
                      <a:r>
                        <a:rPr sz="1400" spc="10" dirty="0">
                          <a:latin typeface="Calibri"/>
                          <a:cs typeface="Calibri"/>
                        </a:rPr>
                        <a:t> </a:t>
                      </a:r>
                      <a:r>
                        <a:rPr sz="1400" spc="-5" dirty="0">
                          <a:latin typeface="Calibri"/>
                          <a:cs typeface="Calibri"/>
                        </a:rPr>
                        <a:t>regions,</a:t>
                      </a:r>
                      <a:r>
                        <a:rPr sz="1400" spc="10" dirty="0">
                          <a:latin typeface="Calibri"/>
                          <a:cs typeface="Calibri"/>
                        </a:rPr>
                        <a:t> </a:t>
                      </a:r>
                      <a:r>
                        <a:rPr sz="1400" spc="-10" dirty="0">
                          <a:latin typeface="Calibri"/>
                          <a:cs typeface="Calibri"/>
                        </a:rPr>
                        <a:t>to</a:t>
                      </a:r>
                      <a:r>
                        <a:rPr sz="1400" spc="5" dirty="0">
                          <a:latin typeface="Calibri"/>
                          <a:cs typeface="Calibri"/>
                        </a:rPr>
                        <a:t> </a:t>
                      </a:r>
                      <a:r>
                        <a:rPr sz="1400" spc="-5" dirty="0">
                          <a:latin typeface="Calibri"/>
                          <a:cs typeface="Calibri"/>
                        </a:rPr>
                        <a:t>develop</a:t>
                      </a:r>
                      <a:endParaRPr sz="1400">
                        <a:latin typeface="Calibri"/>
                        <a:cs typeface="Calibri"/>
                      </a:endParaRPr>
                    </a:p>
                    <a:p>
                      <a:pPr marL="377825">
                        <a:lnSpc>
                          <a:spcPct val="100000"/>
                        </a:lnSpc>
                      </a:pPr>
                      <a:r>
                        <a:rPr sz="1400" spc="-5" dirty="0">
                          <a:latin typeface="Calibri"/>
                          <a:cs typeface="Calibri"/>
                        </a:rPr>
                        <a:t>interdisciplinary</a:t>
                      </a:r>
                      <a:r>
                        <a:rPr sz="1400" spc="20" dirty="0">
                          <a:latin typeface="Calibri"/>
                          <a:cs typeface="Calibri"/>
                        </a:rPr>
                        <a:t> </a:t>
                      </a:r>
                      <a:r>
                        <a:rPr sz="1400" spc="-5" dirty="0">
                          <a:latin typeface="Calibri"/>
                          <a:cs typeface="Calibri"/>
                        </a:rPr>
                        <a:t>and</a:t>
                      </a:r>
                      <a:r>
                        <a:rPr sz="1400" spc="5" dirty="0">
                          <a:latin typeface="Calibri"/>
                          <a:cs typeface="Calibri"/>
                        </a:rPr>
                        <a:t> </a:t>
                      </a:r>
                      <a:r>
                        <a:rPr sz="1400" spc="-10" dirty="0">
                          <a:latin typeface="Calibri"/>
                          <a:cs typeface="Calibri"/>
                        </a:rPr>
                        <a:t>intersectoral</a:t>
                      </a:r>
                      <a:r>
                        <a:rPr sz="1400" spc="10" dirty="0">
                          <a:latin typeface="Calibri"/>
                          <a:cs typeface="Calibri"/>
                        </a:rPr>
                        <a:t> </a:t>
                      </a:r>
                      <a:r>
                        <a:rPr sz="1400" spc="-5" dirty="0">
                          <a:latin typeface="Calibri"/>
                          <a:cs typeface="Calibri"/>
                        </a:rPr>
                        <a:t>projects</a:t>
                      </a:r>
                      <a:r>
                        <a:rPr sz="1400" dirty="0">
                          <a:latin typeface="Calibri"/>
                          <a:cs typeface="Calibri"/>
                        </a:rPr>
                        <a:t> </a:t>
                      </a:r>
                      <a:r>
                        <a:rPr sz="1400" spc="-10" dirty="0">
                          <a:latin typeface="Calibri"/>
                          <a:cs typeface="Calibri"/>
                        </a:rPr>
                        <a:t>to</a:t>
                      </a:r>
                      <a:r>
                        <a:rPr sz="1400" spc="10" dirty="0">
                          <a:latin typeface="Calibri"/>
                          <a:cs typeface="Calibri"/>
                        </a:rPr>
                        <a:t> </a:t>
                      </a:r>
                      <a:r>
                        <a:rPr sz="1400" spc="-10" dirty="0">
                          <a:latin typeface="Calibri"/>
                          <a:cs typeface="Calibri"/>
                        </a:rPr>
                        <a:t>transfer</a:t>
                      </a:r>
                      <a:r>
                        <a:rPr sz="1400" dirty="0">
                          <a:latin typeface="Calibri"/>
                          <a:cs typeface="Calibri"/>
                        </a:rPr>
                        <a:t> </a:t>
                      </a:r>
                      <a:r>
                        <a:rPr sz="1400" spc="-5" dirty="0">
                          <a:latin typeface="Calibri"/>
                          <a:cs typeface="Calibri"/>
                        </a:rPr>
                        <a:t>knowledge</a:t>
                      </a:r>
                      <a:r>
                        <a:rPr sz="1400" spc="10" dirty="0">
                          <a:latin typeface="Calibri"/>
                          <a:cs typeface="Calibri"/>
                        </a:rPr>
                        <a:t> </a:t>
                      </a:r>
                      <a:r>
                        <a:rPr sz="1400" spc="-10" dirty="0">
                          <a:latin typeface="Calibri"/>
                          <a:cs typeface="Calibri"/>
                        </a:rPr>
                        <a:t>to</a:t>
                      </a:r>
                      <a:r>
                        <a:rPr sz="1400" spc="10" dirty="0">
                          <a:latin typeface="Calibri"/>
                          <a:cs typeface="Calibri"/>
                        </a:rPr>
                        <a:t> </a:t>
                      </a:r>
                      <a:r>
                        <a:rPr sz="1400" spc="-5" dirty="0">
                          <a:latin typeface="Calibri"/>
                          <a:cs typeface="Calibri"/>
                        </a:rPr>
                        <a:t>both</a:t>
                      </a:r>
                      <a:r>
                        <a:rPr sz="1400" dirty="0">
                          <a:latin typeface="Calibri"/>
                          <a:cs typeface="Calibri"/>
                        </a:rPr>
                        <a:t> </a:t>
                      </a:r>
                      <a:r>
                        <a:rPr sz="1400" spc="-15" dirty="0">
                          <a:latin typeface="Calibri"/>
                          <a:cs typeface="Calibri"/>
                        </a:rPr>
                        <a:t>market</a:t>
                      </a:r>
                      <a:r>
                        <a:rPr sz="1400" spc="10" dirty="0">
                          <a:latin typeface="Calibri"/>
                          <a:cs typeface="Calibri"/>
                        </a:rPr>
                        <a:t> </a:t>
                      </a:r>
                      <a:r>
                        <a:rPr sz="1400" spc="-5" dirty="0">
                          <a:latin typeface="Calibri"/>
                          <a:cs typeface="Calibri"/>
                        </a:rPr>
                        <a:t>and</a:t>
                      </a:r>
                      <a:r>
                        <a:rPr sz="1400" dirty="0">
                          <a:latin typeface="Calibri"/>
                          <a:cs typeface="Calibri"/>
                        </a:rPr>
                        <a:t> </a:t>
                      </a:r>
                      <a:r>
                        <a:rPr sz="1400" spc="-5" dirty="0">
                          <a:latin typeface="Calibri"/>
                          <a:cs typeface="Calibri"/>
                        </a:rPr>
                        <a:t>society</a:t>
                      </a:r>
                      <a:r>
                        <a:rPr sz="1400" spc="10" dirty="0">
                          <a:latin typeface="Calibri"/>
                          <a:cs typeface="Calibri"/>
                        </a:rPr>
                        <a:t> </a:t>
                      </a:r>
                      <a:r>
                        <a:rPr sz="1400" spc="-5" dirty="0">
                          <a:latin typeface="Calibri"/>
                          <a:cs typeface="Calibri"/>
                        </a:rPr>
                        <a:t>at</a:t>
                      </a:r>
                      <a:r>
                        <a:rPr sz="1400" spc="10" dirty="0">
                          <a:latin typeface="Calibri"/>
                          <a:cs typeface="Calibri"/>
                        </a:rPr>
                        <a:t> </a:t>
                      </a:r>
                      <a:r>
                        <a:rPr sz="1400" spc="-10" dirty="0">
                          <a:latin typeface="Calibri"/>
                          <a:cs typeface="Calibri"/>
                        </a:rPr>
                        <a:t>large</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6"/>
                  </a:ext>
                </a:extLst>
              </a:tr>
              <a:tr h="107950">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9525">
                      <a:solidFill>
                        <a:srgbClr val="4F012B"/>
                      </a:solidFill>
                      <a:prstDash val="solid"/>
                    </a:lnB>
                    <a:solidFill>
                      <a:srgbClr val="D0D7E8"/>
                    </a:solidFill>
                  </a:tcPr>
                </a:tc>
                <a:extLst>
                  <a:ext uri="{0D108BD9-81ED-4DB2-BD59-A6C34878D82A}">
                    <a16:rowId xmlns:a16="http://schemas.microsoft.com/office/drawing/2014/main" val="10007"/>
                  </a:ext>
                </a:extLst>
              </a:tr>
              <a:tr h="262255">
                <a:tc>
                  <a:txBody>
                    <a:bodyPr/>
                    <a:lstStyle/>
                    <a:p>
                      <a:pPr marL="377825" indent="-287020">
                        <a:lnSpc>
                          <a:spcPts val="1110"/>
                        </a:lnSpc>
                        <a:buFont typeface="Arial"/>
                        <a:buChar char="•"/>
                        <a:tabLst>
                          <a:tab pos="377825" algn="l"/>
                          <a:tab pos="378460" algn="l"/>
                        </a:tabLst>
                      </a:pPr>
                      <a:r>
                        <a:rPr sz="1400" dirty="0">
                          <a:latin typeface="Calibri"/>
                          <a:cs typeface="Calibri"/>
                        </a:rPr>
                        <a:t>Joining</a:t>
                      </a:r>
                      <a:r>
                        <a:rPr sz="1400" spc="10" dirty="0">
                          <a:latin typeface="Calibri"/>
                          <a:cs typeface="Calibri"/>
                        </a:rPr>
                        <a:t> </a:t>
                      </a:r>
                      <a:r>
                        <a:rPr sz="1400" spc="-5" dirty="0">
                          <a:latin typeface="Calibri"/>
                          <a:cs typeface="Calibri"/>
                        </a:rPr>
                        <a:t>national</a:t>
                      </a:r>
                      <a:r>
                        <a:rPr sz="1400" spc="25" dirty="0">
                          <a:latin typeface="Calibri"/>
                          <a:cs typeface="Calibri"/>
                        </a:rPr>
                        <a:t> </a:t>
                      </a:r>
                      <a:r>
                        <a:rPr sz="1400" spc="-5" dirty="0">
                          <a:latin typeface="Calibri"/>
                          <a:cs typeface="Calibri"/>
                        </a:rPr>
                        <a:t>and</a:t>
                      </a:r>
                      <a:r>
                        <a:rPr sz="1400" spc="5" dirty="0">
                          <a:latin typeface="Calibri"/>
                          <a:cs typeface="Calibri"/>
                        </a:rPr>
                        <a:t> </a:t>
                      </a:r>
                      <a:r>
                        <a:rPr sz="1400" spc="-5" dirty="0">
                          <a:latin typeface="Calibri"/>
                          <a:cs typeface="Calibri"/>
                        </a:rPr>
                        <a:t>international</a:t>
                      </a:r>
                      <a:r>
                        <a:rPr sz="1400" spc="25" dirty="0">
                          <a:latin typeface="Calibri"/>
                          <a:cs typeface="Calibri"/>
                        </a:rPr>
                        <a:t> </a:t>
                      </a:r>
                      <a:r>
                        <a:rPr sz="1400" spc="-5" dirty="0">
                          <a:latin typeface="Calibri"/>
                          <a:cs typeface="Calibri"/>
                        </a:rPr>
                        <a:t>networks</a:t>
                      </a:r>
                      <a:r>
                        <a:rPr sz="1400" spc="10" dirty="0">
                          <a:latin typeface="Calibri"/>
                          <a:cs typeface="Calibri"/>
                        </a:rPr>
                        <a:t> </a:t>
                      </a:r>
                      <a:r>
                        <a:rPr sz="1400" spc="-5" dirty="0">
                          <a:latin typeface="Calibri"/>
                          <a:cs typeface="Calibri"/>
                        </a:rPr>
                        <a:t>of</a:t>
                      </a:r>
                      <a:r>
                        <a:rPr sz="1400" spc="-10" dirty="0">
                          <a:latin typeface="Calibri"/>
                          <a:cs typeface="Calibri"/>
                        </a:rPr>
                        <a:t> incubators</a:t>
                      </a:r>
                      <a:r>
                        <a:rPr sz="1400" spc="15" dirty="0">
                          <a:latin typeface="Calibri"/>
                          <a:cs typeface="Calibri"/>
                        </a:rPr>
                        <a:t> </a:t>
                      </a:r>
                      <a:r>
                        <a:rPr sz="1400" spc="-5" dirty="0">
                          <a:latin typeface="Calibri"/>
                          <a:cs typeface="Calibri"/>
                        </a:rPr>
                        <a:t>and</a:t>
                      </a:r>
                      <a:r>
                        <a:rPr sz="1400" spc="15" dirty="0">
                          <a:latin typeface="Calibri"/>
                          <a:cs typeface="Calibri"/>
                        </a:rPr>
                        <a:t> </a:t>
                      </a:r>
                      <a:r>
                        <a:rPr sz="1400" spc="-5" dirty="0">
                          <a:latin typeface="Calibri"/>
                          <a:cs typeface="Calibri"/>
                        </a:rPr>
                        <a:t>professional</a:t>
                      </a:r>
                      <a:r>
                        <a:rPr sz="1400" spc="-10" dirty="0">
                          <a:latin typeface="Calibri"/>
                          <a:cs typeface="Calibri"/>
                        </a:rPr>
                        <a:t> </a:t>
                      </a:r>
                      <a:r>
                        <a:rPr sz="1400" spc="-5" dirty="0">
                          <a:latin typeface="Calibri"/>
                          <a:cs typeface="Calibri"/>
                        </a:rPr>
                        <a:t>associations</a:t>
                      </a:r>
                      <a:endParaRPr sz="1400">
                        <a:latin typeface="Calibri"/>
                        <a:cs typeface="Calibri"/>
                      </a:endParaRPr>
                    </a:p>
                  </a:txBody>
                  <a:tcPr marL="0" marR="0" marT="0" marB="0">
                    <a:lnL w="12700">
                      <a:solidFill>
                        <a:srgbClr val="FFFFFF"/>
                      </a:solidFill>
                      <a:prstDash val="solid"/>
                    </a:lnL>
                    <a:lnR w="12700">
                      <a:solidFill>
                        <a:srgbClr val="FFFFFF"/>
                      </a:solidFill>
                      <a:prstDash val="solid"/>
                    </a:lnR>
                    <a:lnT w="9525">
                      <a:solidFill>
                        <a:srgbClr val="4F012B"/>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8"/>
                  </a:ext>
                </a:extLst>
              </a:tr>
            </a:tbl>
          </a:graphicData>
        </a:graphic>
      </p:graphicFrame>
      <p:sp>
        <p:nvSpPr>
          <p:cNvPr id="9" name="object 9"/>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5"/>
              </a:rPr>
              <a:t>lorenzo.compagnucci@unimc.it</a:t>
            </a:r>
            <a:endParaRPr sz="1100" kern="0">
              <a:solidFill>
                <a:sysClr val="windowText" lastClr="000000"/>
              </a:solidFill>
              <a:latin typeface="Calibri"/>
              <a:cs typeface="Calibri"/>
            </a:endParaRPr>
          </a:p>
        </p:txBody>
      </p:sp>
      <p:sp>
        <p:nvSpPr>
          <p:cNvPr id="7" name="object 7"/>
          <p:cNvSpPr txBox="1"/>
          <p:nvPr/>
        </p:nvSpPr>
        <p:spPr>
          <a:xfrm>
            <a:off x="2053234" y="758698"/>
            <a:ext cx="8025130" cy="2540000"/>
          </a:xfrm>
          <a:prstGeom prst="rect">
            <a:avLst/>
          </a:prstGeom>
        </p:spPr>
        <p:txBody>
          <a:bodyPr vert="horz" wrap="square" lIns="0" tIns="12065" rIns="0" bIns="0" rtlCol="0">
            <a:spAutoFit/>
          </a:bodyPr>
          <a:lstStyle/>
          <a:p>
            <a:pPr marL="299085" marR="92710" indent="-287020">
              <a:spcBef>
                <a:spcPts val="95"/>
              </a:spcBef>
              <a:buFont typeface="Arial"/>
              <a:buChar char="•"/>
              <a:tabLst>
                <a:tab pos="299085" algn="l"/>
                <a:tab pos="299720" algn="l"/>
              </a:tabLst>
            </a:pPr>
            <a:r>
              <a:rPr sz="1600" kern="0" spc="-10" dirty="0">
                <a:solidFill>
                  <a:sysClr val="windowText" lastClr="000000"/>
                </a:solidFill>
                <a:latin typeface="Calibri"/>
                <a:cs typeface="Calibri"/>
              </a:rPr>
              <a:t>February</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2013:</a:t>
            </a:r>
            <a:r>
              <a:rPr sz="1600" kern="0" spc="40" dirty="0">
                <a:solidFill>
                  <a:sysClr val="windowText" lastClr="000000"/>
                </a:solidFill>
                <a:latin typeface="Calibri"/>
                <a:cs typeface="Calibri"/>
              </a:rPr>
              <a:t> </a:t>
            </a:r>
            <a:r>
              <a:rPr sz="1600" kern="0" spc="-5" dirty="0">
                <a:solidFill>
                  <a:sysClr val="windowText" lastClr="000000"/>
                </a:solidFill>
                <a:latin typeface="Calibri"/>
                <a:cs typeface="Calibri"/>
              </a:rPr>
              <a:t>UniMC </a:t>
            </a:r>
            <a:r>
              <a:rPr sz="1600" kern="0" spc="-10" dirty="0">
                <a:solidFill>
                  <a:sysClr val="windowText" lastClr="000000"/>
                </a:solidFill>
                <a:latin typeface="Calibri"/>
                <a:cs typeface="Calibri"/>
              </a:rPr>
              <a:t>set</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up</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b="1" kern="0" spc="-5" dirty="0">
                <a:solidFill>
                  <a:srgbClr val="FF0000"/>
                </a:solidFill>
                <a:latin typeface="Calibri"/>
                <a:cs typeface="Calibri"/>
              </a:rPr>
              <a:t>Office</a:t>
            </a:r>
            <a:r>
              <a:rPr sz="1600" b="1" kern="0" spc="30" dirty="0">
                <a:solidFill>
                  <a:srgbClr val="FF0000"/>
                </a:solidFill>
                <a:latin typeface="Calibri"/>
                <a:cs typeface="Calibri"/>
              </a:rPr>
              <a:t> </a:t>
            </a:r>
            <a:r>
              <a:rPr sz="1600" b="1" kern="0" spc="-10" dirty="0">
                <a:solidFill>
                  <a:srgbClr val="FF0000"/>
                </a:solidFill>
                <a:latin typeface="Calibri"/>
                <a:cs typeface="Calibri"/>
              </a:rPr>
              <a:t>Valorisation</a:t>
            </a:r>
            <a:r>
              <a:rPr sz="1600" b="1" kern="0" spc="-15" dirty="0">
                <a:solidFill>
                  <a:srgbClr val="FF0000"/>
                </a:solidFill>
                <a:latin typeface="Calibri"/>
                <a:cs typeface="Calibri"/>
              </a:rPr>
              <a:t> </a:t>
            </a:r>
            <a:r>
              <a:rPr sz="1600" b="1" kern="0" spc="-5" dirty="0">
                <a:solidFill>
                  <a:srgbClr val="FF0000"/>
                </a:solidFill>
                <a:latin typeface="Calibri"/>
                <a:cs typeface="Calibri"/>
              </a:rPr>
              <a:t>of</a:t>
            </a:r>
            <a:r>
              <a:rPr sz="1600" b="1" kern="0" spc="10" dirty="0">
                <a:solidFill>
                  <a:srgbClr val="FF0000"/>
                </a:solidFill>
                <a:latin typeface="Calibri"/>
                <a:cs typeface="Calibri"/>
              </a:rPr>
              <a:t> </a:t>
            </a:r>
            <a:r>
              <a:rPr sz="1600" b="1" kern="0" spc="-15" dirty="0">
                <a:solidFill>
                  <a:srgbClr val="FF0000"/>
                </a:solidFill>
                <a:latin typeface="Calibri"/>
                <a:cs typeface="Calibri"/>
              </a:rPr>
              <a:t>Research</a:t>
            </a:r>
            <a:r>
              <a:rPr sz="1600" b="1" kern="0" spc="20" dirty="0">
                <a:solidFill>
                  <a:srgbClr val="FF0000"/>
                </a:solidFill>
                <a:latin typeface="Calibri"/>
                <a:cs typeface="Calibri"/>
              </a:rPr>
              <a:t> </a:t>
            </a:r>
            <a:r>
              <a:rPr sz="1600" b="1" kern="0" spc="-5" dirty="0">
                <a:solidFill>
                  <a:srgbClr val="FF0000"/>
                </a:solidFill>
                <a:latin typeface="Calibri"/>
                <a:cs typeface="Calibri"/>
              </a:rPr>
              <a:t>–</a:t>
            </a:r>
            <a:r>
              <a:rPr sz="1600" b="1" kern="0" spc="10" dirty="0">
                <a:solidFill>
                  <a:srgbClr val="FF0000"/>
                </a:solidFill>
                <a:latin typeface="Calibri"/>
                <a:cs typeface="Calibri"/>
              </a:rPr>
              <a:t> </a:t>
            </a:r>
            <a:r>
              <a:rPr sz="1600" b="1" kern="0" spc="-20" dirty="0">
                <a:solidFill>
                  <a:srgbClr val="FF0000"/>
                </a:solidFill>
                <a:latin typeface="Calibri"/>
                <a:cs typeface="Calibri"/>
              </a:rPr>
              <a:t>ILO</a:t>
            </a:r>
            <a:r>
              <a:rPr sz="1600" b="1" kern="0" spc="15" dirty="0">
                <a:solidFill>
                  <a:srgbClr val="FF0000"/>
                </a:solidFill>
                <a:latin typeface="Calibri"/>
                <a:cs typeface="Calibri"/>
              </a:rPr>
              <a:t> </a:t>
            </a:r>
            <a:r>
              <a:rPr sz="1600" b="1" kern="0" spc="-5" dirty="0">
                <a:solidFill>
                  <a:srgbClr val="FF0000"/>
                </a:solidFill>
                <a:latin typeface="Calibri"/>
                <a:cs typeface="Calibri"/>
              </a:rPr>
              <a:t>and</a:t>
            </a:r>
            <a:r>
              <a:rPr sz="1600" b="1" kern="0" spc="20" dirty="0">
                <a:solidFill>
                  <a:srgbClr val="FF0000"/>
                </a:solidFill>
                <a:latin typeface="Calibri"/>
                <a:cs typeface="Calibri"/>
              </a:rPr>
              <a:t> </a:t>
            </a:r>
            <a:r>
              <a:rPr sz="1600" b="1" kern="0" spc="-10" dirty="0">
                <a:solidFill>
                  <a:srgbClr val="FF0000"/>
                </a:solidFill>
                <a:latin typeface="Calibri"/>
                <a:cs typeface="Calibri"/>
              </a:rPr>
              <a:t>Placement</a:t>
            </a:r>
            <a:r>
              <a:rPr sz="1600" b="1" kern="0" spc="-5" dirty="0">
                <a:solidFill>
                  <a:srgbClr val="FF0000"/>
                </a:solidFill>
                <a:latin typeface="Calibri"/>
                <a:cs typeface="Calibri"/>
              </a:rPr>
              <a:t> </a:t>
            </a:r>
            <a:r>
              <a:rPr sz="1600" kern="0" spc="-10" dirty="0">
                <a:solidFill>
                  <a:sysClr val="windowText" lastClr="000000"/>
                </a:solidFill>
                <a:latin typeface="Calibri"/>
                <a:cs typeface="Calibri"/>
              </a:rPr>
              <a:t>to </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contribute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addressing</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challenges</a:t>
            </a:r>
            <a:r>
              <a:rPr sz="1600" kern="0" spc="-10" dirty="0">
                <a:solidFill>
                  <a:sysClr val="windowText" lastClr="000000"/>
                </a:solidFill>
                <a:latin typeface="Calibri"/>
                <a:cs typeface="Calibri"/>
              </a:rPr>
              <a:t> related</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TM</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20" dirty="0">
                <a:solidFill>
                  <a:sysClr val="windowText" lastClr="000000"/>
                </a:solidFill>
                <a:latin typeface="Calibri"/>
                <a:cs typeface="Calibri"/>
              </a:rPr>
              <a:t> </a:t>
            </a:r>
            <a:r>
              <a:rPr sz="1600" kern="0" spc="-20" dirty="0">
                <a:solidFill>
                  <a:sysClr val="windowText" lastClr="000000"/>
                </a:solidFill>
                <a:latin typeface="Calibri"/>
                <a:cs typeface="Calibri"/>
              </a:rPr>
              <a:t>university,</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development </a:t>
            </a:r>
            <a:r>
              <a:rPr sz="1600" kern="0" spc="-35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the local</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community</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employability</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students</a:t>
            </a:r>
            <a:endParaRPr sz="1600" kern="0">
              <a:solidFill>
                <a:sysClr val="windowText" lastClr="000000"/>
              </a:solidFill>
              <a:latin typeface="Calibri"/>
              <a:cs typeface="Calibri"/>
            </a:endParaRPr>
          </a:p>
          <a:p>
            <a:pPr marL="299085" marR="5080" indent="-287020" algn="just">
              <a:spcBef>
                <a:spcPts val="1260"/>
              </a:spcBef>
              <a:buFont typeface="Arial"/>
              <a:buChar char="•"/>
              <a:tabLst>
                <a:tab pos="299720" algn="l"/>
              </a:tabLst>
            </a:pPr>
            <a:r>
              <a:rPr sz="1600" b="1" kern="0" spc="-5" dirty="0">
                <a:solidFill>
                  <a:srgbClr val="FF0000"/>
                </a:solidFill>
                <a:latin typeface="Calibri"/>
                <a:cs typeface="Calibri"/>
              </a:rPr>
              <a:t>Activities </a:t>
            </a:r>
            <a:r>
              <a:rPr sz="1600" b="1" kern="0" spc="-10" dirty="0">
                <a:solidFill>
                  <a:srgbClr val="FF0000"/>
                </a:solidFill>
                <a:latin typeface="Calibri"/>
                <a:cs typeface="Calibri"/>
              </a:rPr>
              <a:t>within the university</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including </a:t>
            </a:r>
            <a:r>
              <a:rPr sz="1600" kern="0" spc="-10" dirty="0">
                <a:solidFill>
                  <a:sysClr val="windowText" lastClr="000000"/>
                </a:solidFill>
                <a:latin typeface="Calibri"/>
                <a:cs typeface="Calibri"/>
              </a:rPr>
              <a:t>scholars, </a:t>
            </a:r>
            <a:r>
              <a:rPr sz="1600" kern="0" spc="-15" dirty="0">
                <a:solidFill>
                  <a:sysClr val="windowText" lastClr="000000"/>
                </a:solidFill>
                <a:latin typeface="Calibri"/>
                <a:cs typeface="Calibri"/>
              </a:rPr>
              <a:t>staff </a:t>
            </a:r>
            <a:r>
              <a:rPr sz="1600" kern="0" spc="-5" dirty="0">
                <a:solidFill>
                  <a:sysClr val="windowText" lastClr="000000"/>
                </a:solidFill>
                <a:latin typeface="Calibri"/>
                <a:cs typeface="Calibri"/>
              </a:rPr>
              <a:t>and </a:t>
            </a:r>
            <a:r>
              <a:rPr sz="1600" kern="0" spc="-10" dirty="0">
                <a:solidFill>
                  <a:sysClr val="windowText" lastClr="000000"/>
                </a:solidFill>
                <a:latin typeface="Calibri"/>
                <a:cs typeface="Calibri"/>
              </a:rPr>
              <a:t>students, to </a:t>
            </a:r>
            <a:r>
              <a:rPr sz="1600" kern="0" spc="-15" dirty="0">
                <a:solidFill>
                  <a:sysClr val="windowText" lastClr="000000"/>
                </a:solidFill>
                <a:latin typeface="Calibri"/>
                <a:cs typeface="Calibri"/>
              </a:rPr>
              <a:t>promote </a:t>
            </a:r>
            <a:r>
              <a:rPr sz="1600" kern="0" spc="-5" dirty="0">
                <a:solidFill>
                  <a:sysClr val="windowText" lastClr="000000"/>
                </a:solidFill>
                <a:latin typeface="Calibri"/>
                <a:cs typeface="Calibri"/>
              </a:rPr>
              <a:t>the </a:t>
            </a:r>
            <a:r>
              <a:rPr sz="1600" kern="0" spc="-10" dirty="0">
                <a:solidFill>
                  <a:sysClr val="windowText" lastClr="000000"/>
                </a:solidFill>
                <a:latin typeface="Calibri"/>
                <a:cs typeface="Calibri"/>
              </a:rPr>
              <a:t>culture </a:t>
            </a:r>
            <a:r>
              <a:rPr sz="1600" kern="0" spc="-5" dirty="0">
                <a:solidFill>
                  <a:sysClr val="windowText" lastClr="000000"/>
                </a:solidFill>
                <a:latin typeface="Calibri"/>
                <a:cs typeface="Calibri"/>
              </a:rPr>
              <a:t> of the TM in the </a:t>
            </a:r>
            <a:r>
              <a:rPr sz="1600" kern="0" spc="-15" dirty="0">
                <a:solidFill>
                  <a:sysClr val="windowText" lastClr="000000"/>
                </a:solidFill>
                <a:latin typeface="Calibri"/>
                <a:cs typeface="Calibri"/>
              </a:rPr>
              <a:t>context </a:t>
            </a:r>
            <a:r>
              <a:rPr sz="1600" kern="0" spc="-5" dirty="0">
                <a:solidFill>
                  <a:sysClr val="windowText" lastClr="000000"/>
                </a:solidFill>
                <a:latin typeface="Calibri"/>
                <a:cs typeface="Calibri"/>
              </a:rPr>
              <a:t>of SSHs and an </a:t>
            </a:r>
            <a:r>
              <a:rPr sz="1600" kern="0" spc="-10" dirty="0">
                <a:solidFill>
                  <a:sysClr val="windowText" lastClr="000000"/>
                </a:solidFill>
                <a:latin typeface="Calibri"/>
                <a:cs typeface="Calibri"/>
              </a:rPr>
              <a:t>“entrepreneurial” approach to </a:t>
            </a:r>
            <a:r>
              <a:rPr sz="1600" kern="0" spc="-5" dirty="0">
                <a:solidFill>
                  <a:sysClr val="windowText" lastClr="000000"/>
                </a:solidFill>
                <a:latin typeface="Calibri"/>
                <a:cs typeface="Calibri"/>
              </a:rPr>
              <a:t>teaching, </a:t>
            </a:r>
            <a:r>
              <a:rPr sz="1600" kern="0" spc="-10" dirty="0">
                <a:solidFill>
                  <a:sysClr val="windowText" lastClr="000000"/>
                </a:solidFill>
                <a:latin typeface="Calibri"/>
                <a:cs typeface="Calibri"/>
              </a:rPr>
              <a:t>research </a:t>
            </a:r>
            <a:r>
              <a:rPr sz="1600" kern="0" spc="-5" dirty="0">
                <a:solidFill>
                  <a:sysClr val="windowText" lastClr="000000"/>
                </a:solidFill>
                <a:latin typeface="Calibri"/>
                <a:cs typeface="Calibri"/>
              </a:rPr>
              <a:t>and </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knowledge</a:t>
            </a:r>
            <a:r>
              <a:rPr sz="1600" kern="0" spc="5" dirty="0">
                <a:solidFill>
                  <a:sysClr val="windowText" lastClr="000000"/>
                </a:solidFill>
                <a:latin typeface="Calibri"/>
                <a:cs typeface="Calibri"/>
              </a:rPr>
              <a:t> </a:t>
            </a:r>
            <a:r>
              <a:rPr sz="1600" kern="0" spc="-15" dirty="0">
                <a:solidFill>
                  <a:sysClr val="windowText" lastClr="000000"/>
                </a:solidFill>
                <a:latin typeface="Calibri"/>
                <a:cs typeface="Calibri"/>
              </a:rPr>
              <a:t>transfer</a:t>
            </a:r>
            <a:endParaRPr sz="1600" kern="0">
              <a:solidFill>
                <a:sysClr val="windowText" lastClr="000000"/>
              </a:solidFill>
              <a:latin typeface="Calibri"/>
              <a:cs typeface="Calibri"/>
            </a:endParaRPr>
          </a:p>
          <a:p>
            <a:pPr marL="299085" marR="512445" indent="-287020">
              <a:spcBef>
                <a:spcPts val="1260"/>
              </a:spcBef>
              <a:buFont typeface="Arial"/>
              <a:buChar char="•"/>
              <a:tabLst>
                <a:tab pos="299085" algn="l"/>
                <a:tab pos="299720" algn="l"/>
              </a:tabLst>
            </a:pPr>
            <a:r>
              <a:rPr sz="1600" b="1" kern="0" spc="-5" dirty="0">
                <a:solidFill>
                  <a:srgbClr val="FF0000"/>
                </a:solidFill>
                <a:latin typeface="Calibri"/>
                <a:cs typeface="Calibri"/>
              </a:rPr>
              <a:t>Actions</a:t>
            </a:r>
            <a:r>
              <a:rPr sz="1600" b="1" kern="0" spc="5" dirty="0">
                <a:solidFill>
                  <a:srgbClr val="FF0000"/>
                </a:solidFill>
                <a:latin typeface="Calibri"/>
                <a:cs typeface="Calibri"/>
              </a:rPr>
              <a:t> </a:t>
            </a:r>
            <a:r>
              <a:rPr sz="1600" b="1" kern="0" spc="-15" dirty="0">
                <a:solidFill>
                  <a:srgbClr val="FF0000"/>
                </a:solidFill>
                <a:latin typeface="Calibri"/>
                <a:cs typeface="Calibri"/>
              </a:rPr>
              <a:t>towards</a:t>
            </a:r>
            <a:r>
              <a:rPr sz="1600" b="1" kern="0" spc="10" dirty="0">
                <a:solidFill>
                  <a:srgbClr val="FF0000"/>
                </a:solidFill>
                <a:latin typeface="Calibri"/>
                <a:cs typeface="Calibri"/>
              </a:rPr>
              <a:t> </a:t>
            </a:r>
            <a:r>
              <a:rPr sz="1600" b="1" kern="0" spc="-10" dirty="0">
                <a:solidFill>
                  <a:srgbClr val="FF0000"/>
                </a:solidFill>
                <a:latin typeface="Calibri"/>
                <a:cs typeface="Calibri"/>
              </a:rPr>
              <a:t>the</a:t>
            </a:r>
            <a:r>
              <a:rPr sz="1600" b="1" kern="0" dirty="0">
                <a:solidFill>
                  <a:srgbClr val="FF0000"/>
                </a:solidFill>
                <a:latin typeface="Calibri"/>
                <a:cs typeface="Calibri"/>
              </a:rPr>
              <a:t> </a:t>
            </a:r>
            <a:r>
              <a:rPr sz="1600" b="1" kern="0" spc="-5" dirty="0">
                <a:solidFill>
                  <a:srgbClr val="FF0000"/>
                </a:solidFill>
                <a:latin typeface="Calibri"/>
                <a:cs typeface="Calibri"/>
              </a:rPr>
              <a:t>socio-economic</a:t>
            </a:r>
            <a:r>
              <a:rPr sz="1600" b="1" kern="0" spc="5" dirty="0">
                <a:solidFill>
                  <a:srgbClr val="FF0000"/>
                </a:solidFill>
                <a:latin typeface="Calibri"/>
                <a:cs typeface="Calibri"/>
              </a:rPr>
              <a:t> </a:t>
            </a:r>
            <a:r>
              <a:rPr sz="1600" b="1" kern="0" spc="-15" dirty="0">
                <a:solidFill>
                  <a:srgbClr val="FF0000"/>
                </a:solidFill>
                <a:latin typeface="Calibri"/>
                <a:cs typeface="Calibri"/>
              </a:rPr>
              <a:t>ecosystem</a:t>
            </a:r>
            <a:r>
              <a:rPr sz="1600" kern="0" spc="-15" dirty="0">
                <a:solidFill>
                  <a:sysClr val="windowText" lastClr="000000"/>
                </a:solidFill>
                <a:latin typeface="Calibri"/>
                <a:cs typeface="Calibri"/>
              </a:rPr>
              <a:t>,</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including</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entrepreneurs,</a:t>
            </a:r>
            <a:r>
              <a:rPr sz="1600" kern="0" spc="55" dirty="0">
                <a:solidFill>
                  <a:sysClr val="windowText" lastClr="000000"/>
                </a:solidFill>
                <a:latin typeface="Calibri"/>
                <a:cs typeface="Calibri"/>
              </a:rPr>
              <a:t> </a:t>
            </a:r>
            <a:r>
              <a:rPr sz="1600" kern="0" spc="-10" dirty="0">
                <a:solidFill>
                  <a:sysClr val="windowText" lastClr="000000"/>
                </a:solidFill>
                <a:latin typeface="Calibri"/>
                <a:cs typeface="Calibri"/>
              </a:rPr>
              <a:t>schools, </a:t>
            </a:r>
            <a:r>
              <a:rPr sz="1600" kern="0" spc="-5" dirty="0">
                <a:solidFill>
                  <a:sysClr val="windowText" lastClr="000000"/>
                </a:solidFill>
                <a:latin typeface="Calibri"/>
                <a:cs typeface="Calibri"/>
              </a:rPr>
              <a:t> associations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civil </a:t>
            </a:r>
            <a:r>
              <a:rPr sz="1600" kern="0" spc="-25" dirty="0">
                <a:solidFill>
                  <a:sysClr val="windowText" lastClr="000000"/>
                </a:solidFill>
                <a:latin typeface="Calibri"/>
                <a:cs typeface="Calibri"/>
              </a:rPr>
              <a:t>society,</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25" dirty="0">
                <a:solidFill>
                  <a:sysClr val="windowText" lastClr="000000"/>
                </a:solidFill>
                <a:latin typeface="Calibri"/>
                <a:cs typeface="Calibri"/>
              </a:rPr>
              <a:t> </a:t>
            </a:r>
            <a:r>
              <a:rPr sz="1600" kern="0" spc="-10" dirty="0">
                <a:solidFill>
                  <a:sysClr val="windowText" lastClr="000000"/>
                </a:solidFill>
                <a:latin typeface="Calibri"/>
                <a:cs typeface="Calibri"/>
              </a:rPr>
              <a:t>propose</a:t>
            </a:r>
            <a:r>
              <a:rPr sz="1600" kern="0" spc="4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co-creation</a:t>
            </a:r>
            <a:r>
              <a:rPr sz="1600" kern="0" spc="35"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5" dirty="0">
                <a:solidFill>
                  <a:sysClr val="windowText" lastClr="000000"/>
                </a:solidFill>
                <a:latin typeface="Calibri"/>
                <a:cs typeface="Calibri"/>
              </a:rPr>
              <a:t> </a:t>
            </a:r>
            <a:r>
              <a:rPr sz="1600" kern="0" spc="-15" dirty="0">
                <a:solidFill>
                  <a:sysClr val="windowText" lastClr="000000"/>
                </a:solidFill>
                <a:latin typeface="Calibri"/>
                <a:cs typeface="Calibri"/>
              </a:rPr>
              <a:t>research</a:t>
            </a:r>
            <a:r>
              <a:rPr sz="1600" kern="0" spc="45" dirty="0">
                <a:solidFill>
                  <a:sysClr val="windowText" lastClr="000000"/>
                </a:solidFill>
                <a:latin typeface="Calibri"/>
                <a:cs typeface="Calibri"/>
              </a:rPr>
              <a:t> </a:t>
            </a:r>
            <a:r>
              <a:rPr sz="1600" kern="0" spc="-10" dirty="0">
                <a:solidFill>
                  <a:sysClr val="windowText" lastClr="000000"/>
                </a:solidFill>
                <a:latin typeface="Calibri"/>
                <a:cs typeface="Calibri"/>
              </a:rPr>
              <a:t>projects</a:t>
            </a:r>
            <a:r>
              <a:rPr sz="1600" kern="0" spc="25"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to </a:t>
            </a:r>
            <a:r>
              <a:rPr sz="1600" kern="0" spc="-350" dirty="0">
                <a:solidFill>
                  <a:sysClr val="windowText" lastClr="000000"/>
                </a:solidFill>
                <a:latin typeface="Calibri"/>
                <a:cs typeface="Calibri"/>
              </a:rPr>
              <a:t> </a:t>
            </a:r>
            <a:r>
              <a:rPr sz="1600" kern="0" spc="-15" dirty="0">
                <a:solidFill>
                  <a:sysClr val="windowText" lastClr="000000"/>
                </a:solidFill>
                <a:latin typeface="Calibri"/>
                <a:cs typeface="Calibri"/>
              </a:rPr>
              <a:t>encourage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stakeholder</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engagement</a:t>
            </a:r>
            <a:r>
              <a:rPr sz="1600" kern="0" spc="-5" dirty="0">
                <a:solidFill>
                  <a:sysClr val="windowText" lastClr="000000"/>
                </a:solidFill>
                <a:latin typeface="Calibri"/>
                <a:cs typeface="Calibri"/>
              </a:rPr>
              <a:t> in</a:t>
            </a:r>
            <a:r>
              <a:rPr sz="1600" kern="0" spc="-15" dirty="0">
                <a:solidFill>
                  <a:sysClr val="windowText" lastClr="000000"/>
                </a:solidFill>
                <a:latin typeface="Calibri"/>
                <a:cs typeface="Calibri"/>
              </a:rPr>
              <a:t> intersectoral</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initiatives</a:t>
            </a:r>
            <a:endParaRPr sz="1600" kern="0">
              <a:solidFill>
                <a:sysClr val="windowText" lastClr="000000"/>
              </a:solidFill>
              <a:latin typeface="Calibri"/>
              <a:cs typeface="Calibri"/>
            </a:endParaRPr>
          </a:p>
        </p:txBody>
      </p:sp>
      <p:sp>
        <p:nvSpPr>
          <p:cNvPr id="8" name="object 8"/>
          <p:cNvSpPr txBox="1">
            <a:spLocks noGrp="1"/>
          </p:cNvSpPr>
          <p:nvPr>
            <p:ph type="title"/>
          </p:nvPr>
        </p:nvSpPr>
        <p:spPr>
          <a:xfrm>
            <a:off x="3642741" y="138175"/>
            <a:ext cx="4907280" cy="360680"/>
          </a:xfrm>
          <a:prstGeom prst="rect">
            <a:avLst/>
          </a:prstGeom>
        </p:spPr>
        <p:txBody>
          <a:bodyPr vert="horz" wrap="square" lIns="0" tIns="12065" rIns="0" bIns="0" rtlCol="0">
            <a:spAutoFit/>
          </a:bodyPr>
          <a:lstStyle/>
          <a:p>
            <a:pPr marL="12700">
              <a:spcBef>
                <a:spcPts val="95"/>
              </a:spcBef>
            </a:pPr>
            <a:r>
              <a:rPr sz="2200" spc="-10" dirty="0"/>
              <a:t>The</a:t>
            </a:r>
            <a:r>
              <a:rPr sz="2200" spc="10" dirty="0"/>
              <a:t> </a:t>
            </a:r>
            <a:r>
              <a:rPr sz="2200" spc="-25" dirty="0"/>
              <a:t>strategy</a:t>
            </a:r>
            <a:r>
              <a:rPr sz="2200" spc="20" dirty="0"/>
              <a:t> </a:t>
            </a:r>
            <a:r>
              <a:rPr sz="2200" spc="-5" dirty="0"/>
              <a:t>of</a:t>
            </a:r>
            <a:r>
              <a:rPr sz="2200" spc="10" dirty="0"/>
              <a:t> </a:t>
            </a:r>
            <a:r>
              <a:rPr sz="2200" spc="-10" dirty="0"/>
              <a:t>the</a:t>
            </a:r>
            <a:r>
              <a:rPr sz="2200" spc="20" dirty="0"/>
              <a:t> </a:t>
            </a:r>
            <a:r>
              <a:rPr sz="2200" spc="-10" dirty="0"/>
              <a:t>University</a:t>
            </a:r>
            <a:r>
              <a:rPr sz="2200" spc="15" dirty="0"/>
              <a:t> </a:t>
            </a:r>
            <a:r>
              <a:rPr sz="2200" spc="-5" dirty="0"/>
              <a:t>of</a:t>
            </a:r>
            <a:r>
              <a:rPr sz="2200" spc="10" dirty="0"/>
              <a:t> </a:t>
            </a:r>
            <a:r>
              <a:rPr sz="2200" spc="-20" dirty="0"/>
              <a:t>Macerata</a:t>
            </a:r>
            <a:endParaRPr sz="2200"/>
          </a:p>
        </p:txBody>
      </p:sp>
    </p:spTree>
    <p:extLst>
      <p:ext uri="{BB962C8B-B14F-4D97-AF65-F5344CB8AC3E}">
        <p14:creationId xmlns:p14="http://schemas.microsoft.com/office/powerpoint/2010/main" val="2900689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9162" y="1135456"/>
            <a:ext cx="7715884" cy="452120"/>
          </a:xfrm>
          <a:prstGeom prst="rect">
            <a:avLst/>
          </a:prstGeom>
        </p:spPr>
        <p:txBody>
          <a:bodyPr vert="horz" wrap="square" lIns="0" tIns="12065" rIns="0" bIns="0" rtlCol="0">
            <a:spAutoFit/>
          </a:bodyPr>
          <a:lstStyle/>
          <a:p>
            <a:pPr marL="12700">
              <a:spcBef>
                <a:spcPts val="95"/>
              </a:spcBef>
            </a:pPr>
            <a:r>
              <a:rPr spc="-15" dirty="0"/>
              <a:t>Laboratory</a:t>
            </a:r>
            <a:r>
              <a:rPr spc="30" dirty="0"/>
              <a:t> </a:t>
            </a:r>
            <a:r>
              <a:rPr spc="-20" dirty="0"/>
              <a:t>for</a:t>
            </a:r>
            <a:r>
              <a:rPr spc="25" dirty="0"/>
              <a:t> </a:t>
            </a:r>
            <a:r>
              <a:rPr spc="-5" dirty="0"/>
              <a:t>Humanism,</a:t>
            </a:r>
            <a:r>
              <a:rPr spc="10" dirty="0"/>
              <a:t> </a:t>
            </a:r>
            <a:r>
              <a:rPr spc="-15" dirty="0"/>
              <a:t>Creativity</a:t>
            </a:r>
            <a:r>
              <a:rPr spc="75" dirty="0"/>
              <a:t> </a:t>
            </a:r>
            <a:r>
              <a:rPr spc="-5" dirty="0"/>
              <a:t>and</a:t>
            </a:r>
            <a:r>
              <a:rPr spc="15" dirty="0"/>
              <a:t> </a:t>
            </a:r>
            <a:r>
              <a:rPr spc="-15" dirty="0"/>
              <a:t>Innovation</a:t>
            </a:r>
          </a:p>
        </p:txBody>
      </p:sp>
      <p:pic>
        <p:nvPicPr>
          <p:cNvPr id="3" name="object 3"/>
          <p:cNvPicPr/>
          <p:nvPr/>
        </p:nvPicPr>
        <p:blipFill>
          <a:blip r:embed="rId2" cstate="print"/>
          <a:stretch>
            <a:fillRect/>
          </a:stretch>
        </p:blipFill>
        <p:spPr>
          <a:xfrm>
            <a:off x="1789175" y="2401823"/>
            <a:ext cx="8605178" cy="2913888"/>
          </a:xfrm>
          <a:prstGeom prst="rect">
            <a:avLst/>
          </a:prstGeom>
        </p:spPr>
      </p:pic>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1890509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64335" y="903223"/>
            <a:ext cx="8042909" cy="5147310"/>
          </a:xfrm>
          <a:prstGeom prst="rect">
            <a:avLst/>
          </a:prstGeom>
        </p:spPr>
        <p:txBody>
          <a:bodyPr vert="horz" wrap="square" lIns="0" tIns="12700" rIns="0" bIns="0" rtlCol="0">
            <a:spAutoFit/>
          </a:bodyPr>
          <a:lstStyle/>
          <a:p>
            <a:pPr marL="387985" indent="-287020">
              <a:spcBef>
                <a:spcPts val="100"/>
              </a:spcBef>
              <a:buFont typeface="Arial"/>
              <a:buChar char="•"/>
              <a:tabLst>
                <a:tab pos="387985" algn="l"/>
                <a:tab pos="388620" algn="l"/>
              </a:tabLst>
            </a:pPr>
            <a:r>
              <a:rPr b="1" kern="0" spc="-15" dirty="0">
                <a:solidFill>
                  <a:srgbClr val="FF0000"/>
                </a:solidFill>
                <a:latin typeface="Calibri"/>
                <a:cs typeface="Calibri"/>
              </a:rPr>
              <a:t>LUCI</a:t>
            </a:r>
            <a:r>
              <a:rPr b="1" kern="0" dirty="0">
                <a:solidFill>
                  <a:srgbClr val="FF0000"/>
                </a:solidFill>
                <a:latin typeface="Calibri"/>
                <a:cs typeface="Calibri"/>
              </a:rPr>
              <a:t> </a:t>
            </a:r>
            <a:r>
              <a:rPr kern="0" spc="-5" dirty="0">
                <a:solidFill>
                  <a:sysClr val="windowText" lastClr="000000"/>
                </a:solidFill>
                <a:latin typeface="Calibri"/>
                <a:cs typeface="Calibri"/>
              </a:rPr>
              <a:t>is</a:t>
            </a:r>
            <a:r>
              <a:rPr kern="0" dirty="0">
                <a:solidFill>
                  <a:sysClr val="windowText" lastClr="000000"/>
                </a:solidFill>
                <a:latin typeface="Calibri"/>
                <a:cs typeface="Calibri"/>
              </a:rPr>
              <a:t> the</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laboratory</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UniMC</a:t>
            </a:r>
            <a:r>
              <a:rPr kern="0" spc="5" dirty="0">
                <a:solidFill>
                  <a:sysClr val="windowText" lastClr="000000"/>
                </a:solidFill>
                <a:latin typeface="Calibri"/>
                <a:cs typeface="Calibri"/>
              </a:rPr>
              <a:t> </a:t>
            </a:r>
            <a:r>
              <a:rPr kern="0" spc="-15" dirty="0">
                <a:solidFill>
                  <a:sysClr val="windowText" lastClr="000000"/>
                </a:solidFill>
                <a:latin typeface="Calibri"/>
                <a:cs typeface="Calibri"/>
              </a:rPr>
              <a:t>for</a:t>
            </a:r>
            <a:r>
              <a:rPr kern="0" spc="10" dirty="0">
                <a:solidFill>
                  <a:sysClr val="windowText" lastClr="000000"/>
                </a:solidFill>
                <a:latin typeface="Calibri"/>
                <a:cs typeface="Calibri"/>
              </a:rPr>
              <a:t> </a:t>
            </a:r>
            <a:r>
              <a:rPr b="1" kern="0" spc="-5" dirty="0">
                <a:solidFill>
                  <a:srgbClr val="FF0000"/>
                </a:solidFill>
                <a:latin typeface="Calibri"/>
                <a:cs typeface="Calibri"/>
              </a:rPr>
              <a:t>humanism</a:t>
            </a:r>
            <a:r>
              <a:rPr kern="0" spc="-5" dirty="0">
                <a:solidFill>
                  <a:sysClr val="windowText" lastClr="000000"/>
                </a:solidFill>
                <a:latin typeface="Calibri"/>
                <a:cs typeface="Calibri"/>
              </a:rPr>
              <a:t>,</a:t>
            </a:r>
            <a:r>
              <a:rPr kern="0" spc="-35" dirty="0">
                <a:solidFill>
                  <a:sysClr val="windowText" lastClr="000000"/>
                </a:solidFill>
                <a:latin typeface="Calibri"/>
                <a:cs typeface="Calibri"/>
              </a:rPr>
              <a:t> </a:t>
            </a:r>
            <a:r>
              <a:rPr b="1" kern="0" spc="-5" dirty="0">
                <a:solidFill>
                  <a:srgbClr val="FF0000"/>
                </a:solidFill>
                <a:latin typeface="Calibri"/>
                <a:cs typeface="Calibri"/>
              </a:rPr>
              <a:t>creativity</a:t>
            </a:r>
            <a:r>
              <a:rPr b="1" kern="0" spc="-20" dirty="0">
                <a:solidFill>
                  <a:srgbClr val="FF0000"/>
                </a:solidFill>
                <a:latin typeface="Calibri"/>
                <a:cs typeface="Calibri"/>
              </a:rPr>
              <a:t> </a:t>
            </a:r>
            <a:r>
              <a:rPr kern="0" dirty="0">
                <a:solidFill>
                  <a:sysClr val="windowText" lastClr="000000"/>
                </a:solidFill>
                <a:latin typeface="Calibri"/>
                <a:cs typeface="Calibri"/>
              </a:rPr>
              <a:t>and</a:t>
            </a:r>
            <a:r>
              <a:rPr kern="0" spc="5" dirty="0">
                <a:solidFill>
                  <a:sysClr val="windowText" lastClr="000000"/>
                </a:solidFill>
                <a:latin typeface="Calibri"/>
                <a:cs typeface="Calibri"/>
              </a:rPr>
              <a:t> </a:t>
            </a:r>
            <a:r>
              <a:rPr b="1" kern="0" spc="-5" dirty="0">
                <a:solidFill>
                  <a:srgbClr val="FF0000"/>
                </a:solidFill>
                <a:latin typeface="Calibri"/>
                <a:cs typeface="Calibri"/>
              </a:rPr>
              <a:t>innovation</a:t>
            </a:r>
            <a:endParaRPr kern="0">
              <a:solidFill>
                <a:sysClr val="windowText" lastClr="000000"/>
              </a:solidFill>
              <a:latin typeface="Calibri"/>
              <a:cs typeface="Calibri"/>
            </a:endParaRPr>
          </a:p>
          <a:p>
            <a:pPr marL="387985" indent="-287020">
              <a:spcBef>
                <a:spcPts val="1680"/>
              </a:spcBef>
              <a:buFont typeface="Arial"/>
              <a:buChar char="•"/>
              <a:tabLst>
                <a:tab pos="387985" algn="l"/>
                <a:tab pos="388620" algn="l"/>
              </a:tabLst>
            </a:pPr>
            <a:r>
              <a:rPr kern="0" dirty="0">
                <a:solidFill>
                  <a:sysClr val="windowText" lastClr="000000"/>
                </a:solidFill>
                <a:latin typeface="Calibri"/>
                <a:cs typeface="Calibri"/>
              </a:rPr>
              <a:t>It</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promotes</a:t>
            </a:r>
            <a:r>
              <a:rPr kern="0" dirty="0">
                <a:solidFill>
                  <a:sysClr val="windowText" lastClr="000000"/>
                </a:solidFill>
                <a:latin typeface="Calibri"/>
                <a:cs typeface="Calibri"/>
              </a:rPr>
              <a:t> an</a:t>
            </a:r>
            <a:r>
              <a:rPr kern="0" spc="5" dirty="0">
                <a:solidFill>
                  <a:sysClr val="windowText" lastClr="000000"/>
                </a:solidFill>
                <a:latin typeface="Calibri"/>
                <a:cs typeface="Calibri"/>
              </a:rPr>
              <a:t> </a:t>
            </a:r>
            <a:r>
              <a:rPr b="1" kern="0" spc="-15" dirty="0">
                <a:solidFill>
                  <a:srgbClr val="FF0000"/>
                </a:solidFill>
                <a:latin typeface="Calibri"/>
                <a:cs typeface="Calibri"/>
              </a:rPr>
              <a:t>“entrepreneurial</a:t>
            </a:r>
            <a:r>
              <a:rPr b="1" kern="0" spc="-40" dirty="0">
                <a:solidFill>
                  <a:srgbClr val="FF0000"/>
                </a:solidFill>
                <a:latin typeface="Calibri"/>
                <a:cs typeface="Calibri"/>
              </a:rPr>
              <a:t> </a:t>
            </a:r>
            <a:r>
              <a:rPr b="1" kern="0" spc="-5" dirty="0">
                <a:solidFill>
                  <a:srgbClr val="FF0000"/>
                </a:solidFill>
                <a:latin typeface="Calibri"/>
                <a:cs typeface="Calibri"/>
              </a:rPr>
              <a:t>approach”</a:t>
            </a:r>
            <a:r>
              <a:rPr b="1" kern="0" spc="-20" dirty="0">
                <a:solidFill>
                  <a:srgbClr val="FF0000"/>
                </a:solidFill>
                <a:latin typeface="Calibri"/>
                <a:cs typeface="Calibri"/>
              </a:rPr>
              <a:t> </a:t>
            </a:r>
            <a:r>
              <a:rPr kern="0" dirty="0">
                <a:solidFill>
                  <a:sysClr val="windowText" lastClr="000000"/>
                </a:solidFill>
                <a:latin typeface="Calibri"/>
                <a:cs typeface="Calibri"/>
              </a:rPr>
              <a:t>among</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undergraduate</a:t>
            </a:r>
            <a:r>
              <a:rPr kern="0" spc="20" dirty="0">
                <a:solidFill>
                  <a:sysClr val="windowText" lastClr="000000"/>
                </a:solidFill>
                <a:latin typeface="Calibri"/>
                <a:cs typeface="Calibri"/>
              </a:rPr>
              <a:t> </a:t>
            </a:r>
            <a:r>
              <a:rPr kern="0" dirty="0">
                <a:solidFill>
                  <a:sysClr val="windowText" lastClr="000000"/>
                </a:solidFill>
                <a:latin typeface="Calibri"/>
                <a:cs typeface="Calibri"/>
              </a:rPr>
              <a:t>and</a:t>
            </a:r>
            <a:endParaRPr kern="0">
              <a:solidFill>
                <a:sysClr val="windowText" lastClr="000000"/>
              </a:solidFill>
              <a:latin typeface="Calibri"/>
              <a:cs typeface="Calibri"/>
            </a:endParaRPr>
          </a:p>
          <a:p>
            <a:pPr marL="387985"/>
            <a:r>
              <a:rPr kern="0" spc="-10" dirty="0">
                <a:solidFill>
                  <a:sysClr val="windowText" lastClr="000000"/>
                </a:solidFill>
                <a:latin typeface="Calibri"/>
                <a:cs typeface="Calibri"/>
              </a:rPr>
              <a:t>postgraduate</a:t>
            </a:r>
            <a:r>
              <a:rPr kern="0" dirty="0">
                <a:solidFill>
                  <a:sysClr val="windowText" lastClr="000000"/>
                </a:solidFill>
                <a:latin typeface="Calibri"/>
                <a:cs typeface="Calibri"/>
              </a:rPr>
              <a:t> </a:t>
            </a:r>
            <a:r>
              <a:rPr kern="0" spc="-5" dirty="0">
                <a:solidFill>
                  <a:sysClr val="windowText" lastClr="000000"/>
                </a:solidFill>
                <a:latin typeface="Calibri"/>
                <a:cs typeface="Calibri"/>
              </a:rPr>
              <a:t>students,</a:t>
            </a:r>
            <a:r>
              <a:rPr kern="0" spc="-10" dirty="0">
                <a:solidFill>
                  <a:sysClr val="windowText" lastClr="000000"/>
                </a:solidFill>
                <a:latin typeface="Calibri"/>
                <a:cs typeface="Calibri"/>
              </a:rPr>
              <a:t> graduates, </a:t>
            </a:r>
            <a:r>
              <a:rPr kern="0" dirty="0">
                <a:solidFill>
                  <a:sysClr val="windowText" lastClr="000000"/>
                </a:solidFill>
                <a:latin typeface="Calibri"/>
                <a:cs typeface="Calibri"/>
              </a:rPr>
              <a:t>and</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researchers</a:t>
            </a:r>
            <a:r>
              <a:rPr kern="0" dirty="0">
                <a:solidFill>
                  <a:sysClr val="windowText" lastClr="000000"/>
                </a:solidFill>
                <a:latin typeface="Calibri"/>
                <a:cs typeface="Calibri"/>
              </a:rPr>
              <a:t> in</a:t>
            </a:r>
            <a:r>
              <a:rPr kern="0" spc="10" dirty="0">
                <a:solidFill>
                  <a:sysClr val="windowText" lastClr="000000"/>
                </a:solidFill>
                <a:latin typeface="Calibri"/>
                <a:cs typeface="Calibri"/>
              </a:rPr>
              <a:t> </a:t>
            </a:r>
            <a:r>
              <a:rPr kern="0" dirty="0">
                <a:solidFill>
                  <a:sysClr val="windowText" lastClr="000000"/>
                </a:solidFill>
                <a:latin typeface="Calibri"/>
                <a:cs typeface="Calibri"/>
              </a:rPr>
              <a:t>the</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SSHs</a:t>
            </a:r>
            <a:endParaRPr kern="0">
              <a:solidFill>
                <a:sysClr val="windowText" lastClr="000000"/>
              </a:solidFill>
              <a:latin typeface="Calibri"/>
              <a:cs typeface="Calibri"/>
            </a:endParaRPr>
          </a:p>
          <a:p>
            <a:pPr>
              <a:spcBef>
                <a:spcPts val="30"/>
              </a:spcBef>
            </a:pPr>
            <a:endParaRPr sz="1350" kern="0">
              <a:solidFill>
                <a:sysClr val="windowText" lastClr="000000"/>
              </a:solidFill>
              <a:latin typeface="Calibri"/>
              <a:cs typeface="Calibri"/>
            </a:endParaRPr>
          </a:p>
          <a:p>
            <a:pPr marL="387985" indent="-287020">
              <a:spcBef>
                <a:spcPts val="5"/>
              </a:spcBef>
              <a:buFont typeface="Arial"/>
              <a:buChar char="•"/>
              <a:tabLst>
                <a:tab pos="387985" algn="l"/>
                <a:tab pos="388620" algn="l"/>
              </a:tabLst>
            </a:pPr>
            <a:r>
              <a:rPr kern="0" spc="-10" dirty="0">
                <a:solidFill>
                  <a:sysClr val="windowText" lastClr="000000"/>
                </a:solidFill>
                <a:latin typeface="Calibri"/>
                <a:cs typeface="Calibri"/>
              </a:rPr>
              <a:t>LUCI</a:t>
            </a:r>
            <a:r>
              <a:rPr kern="0" dirty="0">
                <a:solidFill>
                  <a:sysClr val="windowText" lastClr="000000"/>
                </a:solidFill>
                <a:latin typeface="Calibri"/>
                <a:cs typeface="Calibri"/>
              </a:rPr>
              <a:t> </a:t>
            </a:r>
            <a:r>
              <a:rPr kern="0" spc="-15" dirty="0">
                <a:solidFill>
                  <a:sysClr val="windowText" lastClr="000000"/>
                </a:solidFill>
                <a:latin typeface="Calibri"/>
                <a:cs typeface="Calibri"/>
              </a:rPr>
              <a:t>started</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15" dirty="0">
                <a:solidFill>
                  <a:sysClr val="windowText" lastClr="000000"/>
                </a:solidFill>
                <a:latin typeface="Calibri"/>
                <a:cs typeface="Calibri"/>
              </a:rPr>
              <a:t> </a:t>
            </a:r>
            <a:r>
              <a:rPr b="1" kern="0" spc="-5" dirty="0">
                <a:solidFill>
                  <a:srgbClr val="FF0000"/>
                </a:solidFill>
                <a:latin typeface="Calibri"/>
                <a:cs typeface="Calibri"/>
              </a:rPr>
              <a:t>2013</a:t>
            </a:r>
            <a:r>
              <a:rPr kern="0" spc="-5" dirty="0">
                <a:solidFill>
                  <a:sysClr val="windowText" lastClr="000000"/>
                </a:solidFill>
                <a:latin typeface="Calibri"/>
                <a:cs typeface="Calibri"/>
              </a:rPr>
              <a:t>,</a:t>
            </a:r>
            <a:r>
              <a:rPr kern="0" spc="10" dirty="0">
                <a:solidFill>
                  <a:sysClr val="windowText" lastClr="000000"/>
                </a:solidFill>
                <a:latin typeface="Calibri"/>
                <a:cs typeface="Calibri"/>
              </a:rPr>
              <a:t> </a:t>
            </a:r>
            <a:r>
              <a:rPr kern="0" dirty="0">
                <a:solidFill>
                  <a:sysClr val="windowText" lastClr="000000"/>
                </a:solidFill>
                <a:latin typeface="Calibri"/>
                <a:cs typeface="Calibri"/>
              </a:rPr>
              <a:t>the</a:t>
            </a:r>
            <a:r>
              <a:rPr kern="0" spc="10" dirty="0">
                <a:solidFill>
                  <a:sysClr val="windowText" lastClr="000000"/>
                </a:solidFill>
                <a:latin typeface="Calibri"/>
                <a:cs typeface="Calibri"/>
              </a:rPr>
              <a:t> </a:t>
            </a:r>
            <a:r>
              <a:rPr b="1" kern="0" spc="-5" dirty="0">
                <a:solidFill>
                  <a:srgbClr val="FF0000"/>
                </a:solidFill>
                <a:latin typeface="Calibri"/>
                <a:cs typeface="Calibri"/>
              </a:rPr>
              <a:t>9</a:t>
            </a:r>
            <a:r>
              <a:rPr b="1" kern="0" spc="-7" baseline="25462" dirty="0">
                <a:solidFill>
                  <a:srgbClr val="FF0000"/>
                </a:solidFill>
                <a:latin typeface="Calibri"/>
                <a:cs typeface="Calibri"/>
              </a:rPr>
              <a:t>th</a:t>
            </a:r>
            <a:r>
              <a:rPr b="1" kern="0" spc="202" baseline="25462" dirty="0">
                <a:solidFill>
                  <a:srgbClr val="FF0000"/>
                </a:solidFill>
                <a:latin typeface="Calibri"/>
                <a:cs typeface="Calibri"/>
              </a:rPr>
              <a:t> </a:t>
            </a:r>
            <a:r>
              <a:rPr b="1" kern="0" dirty="0">
                <a:solidFill>
                  <a:srgbClr val="FF0000"/>
                </a:solidFill>
                <a:latin typeface="Calibri"/>
                <a:cs typeface="Calibri"/>
              </a:rPr>
              <a:t>edition</a:t>
            </a:r>
            <a:r>
              <a:rPr b="1" kern="0" spc="-40" dirty="0">
                <a:solidFill>
                  <a:srgbClr val="FF0000"/>
                </a:solidFill>
                <a:latin typeface="Calibri"/>
                <a:cs typeface="Calibri"/>
              </a:rPr>
              <a:t> </a:t>
            </a:r>
            <a:r>
              <a:rPr kern="0" spc="-10" dirty="0">
                <a:solidFill>
                  <a:sysClr val="windowText" lastClr="000000"/>
                </a:solidFill>
                <a:latin typeface="Calibri"/>
                <a:cs typeface="Calibri"/>
              </a:rPr>
              <a:t>starts</a:t>
            </a:r>
            <a:r>
              <a:rPr kern="0"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15" dirty="0">
                <a:solidFill>
                  <a:sysClr val="windowText" lastClr="000000"/>
                </a:solidFill>
                <a:latin typeface="Calibri"/>
                <a:cs typeface="Calibri"/>
              </a:rPr>
              <a:t> </a:t>
            </a:r>
            <a:r>
              <a:rPr kern="0" dirty="0">
                <a:solidFill>
                  <a:sysClr val="windowText" lastClr="000000"/>
                </a:solidFill>
                <a:latin typeface="Calibri"/>
                <a:cs typeface="Calibri"/>
              </a:rPr>
              <a:t>the</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academic</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year</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2021-2022</a:t>
            </a:r>
            <a:endParaRPr kern="0">
              <a:solidFill>
                <a:sysClr val="windowText" lastClr="000000"/>
              </a:solidFill>
              <a:latin typeface="Calibri"/>
              <a:cs typeface="Calibri"/>
            </a:endParaRPr>
          </a:p>
          <a:p>
            <a:pPr marL="387985" indent="-287020">
              <a:spcBef>
                <a:spcPts val="1680"/>
              </a:spcBef>
              <a:buFont typeface="Arial"/>
              <a:buChar char="•"/>
              <a:tabLst>
                <a:tab pos="387985" algn="l"/>
                <a:tab pos="388620" algn="l"/>
              </a:tabLst>
            </a:pPr>
            <a:r>
              <a:rPr b="1" kern="0" spc="-5" dirty="0">
                <a:solidFill>
                  <a:srgbClr val="FF0000"/>
                </a:solidFill>
                <a:latin typeface="Calibri"/>
                <a:cs typeface="Calibri"/>
              </a:rPr>
              <a:t>Structure</a:t>
            </a:r>
            <a:r>
              <a:rPr kern="0" spc="-5" dirty="0">
                <a:solidFill>
                  <a:sysClr val="windowText" lastClr="000000"/>
                </a:solidFill>
                <a:latin typeface="Calibri"/>
                <a:cs typeface="Calibri"/>
              </a:rPr>
              <a:t>:</a:t>
            </a:r>
            <a:r>
              <a:rPr kern="0" spc="-20" dirty="0">
                <a:solidFill>
                  <a:sysClr val="windowText" lastClr="000000"/>
                </a:solidFill>
                <a:latin typeface="Calibri"/>
                <a:cs typeface="Calibri"/>
              </a:rPr>
              <a:t> </a:t>
            </a:r>
            <a:r>
              <a:rPr kern="0" dirty="0">
                <a:solidFill>
                  <a:sysClr val="windowText" lastClr="000000"/>
                </a:solidFill>
                <a:latin typeface="Calibri"/>
                <a:cs typeface="Calibri"/>
              </a:rPr>
              <a:t>4</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months,</a:t>
            </a:r>
            <a:r>
              <a:rPr kern="0" spc="5" dirty="0">
                <a:solidFill>
                  <a:sysClr val="windowText" lastClr="000000"/>
                </a:solidFill>
                <a:latin typeface="Calibri"/>
                <a:cs typeface="Calibri"/>
              </a:rPr>
              <a:t> </a:t>
            </a:r>
            <a:r>
              <a:rPr kern="0" dirty="0">
                <a:solidFill>
                  <a:sysClr val="windowText" lastClr="000000"/>
                </a:solidFill>
                <a:latin typeface="Calibri"/>
                <a:cs typeface="Calibri"/>
              </a:rPr>
              <a:t>14</a:t>
            </a:r>
            <a:r>
              <a:rPr kern="0" spc="10" dirty="0">
                <a:solidFill>
                  <a:sysClr val="windowText" lastClr="000000"/>
                </a:solidFill>
                <a:latin typeface="Calibri"/>
                <a:cs typeface="Calibri"/>
              </a:rPr>
              <a:t> </a:t>
            </a:r>
            <a:r>
              <a:rPr kern="0" dirty="0">
                <a:solidFill>
                  <a:sysClr val="windowText" lastClr="000000"/>
                </a:solidFill>
                <a:latin typeface="Calibri"/>
                <a:cs typeface="Calibri"/>
              </a:rPr>
              <a:t>modules</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(6-7</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hours</a:t>
            </a:r>
            <a:r>
              <a:rPr kern="0" spc="20" dirty="0">
                <a:solidFill>
                  <a:sysClr val="windowText" lastClr="000000"/>
                </a:solidFill>
                <a:latin typeface="Calibri"/>
                <a:cs typeface="Calibri"/>
              </a:rPr>
              <a:t> </a:t>
            </a:r>
            <a:r>
              <a:rPr kern="0" dirty="0">
                <a:solidFill>
                  <a:sysClr val="windowText" lastClr="000000"/>
                </a:solidFill>
                <a:latin typeface="Calibri"/>
                <a:cs typeface="Calibri"/>
              </a:rPr>
              <a:t>each)</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on</a:t>
            </a:r>
            <a:r>
              <a:rPr kern="0" dirty="0">
                <a:solidFill>
                  <a:sysClr val="windowText" lastClr="000000"/>
                </a:solidFill>
                <a:latin typeface="Calibri"/>
                <a:cs typeface="Calibri"/>
              </a:rPr>
              <a:t> </a:t>
            </a:r>
            <a:r>
              <a:rPr kern="0" spc="-10" dirty="0">
                <a:solidFill>
                  <a:sysClr val="windowText" lastClr="000000"/>
                </a:solidFill>
                <a:latin typeface="Calibri"/>
                <a:cs typeface="Calibri"/>
              </a:rPr>
              <a:t>entrepreneurship,</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creativity</a:t>
            </a:r>
            <a:endParaRPr kern="0">
              <a:solidFill>
                <a:sysClr val="windowText" lastClr="000000"/>
              </a:solidFill>
              <a:latin typeface="Calibri"/>
              <a:cs typeface="Calibri"/>
            </a:endParaRPr>
          </a:p>
          <a:p>
            <a:pPr marL="387985"/>
            <a:r>
              <a:rPr kern="0" dirty="0">
                <a:solidFill>
                  <a:sysClr val="windowText" lastClr="000000"/>
                </a:solidFill>
                <a:latin typeface="Calibri"/>
                <a:cs typeface="Calibri"/>
              </a:rPr>
              <a:t>and</a:t>
            </a:r>
            <a:r>
              <a:rPr kern="0" spc="-30" dirty="0">
                <a:solidFill>
                  <a:sysClr val="windowText" lastClr="000000"/>
                </a:solidFill>
                <a:latin typeface="Calibri"/>
                <a:cs typeface="Calibri"/>
              </a:rPr>
              <a:t> </a:t>
            </a:r>
            <a:r>
              <a:rPr kern="0" spc="-10" dirty="0">
                <a:solidFill>
                  <a:sysClr val="windowText" lastClr="000000"/>
                </a:solidFill>
                <a:latin typeface="Calibri"/>
                <a:cs typeface="Calibri"/>
              </a:rPr>
              <a:t>innovation</a:t>
            </a:r>
            <a:endParaRPr kern="0">
              <a:solidFill>
                <a:sysClr val="windowText" lastClr="000000"/>
              </a:solidFill>
              <a:latin typeface="Calibri"/>
              <a:cs typeface="Calibri"/>
            </a:endParaRPr>
          </a:p>
          <a:p>
            <a:pPr>
              <a:spcBef>
                <a:spcPts val="30"/>
              </a:spcBef>
            </a:pPr>
            <a:endParaRPr sz="1350" kern="0">
              <a:solidFill>
                <a:sysClr val="windowText" lastClr="000000"/>
              </a:solidFill>
              <a:latin typeface="Calibri"/>
              <a:cs typeface="Calibri"/>
            </a:endParaRPr>
          </a:p>
          <a:p>
            <a:pPr marL="387985" marR="47625" indent="-287020">
              <a:spcBef>
                <a:spcPts val="5"/>
              </a:spcBef>
              <a:buFont typeface="Arial"/>
              <a:buChar char="•"/>
              <a:tabLst>
                <a:tab pos="387985" algn="l"/>
                <a:tab pos="388620" algn="l"/>
              </a:tabLst>
            </a:pPr>
            <a:r>
              <a:rPr kern="0" spc="-5" dirty="0">
                <a:solidFill>
                  <a:sysClr val="windowText" lastClr="000000"/>
                </a:solidFill>
                <a:latin typeface="Calibri"/>
                <a:cs typeface="Calibri"/>
              </a:rPr>
              <a:t>The</a:t>
            </a:r>
            <a:r>
              <a:rPr kern="0" dirty="0">
                <a:solidFill>
                  <a:sysClr val="windowText" lastClr="000000"/>
                </a:solidFill>
                <a:latin typeface="Calibri"/>
                <a:cs typeface="Calibri"/>
              </a:rPr>
              <a:t> </a:t>
            </a:r>
            <a:r>
              <a:rPr kern="0" spc="-5" dirty="0">
                <a:solidFill>
                  <a:sysClr val="windowText" lastClr="000000"/>
                </a:solidFill>
                <a:latin typeface="Calibri"/>
                <a:cs typeface="Calibri"/>
              </a:rPr>
              <a:t>Lab</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trains</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young</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people</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10" dirty="0">
                <a:solidFill>
                  <a:sysClr val="windowText" lastClr="000000"/>
                </a:solidFill>
                <a:latin typeface="Calibri"/>
                <a:cs typeface="Calibri"/>
              </a:rPr>
              <a:t> </a:t>
            </a:r>
            <a:r>
              <a:rPr kern="0" dirty="0">
                <a:solidFill>
                  <a:sysClr val="windowText" lastClr="000000"/>
                </a:solidFill>
                <a:latin typeface="Calibri"/>
                <a:cs typeface="Calibri"/>
              </a:rPr>
              <a:t>the</a:t>
            </a:r>
            <a:r>
              <a:rPr kern="0" spc="45" dirty="0">
                <a:solidFill>
                  <a:sysClr val="windowText" lastClr="000000"/>
                </a:solidFill>
                <a:latin typeface="Calibri"/>
                <a:cs typeface="Calibri"/>
              </a:rPr>
              <a:t> </a:t>
            </a:r>
            <a:r>
              <a:rPr b="1" kern="0" dirty="0">
                <a:solidFill>
                  <a:srgbClr val="FF0000"/>
                </a:solidFill>
                <a:latin typeface="Calibri"/>
                <a:cs typeface="Calibri"/>
              </a:rPr>
              <a:t>SSHs</a:t>
            </a:r>
            <a:r>
              <a:rPr b="1" kern="0" spc="-5" dirty="0">
                <a:solidFill>
                  <a:srgbClr val="FF0000"/>
                </a:solidFill>
                <a:latin typeface="Calibri"/>
                <a:cs typeface="Calibri"/>
              </a:rPr>
              <a:t> </a:t>
            </a:r>
            <a:r>
              <a:rPr kern="0" dirty="0">
                <a:solidFill>
                  <a:sysClr val="windowText" lastClr="000000"/>
                </a:solidFill>
                <a:latin typeface="Calibri"/>
                <a:cs typeface="Calibri"/>
              </a:rPr>
              <a:t>and</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supports</a:t>
            </a:r>
            <a:r>
              <a:rPr kern="0" dirty="0">
                <a:solidFill>
                  <a:sysClr val="windowText" lastClr="000000"/>
                </a:solidFill>
                <a:latin typeface="Calibri"/>
                <a:cs typeface="Calibri"/>
              </a:rPr>
              <a:t> them in</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acquiring</a:t>
            </a:r>
            <a:r>
              <a:rPr kern="0" spc="45" dirty="0">
                <a:solidFill>
                  <a:sysClr val="windowText" lastClr="000000"/>
                </a:solidFill>
                <a:latin typeface="Calibri"/>
                <a:cs typeface="Calibri"/>
              </a:rPr>
              <a:t> </a:t>
            </a:r>
            <a:r>
              <a:rPr b="1" kern="0" spc="-5" dirty="0">
                <a:solidFill>
                  <a:srgbClr val="FF0000"/>
                </a:solidFill>
                <a:latin typeface="Calibri"/>
                <a:cs typeface="Calibri"/>
              </a:rPr>
              <a:t>soft</a:t>
            </a:r>
            <a:r>
              <a:rPr b="1" kern="0" spc="-10" dirty="0">
                <a:solidFill>
                  <a:srgbClr val="FF0000"/>
                </a:solidFill>
                <a:latin typeface="Calibri"/>
                <a:cs typeface="Calibri"/>
              </a:rPr>
              <a:t> </a:t>
            </a:r>
            <a:r>
              <a:rPr b="1" kern="0" dirty="0">
                <a:solidFill>
                  <a:srgbClr val="FF0000"/>
                </a:solidFill>
                <a:latin typeface="Calibri"/>
                <a:cs typeface="Calibri"/>
              </a:rPr>
              <a:t>skills </a:t>
            </a:r>
            <a:r>
              <a:rPr b="1" kern="0" spc="-390" dirty="0">
                <a:solidFill>
                  <a:srgbClr val="FF0000"/>
                </a:solidFill>
                <a:latin typeface="Calibri"/>
                <a:cs typeface="Calibri"/>
              </a:rPr>
              <a:t> </a:t>
            </a:r>
            <a:r>
              <a:rPr kern="0" dirty="0">
                <a:solidFill>
                  <a:sysClr val="windowText" lastClr="000000"/>
                </a:solidFill>
                <a:latin typeface="Calibri"/>
                <a:cs typeface="Calibri"/>
              </a:rPr>
              <a:t>and</a:t>
            </a:r>
            <a:r>
              <a:rPr kern="0" spc="15" dirty="0">
                <a:solidFill>
                  <a:sysClr val="windowText" lastClr="000000"/>
                </a:solidFill>
                <a:latin typeface="Calibri"/>
                <a:cs typeface="Calibri"/>
              </a:rPr>
              <a:t> </a:t>
            </a:r>
            <a:r>
              <a:rPr b="1" kern="0" spc="-10" dirty="0">
                <a:solidFill>
                  <a:srgbClr val="FF0000"/>
                </a:solidFill>
                <a:latin typeface="Calibri"/>
                <a:cs typeface="Calibri"/>
              </a:rPr>
              <a:t>interdisciplinary</a:t>
            </a:r>
            <a:r>
              <a:rPr b="1" kern="0" dirty="0">
                <a:solidFill>
                  <a:srgbClr val="FF0000"/>
                </a:solidFill>
                <a:latin typeface="Calibri"/>
                <a:cs typeface="Calibri"/>
              </a:rPr>
              <a:t> </a:t>
            </a:r>
            <a:r>
              <a:rPr b="1" kern="0" spc="-10" dirty="0">
                <a:solidFill>
                  <a:srgbClr val="FF0000"/>
                </a:solidFill>
                <a:latin typeface="Calibri"/>
                <a:cs typeface="Calibri"/>
              </a:rPr>
              <a:t>competences</a:t>
            </a:r>
            <a:r>
              <a:rPr kern="0" spc="-10" dirty="0">
                <a:solidFill>
                  <a:sysClr val="windowText" lastClr="000000"/>
                </a:solidFill>
                <a:latin typeface="Calibri"/>
                <a:cs typeface="Calibri"/>
              </a:rPr>
              <a:t>,</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by</a:t>
            </a:r>
            <a:r>
              <a:rPr kern="0" dirty="0">
                <a:solidFill>
                  <a:sysClr val="windowText" lastClr="000000"/>
                </a:solidFill>
                <a:latin typeface="Calibri"/>
                <a:cs typeface="Calibri"/>
              </a:rPr>
              <a:t> </a:t>
            </a:r>
            <a:r>
              <a:rPr kern="0" spc="-10" dirty="0">
                <a:solidFill>
                  <a:sysClr val="windowText" lastClr="000000"/>
                </a:solidFill>
                <a:latin typeface="Calibri"/>
                <a:cs typeface="Calibri"/>
              </a:rPr>
              <a:t>focusing</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on</a:t>
            </a:r>
            <a:r>
              <a:rPr kern="0" spc="20" dirty="0">
                <a:solidFill>
                  <a:sysClr val="windowText" lastClr="000000"/>
                </a:solidFill>
                <a:latin typeface="Calibri"/>
                <a:cs typeface="Calibri"/>
              </a:rPr>
              <a:t> </a:t>
            </a:r>
            <a:r>
              <a:rPr kern="0" dirty="0">
                <a:solidFill>
                  <a:sysClr val="windowText" lastClr="000000"/>
                </a:solidFill>
                <a:latin typeface="Calibri"/>
                <a:cs typeface="Calibri"/>
              </a:rPr>
              <a:t>the</a:t>
            </a:r>
            <a:r>
              <a:rPr kern="0" spc="5" dirty="0">
                <a:solidFill>
                  <a:sysClr val="windowText" lastClr="000000"/>
                </a:solidFill>
                <a:latin typeface="Calibri"/>
                <a:cs typeface="Calibri"/>
              </a:rPr>
              <a:t> </a:t>
            </a:r>
            <a:r>
              <a:rPr b="1" kern="0" spc="-10" dirty="0">
                <a:solidFill>
                  <a:srgbClr val="FF0000"/>
                </a:solidFill>
                <a:latin typeface="Calibri"/>
                <a:cs typeface="Calibri"/>
              </a:rPr>
              <a:t>cultural</a:t>
            </a:r>
            <a:r>
              <a:rPr b="1" kern="0" spc="-30" dirty="0">
                <a:solidFill>
                  <a:srgbClr val="FF0000"/>
                </a:solidFill>
                <a:latin typeface="Calibri"/>
                <a:cs typeface="Calibri"/>
              </a:rPr>
              <a:t> </a:t>
            </a:r>
            <a:r>
              <a:rPr b="1" kern="0" dirty="0">
                <a:solidFill>
                  <a:srgbClr val="FF0000"/>
                </a:solidFill>
                <a:latin typeface="Calibri"/>
                <a:cs typeface="Calibri"/>
              </a:rPr>
              <a:t>and </a:t>
            </a:r>
            <a:r>
              <a:rPr b="1" kern="0" spc="-10" dirty="0">
                <a:solidFill>
                  <a:srgbClr val="FF0000"/>
                </a:solidFill>
                <a:latin typeface="Calibri"/>
                <a:cs typeface="Calibri"/>
              </a:rPr>
              <a:t>creative </a:t>
            </a:r>
            <a:r>
              <a:rPr b="1" kern="0" spc="-5" dirty="0">
                <a:solidFill>
                  <a:srgbClr val="FF0000"/>
                </a:solidFill>
                <a:latin typeface="Calibri"/>
                <a:cs typeface="Calibri"/>
              </a:rPr>
              <a:t> </a:t>
            </a:r>
            <a:r>
              <a:rPr b="1" kern="0" dirty="0">
                <a:solidFill>
                  <a:srgbClr val="FF0000"/>
                </a:solidFill>
                <a:latin typeface="Calibri"/>
                <a:cs typeface="Calibri"/>
              </a:rPr>
              <a:t>domain</a:t>
            </a:r>
            <a:endParaRPr kern="0">
              <a:solidFill>
                <a:sysClr val="windowText" lastClr="000000"/>
              </a:solidFill>
              <a:latin typeface="Calibri"/>
              <a:cs typeface="Calibri"/>
            </a:endParaRPr>
          </a:p>
          <a:p>
            <a:pPr>
              <a:spcBef>
                <a:spcPts val="30"/>
              </a:spcBef>
              <a:buFont typeface="Arial"/>
              <a:buChar char="•"/>
            </a:pPr>
            <a:endParaRPr sz="1350" kern="0">
              <a:solidFill>
                <a:sysClr val="windowText" lastClr="000000"/>
              </a:solidFill>
              <a:latin typeface="Calibri"/>
              <a:cs typeface="Calibri"/>
            </a:endParaRPr>
          </a:p>
          <a:p>
            <a:pPr marL="387985" marR="30480" indent="-287020">
              <a:buFont typeface="Arial"/>
              <a:buChar char="•"/>
              <a:tabLst>
                <a:tab pos="387985" algn="l"/>
                <a:tab pos="388620" algn="l"/>
              </a:tabLst>
            </a:pPr>
            <a:r>
              <a:rPr kern="0" spc="-15" dirty="0">
                <a:solidFill>
                  <a:sysClr val="windowText" lastClr="000000"/>
                </a:solidFill>
                <a:latin typeface="Calibri"/>
                <a:cs typeface="Calibri"/>
              </a:rPr>
              <a:t>LUCI</a:t>
            </a:r>
            <a:r>
              <a:rPr kern="0" spc="10" dirty="0">
                <a:solidFill>
                  <a:sysClr val="windowText" lastClr="000000"/>
                </a:solidFill>
                <a:latin typeface="Calibri"/>
                <a:cs typeface="Calibri"/>
              </a:rPr>
              <a:t> </a:t>
            </a:r>
            <a:r>
              <a:rPr kern="0" spc="-20" dirty="0">
                <a:solidFill>
                  <a:sysClr val="windowText" lastClr="000000"/>
                </a:solidFill>
                <a:latin typeface="Calibri"/>
                <a:cs typeface="Calibri"/>
              </a:rPr>
              <a:t>fosters</a:t>
            </a:r>
            <a:r>
              <a:rPr kern="0" spc="15" dirty="0">
                <a:solidFill>
                  <a:sysClr val="windowText" lastClr="000000"/>
                </a:solidFill>
                <a:latin typeface="Calibri"/>
                <a:cs typeface="Calibri"/>
              </a:rPr>
              <a:t> </a:t>
            </a:r>
            <a:r>
              <a:rPr b="1" kern="0" spc="-10" dirty="0">
                <a:solidFill>
                  <a:srgbClr val="FF0000"/>
                </a:solidFill>
                <a:latin typeface="Calibri"/>
                <a:cs typeface="Calibri"/>
              </a:rPr>
              <a:t>cross-fertilization</a:t>
            </a:r>
            <a:r>
              <a:rPr b="1" kern="0" spc="-25" dirty="0">
                <a:solidFill>
                  <a:srgbClr val="FF0000"/>
                </a:solidFill>
                <a:latin typeface="Calibri"/>
                <a:cs typeface="Calibri"/>
              </a:rPr>
              <a:t> </a:t>
            </a:r>
            <a:r>
              <a:rPr kern="0" dirty="0">
                <a:solidFill>
                  <a:sysClr val="windowText" lastClr="000000"/>
                </a:solidFill>
                <a:latin typeface="Calibri"/>
                <a:cs typeface="Calibri"/>
              </a:rPr>
              <a:t>among</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students</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from</a:t>
            </a:r>
            <a:r>
              <a:rPr kern="0" spc="5" dirty="0">
                <a:solidFill>
                  <a:sysClr val="windowText" lastClr="000000"/>
                </a:solidFill>
                <a:latin typeface="Calibri"/>
                <a:cs typeface="Calibri"/>
              </a:rPr>
              <a:t> </a:t>
            </a:r>
            <a:r>
              <a:rPr kern="0" dirty="0">
                <a:solidFill>
                  <a:sysClr val="windowText" lastClr="000000"/>
                </a:solidFill>
                <a:latin typeface="Calibri"/>
                <a:cs typeface="Calibri"/>
              </a:rPr>
              <a:t>the</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five</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UniMC</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Departments: </a:t>
            </a:r>
            <a:r>
              <a:rPr kern="0" spc="-395" dirty="0">
                <a:solidFill>
                  <a:sysClr val="windowText" lastClr="000000"/>
                </a:solidFill>
                <a:latin typeface="Calibri"/>
                <a:cs typeface="Calibri"/>
              </a:rPr>
              <a:t> </a:t>
            </a:r>
            <a:r>
              <a:rPr kern="0" spc="-10" dirty="0">
                <a:solidFill>
                  <a:sysClr val="windowText" lastClr="000000"/>
                </a:solidFill>
                <a:latin typeface="Calibri"/>
                <a:cs typeface="Calibri"/>
              </a:rPr>
              <a:t>Law;</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Economics</a:t>
            </a:r>
            <a:r>
              <a:rPr kern="0" spc="15" dirty="0">
                <a:solidFill>
                  <a:sysClr val="windowText" lastClr="000000"/>
                </a:solidFill>
                <a:latin typeface="Calibri"/>
                <a:cs typeface="Calibri"/>
              </a:rPr>
              <a:t> </a:t>
            </a:r>
            <a:r>
              <a:rPr kern="0" dirty="0">
                <a:solidFill>
                  <a:sysClr val="windowText" lastClr="000000"/>
                </a:solidFill>
                <a:latin typeface="Calibri"/>
                <a:cs typeface="Calibri"/>
              </a:rPr>
              <a:t>and</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Law;</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Education,</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Cultural</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Heritage</a:t>
            </a:r>
            <a:r>
              <a:rPr kern="0" spc="20" dirty="0">
                <a:solidFill>
                  <a:sysClr val="windowText" lastClr="000000"/>
                </a:solidFill>
                <a:latin typeface="Calibri"/>
                <a:cs typeface="Calibri"/>
              </a:rPr>
              <a:t> </a:t>
            </a:r>
            <a:r>
              <a:rPr kern="0" dirty="0">
                <a:solidFill>
                  <a:sysClr val="windowText" lastClr="000000"/>
                </a:solidFill>
                <a:latin typeface="Calibri"/>
                <a:cs typeface="Calibri"/>
              </a:rPr>
              <a:t>and</a:t>
            </a:r>
            <a:r>
              <a:rPr kern="0" spc="50" dirty="0">
                <a:solidFill>
                  <a:sysClr val="windowText" lastClr="000000"/>
                </a:solidFill>
                <a:latin typeface="Calibri"/>
                <a:cs typeface="Calibri"/>
              </a:rPr>
              <a:t> </a:t>
            </a:r>
            <a:r>
              <a:rPr kern="0" spc="-25" dirty="0">
                <a:solidFill>
                  <a:sysClr val="windowText" lastClr="000000"/>
                </a:solidFill>
                <a:latin typeface="Calibri"/>
                <a:cs typeface="Calibri"/>
              </a:rPr>
              <a:t>Tourism;</a:t>
            </a:r>
            <a:r>
              <a:rPr kern="0" dirty="0">
                <a:solidFill>
                  <a:sysClr val="windowText" lastClr="000000"/>
                </a:solidFill>
                <a:latin typeface="Calibri"/>
                <a:cs typeface="Calibri"/>
              </a:rPr>
              <a:t> </a:t>
            </a:r>
            <a:r>
              <a:rPr kern="0" spc="-15" dirty="0">
                <a:solidFill>
                  <a:sysClr val="windowText" lastClr="000000"/>
                </a:solidFill>
                <a:latin typeface="Calibri"/>
                <a:cs typeface="Calibri"/>
              </a:rPr>
              <a:t>Political </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Science,</a:t>
            </a:r>
            <a:r>
              <a:rPr kern="0" spc="30" dirty="0">
                <a:solidFill>
                  <a:sysClr val="windowText" lastClr="000000"/>
                </a:solidFill>
                <a:latin typeface="Calibri"/>
                <a:cs typeface="Calibri"/>
              </a:rPr>
              <a:t> </a:t>
            </a:r>
            <a:r>
              <a:rPr kern="0" spc="-10" dirty="0">
                <a:solidFill>
                  <a:sysClr val="windowText" lastClr="000000"/>
                </a:solidFill>
                <a:latin typeface="Calibri"/>
                <a:cs typeface="Calibri"/>
              </a:rPr>
              <a:t>Communication</a:t>
            </a:r>
            <a:r>
              <a:rPr kern="0" spc="30" dirty="0">
                <a:solidFill>
                  <a:sysClr val="windowText" lastClr="000000"/>
                </a:solidFill>
                <a:latin typeface="Calibri"/>
                <a:cs typeface="Calibri"/>
              </a:rPr>
              <a:t> </a:t>
            </a:r>
            <a:r>
              <a:rPr kern="0" dirty="0">
                <a:solidFill>
                  <a:sysClr val="windowText" lastClr="000000"/>
                </a:solidFill>
                <a:latin typeface="Calibri"/>
                <a:cs typeface="Calibri"/>
              </a:rPr>
              <a:t>and</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International</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Relations;</a:t>
            </a:r>
            <a:r>
              <a:rPr kern="0" spc="55" dirty="0">
                <a:solidFill>
                  <a:sysClr val="windowText" lastClr="000000"/>
                </a:solidFill>
                <a:latin typeface="Calibri"/>
                <a:cs typeface="Calibri"/>
              </a:rPr>
              <a:t> </a:t>
            </a:r>
            <a:r>
              <a:rPr kern="0" dirty="0">
                <a:solidFill>
                  <a:sysClr val="windowText" lastClr="000000"/>
                </a:solidFill>
                <a:latin typeface="Calibri"/>
                <a:cs typeface="Calibri"/>
              </a:rPr>
              <a:t>and</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Humanities</a:t>
            </a:r>
            <a:r>
              <a:rPr kern="0" spc="35" dirty="0">
                <a:solidFill>
                  <a:sysClr val="windowText" lastClr="000000"/>
                </a:solidFill>
                <a:latin typeface="Calibri"/>
                <a:cs typeface="Calibri"/>
              </a:rPr>
              <a:t> </a:t>
            </a:r>
            <a:r>
              <a:rPr kern="0" spc="-5" dirty="0">
                <a:solidFill>
                  <a:sysClr val="windowText" lastClr="000000"/>
                </a:solidFill>
                <a:latin typeface="Calibri"/>
                <a:cs typeface="Calibri"/>
              </a:rPr>
              <a:t>(Languages, </a:t>
            </a:r>
            <a:r>
              <a:rPr kern="0" dirty="0">
                <a:solidFill>
                  <a:sysClr val="windowText" lastClr="000000"/>
                </a:solidFill>
                <a:latin typeface="Calibri"/>
                <a:cs typeface="Calibri"/>
              </a:rPr>
              <a:t> </a:t>
            </a:r>
            <a:r>
              <a:rPr kern="0" spc="-25" dirty="0">
                <a:solidFill>
                  <a:sysClr val="windowText" lastClr="000000"/>
                </a:solidFill>
                <a:latin typeface="Calibri"/>
                <a:cs typeface="Calibri"/>
              </a:rPr>
              <a:t>History,</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Arts,</a:t>
            </a:r>
            <a:r>
              <a:rPr kern="0" dirty="0">
                <a:solidFill>
                  <a:sysClr val="windowText" lastClr="000000"/>
                </a:solidFill>
                <a:latin typeface="Calibri"/>
                <a:cs typeface="Calibri"/>
              </a:rPr>
              <a:t> and</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Philosophy).</a:t>
            </a:r>
            <a:r>
              <a:rPr kern="0" spc="10" dirty="0">
                <a:solidFill>
                  <a:sysClr val="windowText" lastClr="000000"/>
                </a:solidFill>
                <a:latin typeface="Calibri"/>
                <a:cs typeface="Calibri"/>
              </a:rPr>
              <a:t> </a:t>
            </a:r>
            <a:r>
              <a:rPr kern="0" dirty="0">
                <a:solidFill>
                  <a:sysClr val="windowText" lastClr="000000"/>
                </a:solidFill>
                <a:latin typeface="Calibri"/>
                <a:cs typeface="Calibri"/>
              </a:rPr>
              <a:t>In</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addition</a:t>
            </a:r>
            <a:r>
              <a:rPr kern="0" spc="25" dirty="0">
                <a:solidFill>
                  <a:sysClr val="windowText" lastClr="000000"/>
                </a:solidFill>
                <a:latin typeface="Calibri"/>
                <a:cs typeface="Calibri"/>
              </a:rPr>
              <a:t> </a:t>
            </a:r>
            <a:r>
              <a:rPr b="1" kern="0" dirty="0">
                <a:solidFill>
                  <a:srgbClr val="FF0000"/>
                </a:solidFill>
                <a:latin typeface="Calibri"/>
                <a:cs typeface="Calibri"/>
              </a:rPr>
              <a:t>SSHs </a:t>
            </a:r>
            <a:r>
              <a:rPr kern="0" spc="-5" dirty="0">
                <a:solidFill>
                  <a:sysClr val="windowText" lastClr="000000"/>
                </a:solidFill>
                <a:latin typeface="Calibri"/>
                <a:cs typeface="Calibri"/>
              </a:rPr>
              <a:t>students</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work</a:t>
            </a:r>
            <a:r>
              <a:rPr kern="0" spc="-5" dirty="0">
                <a:solidFill>
                  <a:sysClr val="windowText" lastClr="000000"/>
                </a:solidFill>
                <a:latin typeface="Calibri"/>
                <a:cs typeface="Calibri"/>
              </a:rPr>
              <a:t> with</a:t>
            </a:r>
            <a:r>
              <a:rPr kern="0" spc="20" dirty="0">
                <a:solidFill>
                  <a:sysClr val="windowText" lastClr="000000"/>
                </a:solidFill>
                <a:latin typeface="Calibri"/>
                <a:cs typeface="Calibri"/>
              </a:rPr>
              <a:t> </a:t>
            </a:r>
            <a:r>
              <a:rPr b="1" kern="0" spc="-10" dirty="0">
                <a:solidFill>
                  <a:srgbClr val="FF0000"/>
                </a:solidFill>
                <a:latin typeface="Calibri"/>
                <a:cs typeface="Calibri"/>
              </a:rPr>
              <a:t>STEM</a:t>
            </a:r>
            <a:r>
              <a:rPr b="1" kern="0" spc="5" dirty="0">
                <a:solidFill>
                  <a:srgbClr val="FF0000"/>
                </a:solidFill>
                <a:latin typeface="Calibri"/>
                <a:cs typeface="Calibri"/>
              </a:rPr>
              <a:t> </a:t>
            </a:r>
            <a:r>
              <a:rPr kern="0" spc="-5" dirty="0">
                <a:solidFill>
                  <a:sysClr val="windowText" lastClr="000000"/>
                </a:solidFill>
                <a:latin typeface="Calibri"/>
                <a:cs typeface="Calibri"/>
              </a:rPr>
              <a:t>students</a:t>
            </a:r>
            <a:endParaRPr kern="0">
              <a:solidFill>
                <a:sysClr val="windowText" lastClr="000000"/>
              </a:solidFill>
              <a:latin typeface="Calibri"/>
              <a:cs typeface="Calibri"/>
            </a:endParaRPr>
          </a:p>
          <a:p>
            <a:pPr>
              <a:spcBef>
                <a:spcPts val="35"/>
              </a:spcBef>
              <a:buFont typeface="Arial"/>
              <a:buChar char="•"/>
            </a:pPr>
            <a:endParaRPr sz="1350" kern="0">
              <a:solidFill>
                <a:sysClr val="windowText" lastClr="000000"/>
              </a:solidFill>
              <a:latin typeface="Calibri"/>
              <a:cs typeface="Calibri"/>
            </a:endParaRPr>
          </a:p>
          <a:p>
            <a:pPr marL="387985" indent="-287020">
              <a:buFont typeface="Arial"/>
              <a:buChar char="•"/>
              <a:tabLst>
                <a:tab pos="387985" algn="l"/>
                <a:tab pos="388620" algn="l"/>
              </a:tabLst>
            </a:pPr>
            <a:r>
              <a:rPr kern="0" spc="-5" dirty="0">
                <a:solidFill>
                  <a:sysClr val="windowText" lastClr="000000"/>
                </a:solidFill>
                <a:latin typeface="Calibri"/>
                <a:cs typeface="Calibri"/>
              </a:rPr>
              <a:t>Students</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join</a:t>
            </a:r>
            <a:r>
              <a:rPr kern="0" dirty="0">
                <a:solidFill>
                  <a:sysClr val="windowText" lastClr="000000"/>
                </a:solidFill>
                <a:latin typeface="Calibri"/>
                <a:cs typeface="Calibri"/>
              </a:rPr>
              <a:t> </a:t>
            </a:r>
            <a:r>
              <a:rPr b="1" kern="0" spc="-5" dirty="0">
                <a:solidFill>
                  <a:srgbClr val="FF0000"/>
                </a:solidFill>
                <a:latin typeface="Calibri"/>
                <a:cs typeface="Calibri"/>
              </a:rPr>
              <a:t>multidisciplinary</a:t>
            </a:r>
            <a:r>
              <a:rPr b="1" kern="0" spc="-25" dirty="0">
                <a:solidFill>
                  <a:srgbClr val="FF0000"/>
                </a:solidFill>
                <a:latin typeface="Calibri"/>
                <a:cs typeface="Calibri"/>
              </a:rPr>
              <a:t> </a:t>
            </a:r>
            <a:r>
              <a:rPr b="1" kern="0" spc="-10" dirty="0">
                <a:solidFill>
                  <a:srgbClr val="FF0000"/>
                </a:solidFill>
                <a:latin typeface="Calibri"/>
                <a:cs typeface="Calibri"/>
              </a:rPr>
              <a:t>teams</a:t>
            </a:r>
            <a:r>
              <a:rPr b="1" kern="0" spc="-5" dirty="0">
                <a:solidFill>
                  <a:srgbClr val="FF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elaborate</a:t>
            </a:r>
            <a:r>
              <a:rPr kern="0" spc="10" dirty="0">
                <a:solidFill>
                  <a:sysClr val="windowText" lastClr="000000"/>
                </a:solidFill>
                <a:latin typeface="Calibri"/>
                <a:cs typeface="Calibri"/>
              </a:rPr>
              <a:t> </a:t>
            </a:r>
            <a:r>
              <a:rPr kern="0" dirty="0">
                <a:solidFill>
                  <a:sysClr val="windowText" lastClr="000000"/>
                </a:solidFill>
                <a:latin typeface="Calibri"/>
                <a:cs typeface="Calibri"/>
              </a:rPr>
              <a:t>an</a:t>
            </a:r>
            <a:r>
              <a:rPr kern="0" spc="10" dirty="0">
                <a:solidFill>
                  <a:sysClr val="windowText" lastClr="000000"/>
                </a:solidFill>
                <a:latin typeface="Calibri"/>
                <a:cs typeface="Calibri"/>
              </a:rPr>
              <a:t> </a:t>
            </a:r>
            <a:r>
              <a:rPr b="1" kern="0" spc="-10" dirty="0">
                <a:solidFill>
                  <a:srgbClr val="FF0000"/>
                </a:solidFill>
                <a:latin typeface="Calibri"/>
                <a:cs typeface="Calibri"/>
              </a:rPr>
              <a:t>innovative </a:t>
            </a:r>
            <a:r>
              <a:rPr b="1" kern="0" spc="-5" dirty="0">
                <a:solidFill>
                  <a:srgbClr val="FF0000"/>
                </a:solidFill>
                <a:latin typeface="Calibri"/>
                <a:cs typeface="Calibri"/>
              </a:rPr>
              <a:t>business</a:t>
            </a:r>
            <a:r>
              <a:rPr b="1" kern="0" spc="-40" dirty="0">
                <a:solidFill>
                  <a:srgbClr val="FF0000"/>
                </a:solidFill>
                <a:latin typeface="Calibri"/>
                <a:cs typeface="Calibri"/>
              </a:rPr>
              <a:t> </a:t>
            </a:r>
            <a:r>
              <a:rPr b="1" kern="0" dirty="0">
                <a:solidFill>
                  <a:srgbClr val="FF0000"/>
                </a:solidFill>
                <a:latin typeface="Calibri"/>
                <a:cs typeface="Calibri"/>
              </a:rPr>
              <a:t>idea</a:t>
            </a:r>
            <a:endParaRPr kern="0">
              <a:solidFill>
                <a:sysClr val="windowText" lastClr="000000"/>
              </a:solidFill>
              <a:latin typeface="Calibri"/>
              <a:cs typeface="Calibri"/>
            </a:endParaRPr>
          </a:p>
        </p:txBody>
      </p:sp>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2"/>
              </a:rPr>
              <a:t>lorenzo.compagnucci@unimc.it</a:t>
            </a:r>
            <a:endParaRPr sz="1100" kern="0">
              <a:solidFill>
                <a:sysClr val="windowText" lastClr="000000"/>
              </a:solidFill>
              <a:latin typeface="Calibri"/>
              <a:cs typeface="Calibri"/>
            </a:endParaRPr>
          </a:p>
        </p:txBody>
      </p:sp>
      <p:sp>
        <p:nvSpPr>
          <p:cNvPr id="3" name="object 3"/>
          <p:cNvSpPr txBox="1">
            <a:spLocks noGrp="1"/>
          </p:cNvSpPr>
          <p:nvPr>
            <p:ph type="title"/>
          </p:nvPr>
        </p:nvSpPr>
        <p:spPr>
          <a:xfrm>
            <a:off x="7163986" y="132079"/>
            <a:ext cx="912028" cy="443070"/>
          </a:xfrm>
          <a:prstGeom prst="rect">
            <a:avLst/>
          </a:prstGeom>
        </p:spPr>
        <p:txBody>
          <a:bodyPr vert="horz" wrap="square" lIns="0" tIns="12065" rIns="0" bIns="0" rtlCol="0">
            <a:spAutoFit/>
          </a:bodyPr>
          <a:lstStyle/>
          <a:p>
            <a:pPr marL="13970">
              <a:spcBef>
                <a:spcPts val="95"/>
              </a:spcBef>
            </a:pPr>
            <a:r>
              <a:rPr spc="-70" dirty="0"/>
              <a:t>L</a:t>
            </a:r>
            <a:r>
              <a:rPr spc="-5" dirty="0"/>
              <a:t>UCI</a:t>
            </a:r>
          </a:p>
        </p:txBody>
      </p:sp>
    </p:spTree>
    <p:extLst>
      <p:ext uri="{BB962C8B-B14F-4D97-AF65-F5344CB8AC3E}">
        <p14:creationId xmlns:p14="http://schemas.microsoft.com/office/powerpoint/2010/main" val="2318903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5916162"/>
            <a:ext cx="9144000" cy="942340"/>
            <a:chOff x="0" y="5916162"/>
            <a:chExt cx="9144000" cy="942340"/>
          </a:xfrm>
        </p:grpSpPr>
        <p:pic>
          <p:nvPicPr>
            <p:cNvPr id="3" name="object 3"/>
            <p:cNvPicPr/>
            <p:nvPr/>
          </p:nvPicPr>
          <p:blipFill>
            <a:blip r:embed="rId2" cstate="print"/>
            <a:stretch>
              <a:fillRect/>
            </a:stretch>
          </p:blipFill>
          <p:spPr>
            <a:xfrm>
              <a:off x="0" y="5916162"/>
              <a:ext cx="9143999" cy="941835"/>
            </a:xfrm>
            <a:prstGeom prst="rect">
              <a:avLst/>
            </a:prstGeom>
          </p:spPr>
        </p:pic>
        <p:sp>
          <p:nvSpPr>
            <p:cNvPr id="4" name="object 4"/>
            <p:cNvSpPr/>
            <p:nvPr/>
          </p:nvSpPr>
          <p:spPr>
            <a:xfrm>
              <a:off x="0" y="5935979"/>
              <a:ext cx="9144000" cy="922019"/>
            </a:xfrm>
            <a:custGeom>
              <a:avLst/>
              <a:gdLst/>
              <a:ahLst/>
              <a:cxnLst/>
              <a:rect l="l" t="t" r="r" b="b"/>
              <a:pathLst>
                <a:path w="9144000" h="922020">
                  <a:moveTo>
                    <a:pt x="9144000" y="0"/>
                  </a:moveTo>
                  <a:lnTo>
                    <a:pt x="0" y="0"/>
                  </a:lnTo>
                  <a:lnTo>
                    <a:pt x="0" y="922020"/>
                  </a:lnTo>
                  <a:lnTo>
                    <a:pt x="9144000" y="922020"/>
                  </a:lnTo>
                  <a:lnTo>
                    <a:pt x="9144000" y="0"/>
                  </a:lnTo>
                  <a:close/>
                </a:path>
              </a:pathLst>
            </a:custGeom>
            <a:solidFill>
              <a:srgbClr val="FFFFFF"/>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2053235" y="757809"/>
            <a:ext cx="8013065" cy="5667375"/>
          </a:xfrm>
          <a:prstGeom prst="rect">
            <a:avLst/>
          </a:prstGeom>
        </p:spPr>
        <p:txBody>
          <a:bodyPr vert="horz" wrap="square" lIns="0" tIns="13335" rIns="0" bIns="0" rtlCol="0">
            <a:spAutoFit/>
          </a:bodyPr>
          <a:lstStyle/>
          <a:p>
            <a:pPr marL="71755" algn="ctr">
              <a:spcBef>
                <a:spcPts val="105"/>
              </a:spcBef>
            </a:pPr>
            <a:r>
              <a:rPr sz="2000" b="1" kern="0" dirty="0">
                <a:solidFill>
                  <a:sysClr val="windowText" lastClr="000000"/>
                </a:solidFill>
                <a:latin typeface="Calibri"/>
                <a:cs typeface="Calibri"/>
              </a:rPr>
              <a:t>An</a:t>
            </a:r>
            <a:r>
              <a:rPr sz="2000" b="1" kern="0" spc="-20" dirty="0">
                <a:solidFill>
                  <a:sysClr val="windowText" lastClr="000000"/>
                </a:solidFill>
                <a:latin typeface="Calibri"/>
                <a:cs typeface="Calibri"/>
              </a:rPr>
              <a:t> </a:t>
            </a:r>
            <a:r>
              <a:rPr sz="2000" b="1" kern="0" spc="-5" dirty="0">
                <a:solidFill>
                  <a:sysClr val="windowText" lastClr="000000"/>
                </a:solidFill>
                <a:latin typeface="Calibri"/>
                <a:cs typeface="Calibri"/>
              </a:rPr>
              <a:t>overview </a:t>
            </a:r>
            <a:r>
              <a:rPr sz="2000" b="1" kern="0" dirty="0">
                <a:solidFill>
                  <a:sysClr val="windowText" lastClr="000000"/>
                </a:solidFill>
                <a:latin typeface="Calibri"/>
                <a:cs typeface="Calibri"/>
              </a:rPr>
              <a:t>of</a:t>
            </a:r>
            <a:r>
              <a:rPr sz="2000" b="1" kern="0" spc="-10" dirty="0">
                <a:solidFill>
                  <a:sysClr val="windowText" lastClr="000000"/>
                </a:solidFill>
                <a:latin typeface="Calibri"/>
                <a:cs typeface="Calibri"/>
              </a:rPr>
              <a:t> areas</a:t>
            </a:r>
            <a:r>
              <a:rPr sz="2000" b="1" kern="0" dirty="0">
                <a:solidFill>
                  <a:sysClr val="windowText" lastClr="000000"/>
                </a:solidFill>
                <a:latin typeface="Calibri"/>
                <a:cs typeface="Calibri"/>
              </a:rPr>
              <a:t> and</a:t>
            </a:r>
            <a:r>
              <a:rPr sz="2000" b="1" kern="0" spc="-15" dirty="0">
                <a:solidFill>
                  <a:sysClr val="windowText" lastClr="000000"/>
                </a:solidFill>
                <a:latin typeface="Calibri"/>
                <a:cs typeface="Calibri"/>
              </a:rPr>
              <a:t> </a:t>
            </a:r>
            <a:r>
              <a:rPr sz="2000" b="1" kern="0" dirty="0">
                <a:solidFill>
                  <a:sysClr val="windowText" lastClr="000000"/>
                </a:solidFill>
                <a:latin typeface="Calibri"/>
                <a:cs typeface="Calibri"/>
              </a:rPr>
              <a:t>activities</a:t>
            </a:r>
            <a:endParaRPr sz="2000" kern="0">
              <a:solidFill>
                <a:sysClr val="windowText" lastClr="000000"/>
              </a:solidFill>
              <a:latin typeface="Calibri"/>
              <a:cs typeface="Calibri"/>
            </a:endParaRPr>
          </a:p>
          <a:p>
            <a:pPr marL="12700" marR="5080" algn="just">
              <a:spcBef>
                <a:spcPts val="1685"/>
              </a:spcBef>
              <a:buFontTx/>
              <a:buAutoNum type="arabicParenR"/>
              <a:tabLst>
                <a:tab pos="252095" algn="l"/>
              </a:tabLst>
            </a:pPr>
            <a:r>
              <a:rPr b="1" kern="0" spc="-10" dirty="0">
                <a:solidFill>
                  <a:srgbClr val="FF0000"/>
                </a:solidFill>
                <a:latin typeface="Calibri"/>
                <a:cs typeface="Calibri"/>
              </a:rPr>
              <a:t>Company </a:t>
            </a:r>
            <a:r>
              <a:rPr b="1" kern="0" dirty="0">
                <a:solidFill>
                  <a:srgbClr val="FF0000"/>
                </a:solidFill>
                <a:latin typeface="Calibri"/>
                <a:cs typeface="Calibri"/>
              </a:rPr>
              <a:t>Basics</a:t>
            </a:r>
            <a:r>
              <a:rPr kern="0" dirty="0">
                <a:solidFill>
                  <a:sysClr val="windowText" lastClr="000000"/>
                </a:solidFill>
                <a:latin typeface="Calibri"/>
                <a:cs typeface="Calibri"/>
              </a:rPr>
              <a:t>: </a:t>
            </a:r>
            <a:r>
              <a:rPr kern="0" spc="-5" dirty="0">
                <a:solidFill>
                  <a:sysClr val="windowText" lastClr="000000"/>
                </a:solidFill>
                <a:latin typeface="Calibri"/>
                <a:cs typeface="Calibri"/>
              </a:rPr>
              <a:t>this </a:t>
            </a:r>
            <a:r>
              <a:rPr kern="0" spc="-10" dirty="0">
                <a:solidFill>
                  <a:sysClr val="windowText" lastClr="000000"/>
                </a:solidFill>
                <a:latin typeface="Calibri"/>
                <a:cs typeface="Calibri"/>
              </a:rPr>
              <a:t>area </a:t>
            </a:r>
            <a:r>
              <a:rPr kern="0" spc="-15" dirty="0">
                <a:solidFill>
                  <a:sysClr val="windowText" lastClr="000000"/>
                </a:solidFill>
                <a:latin typeface="Calibri"/>
                <a:cs typeface="Calibri"/>
              </a:rPr>
              <a:t>illustrates </a:t>
            </a:r>
            <a:r>
              <a:rPr kern="0" dirty="0">
                <a:solidFill>
                  <a:sysClr val="windowText" lastClr="000000"/>
                </a:solidFill>
                <a:latin typeface="Calibri"/>
                <a:cs typeface="Calibri"/>
              </a:rPr>
              <a:t>the </a:t>
            </a:r>
            <a:r>
              <a:rPr kern="0" spc="-5" dirty="0">
                <a:solidFill>
                  <a:sysClr val="windowText" lastClr="000000"/>
                </a:solidFill>
                <a:latin typeface="Calibri"/>
                <a:cs typeface="Calibri"/>
              </a:rPr>
              <a:t>preliminary </a:t>
            </a:r>
            <a:r>
              <a:rPr kern="0" spc="-10" dirty="0">
                <a:solidFill>
                  <a:sysClr val="windowText" lastClr="000000"/>
                </a:solidFill>
                <a:latin typeface="Calibri"/>
                <a:cs typeface="Calibri"/>
              </a:rPr>
              <a:t>tools </a:t>
            </a:r>
            <a:r>
              <a:rPr kern="0" spc="-15" dirty="0">
                <a:solidFill>
                  <a:sysClr val="windowText" lastClr="000000"/>
                </a:solidFill>
                <a:latin typeface="Calibri"/>
                <a:cs typeface="Calibri"/>
              </a:rPr>
              <a:t>for </a:t>
            </a:r>
            <a:r>
              <a:rPr kern="0" spc="-10" dirty="0">
                <a:solidFill>
                  <a:sysClr val="windowText" lastClr="000000"/>
                </a:solidFill>
                <a:latin typeface="Calibri"/>
                <a:cs typeface="Calibri"/>
              </a:rPr>
              <a:t>generating </a:t>
            </a:r>
            <a:r>
              <a:rPr kern="0" dirty="0">
                <a:solidFill>
                  <a:sysClr val="windowText" lastClr="000000"/>
                </a:solidFill>
                <a:latin typeface="Calibri"/>
                <a:cs typeface="Calibri"/>
              </a:rPr>
              <a:t>a </a:t>
            </a:r>
            <a:r>
              <a:rPr kern="0" spc="-5" dirty="0">
                <a:solidFill>
                  <a:sysClr val="windowText" lastClr="000000"/>
                </a:solidFill>
                <a:latin typeface="Calibri"/>
                <a:cs typeface="Calibri"/>
              </a:rPr>
              <a:t>business </a:t>
            </a:r>
            <a:r>
              <a:rPr kern="0" spc="-395" dirty="0">
                <a:solidFill>
                  <a:sysClr val="windowText" lastClr="000000"/>
                </a:solidFill>
                <a:latin typeface="Calibri"/>
                <a:cs typeface="Calibri"/>
              </a:rPr>
              <a:t> </a:t>
            </a:r>
            <a:r>
              <a:rPr kern="0" spc="-5" dirty="0">
                <a:solidFill>
                  <a:sysClr val="windowText" lastClr="000000"/>
                </a:solidFill>
                <a:latin typeface="Calibri"/>
                <a:cs typeface="Calibri"/>
              </a:rPr>
              <a:t>idea </a:t>
            </a:r>
            <a:r>
              <a:rPr kern="0" dirty="0">
                <a:solidFill>
                  <a:sysClr val="windowText" lastClr="000000"/>
                </a:solidFill>
                <a:latin typeface="Calibri"/>
                <a:cs typeface="Calibri"/>
              </a:rPr>
              <a:t>and </a:t>
            </a:r>
            <a:r>
              <a:rPr kern="0" spc="-5" dirty="0">
                <a:solidFill>
                  <a:sysClr val="windowText" lastClr="000000"/>
                </a:solidFill>
                <a:latin typeface="Calibri"/>
                <a:cs typeface="Calibri"/>
              </a:rPr>
              <a:t>analyzing </a:t>
            </a:r>
            <a:r>
              <a:rPr kern="0" spc="-10" dirty="0">
                <a:solidFill>
                  <a:sysClr val="windowText" lastClr="000000"/>
                </a:solidFill>
                <a:latin typeface="Calibri"/>
                <a:cs typeface="Calibri"/>
              </a:rPr>
              <a:t>innovation. </a:t>
            </a:r>
            <a:r>
              <a:rPr kern="0" spc="-5" dirty="0">
                <a:solidFill>
                  <a:sysClr val="windowText" lastClr="000000"/>
                </a:solidFill>
                <a:latin typeface="Calibri"/>
                <a:cs typeface="Calibri"/>
              </a:rPr>
              <a:t>Emphasis is </a:t>
            </a:r>
            <a:r>
              <a:rPr kern="0" dirty="0">
                <a:solidFill>
                  <a:sysClr val="windowText" lastClr="000000"/>
                </a:solidFill>
                <a:latin typeface="Calibri"/>
                <a:cs typeface="Calibri"/>
              </a:rPr>
              <a:t>also </a:t>
            </a:r>
            <a:r>
              <a:rPr kern="0" spc="-5" dirty="0">
                <a:solidFill>
                  <a:sysClr val="windowText" lastClr="000000"/>
                </a:solidFill>
                <a:latin typeface="Calibri"/>
                <a:cs typeface="Calibri"/>
              </a:rPr>
              <a:t>given </a:t>
            </a:r>
            <a:r>
              <a:rPr kern="0" spc="-10" dirty="0">
                <a:solidFill>
                  <a:sysClr val="windowText" lastClr="000000"/>
                </a:solidFill>
                <a:latin typeface="Calibri"/>
                <a:cs typeface="Calibri"/>
              </a:rPr>
              <a:t>to </a:t>
            </a:r>
            <a:r>
              <a:rPr kern="0" spc="-5" dirty="0">
                <a:solidFill>
                  <a:sysClr val="windowText" lastClr="000000"/>
                </a:solidFill>
                <a:latin typeface="Calibri"/>
                <a:cs typeface="Calibri"/>
              </a:rPr>
              <a:t>developing soft skills. </a:t>
            </a:r>
            <a:r>
              <a:rPr kern="0" spc="-25" dirty="0">
                <a:solidFill>
                  <a:sysClr val="windowText" lastClr="000000"/>
                </a:solidFill>
                <a:latin typeface="Calibri"/>
                <a:cs typeface="Calibri"/>
              </a:rPr>
              <a:t>Training </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is </a:t>
            </a:r>
            <a:r>
              <a:rPr kern="0" spc="-10" dirty="0">
                <a:solidFill>
                  <a:sysClr val="windowText" lastClr="000000"/>
                </a:solidFill>
                <a:latin typeface="Calibri"/>
                <a:cs typeface="Calibri"/>
              </a:rPr>
              <a:t>provided</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by</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professionals, </a:t>
            </a:r>
            <a:r>
              <a:rPr kern="0" spc="-15" dirty="0">
                <a:solidFill>
                  <a:sysClr val="windowText" lastClr="000000"/>
                </a:solidFill>
                <a:latin typeface="Calibri"/>
                <a:cs typeface="Calibri"/>
              </a:rPr>
              <a:t>innovators</a:t>
            </a:r>
            <a:r>
              <a:rPr kern="0" dirty="0">
                <a:solidFill>
                  <a:sysClr val="windowText" lastClr="000000"/>
                </a:solidFill>
                <a:latin typeface="Calibri"/>
                <a:cs typeface="Calibri"/>
              </a:rPr>
              <a:t> and</a:t>
            </a:r>
            <a:r>
              <a:rPr kern="0" spc="5" dirty="0">
                <a:solidFill>
                  <a:sysClr val="windowText" lastClr="000000"/>
                </a:solidFill>
                <a:latin typeface="Calibri"/>
                <a:cs typeface="Calibri"/>
              </a:rPr>
              <a:t> </a:t>
            </a:r>
            <a:r>
              <a:rPr kern="0" dirty="0">
                <a:solidFill>
                  <a:sysClr val="windowText" lastClr="000000"/>
                </a:solidFill>
                <a:latin typeface="Calibri"/>
                <a:cs typeface="Calibri"/>
              </a:rPr>
              <a:t>academics.</a:t>
            </a:r>
            <a:endParaRPr kern="0">
              <a:solidFill>
                <a:sysClr val="windowText" lastClr="000000"/>
              </a:solidFill>
              <a:latin typeface="Calibri"/>
              <a:cs typeface="Calibri"/>
            </a:endParaRPr>
          </a:p>
          <a:p>
            <a:pPr>
              <a:spcBef>
                <a:spcPts val="30"/>
              </a:spcBef>
              <a:buClr>
                <a:srgbClr val="FF0000"/>
              </a:buClr>
              <a:buFont typeface="Calibri"/>
              <a:buAutoNum type="arabicParenR"/>
            </a:pPr>
            <a:endParaRPr sz="1550" kern="0">
              <a:solidFill>
                <a:sysClr val="windowText" lastClr="000000"/>
              </a:solidFill>
              <a:latin typeface="Calibri"/>
              <a:cs typeface="Calibri"/>
            </a:endParaRPr>
          </a:p>
          <a:p>
            <a:pPr marL="12700" marR="45085">
              <a:buFontTx/>
              <a:buAutoNum type="arabicParenR"/>
              <a:tabLst>
                <a:tab pos="252095" algn="l"/>
              </a:tabLst>
            </a:pPr>
            <a:r>
              <a:rPr b="1" kern="0" spc="-5" dirty="0">
                <a:solidFill>
                  <a:srgbClr val="FF0000"/>
                </a:solidFill>
                <a:latin typeface="Calibri"/>
                <a:cs typeface="Calibri"/>
              </a:rPr>
              <a:t>Innovation </a:t>
            </a:r>
            <a:r>
              <a:rPr b="1" kern="0" spc="-15" dirty="0">
                <a:solidFill>
                  <a:srgbClr val="FF0000"/>
                </a:solidFill>
                <a:latin typeface="Calibri"/>
                <a:cs typeface="Calibri"/>
              </a:rPr>
              <a:t>Café</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students</a:t>
            </a:r>
            <a:r>
              <a:rPr kern="0" dirty="0">
                <a:solidFill>
                  <a:sysClr val="windowText" lastClr="000000"/>
                </a:solidFill>
                <a:latin typeface="Calibri"/>
                <a:cs typeface="Calibri"/>
              </a:rPr>
              <a:t> </a:t>
            </a:r>
            <a:r>
              <a:rPr kern="0" spc="-10" dirty="0">
                <a:solidFill>
                  <a:sysClr val="windowText" lastClr="000000"/>
                </a:solidFill>
                <a:latin typeface="Calibri"/>
                <a:cs typeface="Calibri"/>
              </a:rPr>
              <a:t>are</a:t>
            </a:r>
            <a:r>
              <a:rPr kern="0" dirty="0">
                <a:solidFill>
                  <a:sysClr val="windowText" lastClr="000000"/>
                </a:solidFill>
                <a:latin typeface="Calibri"/>
                <a:cs typeface="Calibri"/>
              </a:rPr>
              <a:t> </a:t>
            </a:r>
            <a:r>
              <a:rPr kern="0" spc="-10" dirty="0">
                <a:solidFill>
                  <a:sysClr val="windowText" lastClr="000000"/>
                </a:solidFill>
                <a:latin typeface="Calibri"/>
                <a:cs typeface="Calibri"/>
              </a:rPr>
              <a:t>stimulated</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develop</a:t>
            </a:r>
            <a:r>
              <a:rPr kern="0" spc="10" dirty="0">
                <a:solidFill>
                  <a:sysClr val="windowText" lastClr="000000"/>
                </a:solidFill>
                <a:latin typeface="Calibri"/>
                <a:cs typeface="Calibri"/>
              </a:rPr>
              <a:t> </a:t>
            </a:r>
            <a:r>
              <a:rPr kern="0" dirty="0">
                <a:solidFill>
                  <a:sysClr val="windowText" lastClr="000000"/>
                </a:solidFill>
                <a:latin typeface="Calibri"/>
                <a:cs typeface="Calibri"/>
              </a:rPr>
              <a:t>an</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entrepreneurial,</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innovative </a:t>
            </a:r>
            <a:r>
              <a:rPr kern="0" spc="-395" dirty="0">
                <a:solidFill>
                  <a:sysClr val="windowText" lastClr="000000"/>
                </a:solidFill>
                <a:latin typeface="Calibri"/>
                <a:cs typeface="Calibri"/>
              </a:rPr>
              <a:t> </a:t>
            </a:r>
            <a:r>
              <a:rPr kern="0" dirty="0">
                <a:solidFill>
                  <a:sysClr val="windowText" lastClr="000000"/>
                </a:solidFill>
                <a:latin typeface="Calibri"/>
                <a:cs typeface="Calibri"/>
              </a:rPr>
              <a:t>and</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multidisciplinary</a:t>
            </a:r>
            <a:r>
              <a:rPr kern="0" spc="40" dirty="0">
                <a:solidFill>
                  <a:sysClr val="windowText" lastClr="000000"/>
                </a:solidFill>
                <a:latin typeface="Calibri"/>
                <a:cs typeface="Calibri"/>
              </a:rPr>
              <a:t> </a:t>
            </a:r>
            <a:r>
              <a:rPr kern="0" spc="-10" dirty="0">
                <a:solidFill>
                  <a:sysClr val="windowText" lastClr="000000"/>
                </a:solidFill>
                <a:latin typeface="Calibri"/>
                <a:cs typeface="Calibri"/>
              </a:rPr>
              <a:t>approach</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dirty="0">
                <a:solidFill>
                  <a:sysClr val="windowText" lastClr="000000"/>
                </a:solidFill>
                <a:latin typeface="Calibri"/>
                <a:cs typeface="Calibri"/>
              </a:rPr>
              <a:t> </a:t>
            </a:r>
            <a:r>
              <a:rPr kern="0" spc="-5" dirty="0">
                <a:solidFill>
                  <a:sysClr val="windowText" lastClr="000000"/>
                </a:solidFill>
                <a:latin typeface="Calibri"/>
                <a:cs typeface="Calibri"/>
              </a:rPr>
              <a:t>address</a:t>
            </a:r>
            <a:r>
              <a:rPr kern="0" spc="-10" dirty="0">
                <a:solidFill>
                  <a:sysClr val="windowText" lastClr="000000"/>
                </a:solidFill>
                <a:latin typeface="Calibri"/>
                <a:cs typeface="Calibri"/>
              </a:rPr>
              <a:t> complex</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challenges.</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Students</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encounter </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entrepreneurs</a:t>
            </a:r>
            <a:r>
              <a:rPr kern="0" spc="10" dirty="0">
                <a:solidFill>
                  <a:sysClr val="windowText" lastClr="000000"/>
                </a:solidFill>
                <a:latin typeface="Calibri"/>
                <a:cs typeface="Calibri"/>
              </a:rPr>
              <a:t> </a:t>
            </a:r>
            <a:r>
              <a:rPr kern="0" dirty="0">
                <a:solidFill>
                  <a:sysClr val="windowText" lastClr="000000"/>
                </a:solidFill>
                <a:latin typeface="Calibri"/>
                <a:cs typeface="Calibri"/>
              </a:rPr>
              <a:t>and</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craftsmen</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from</a:t>
            </a:r>
            <a:r>
              <a:rPr kern="0" spc="-5" dirty="0">
                <a:solidFill>
                  <a:sysClr val="windowText" lastClr="000000"/>
                </a:solidFill>
                <a:latin typeface="Calibri"/>
                <a:cs typeface="Calibri"/>
              </a:rPr>
              <a:t> </a:t>
            </a:r>
            <a:r>
              <a:rPr kern="0" dirty="0">
                <a:solidFill>
                  <a:sysClr val="windowText" lastClr="000000"/>
                </a:solidFill>
                <a:latin typeface="Calibri"/>
                <a:cs typeface="Calibri"/>
              </a:rPr>
              <a:t>the</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cultural</a:t>
            </a:r>
            <a:r>
              <a:rPr kern="0" spc="15" dirty="0">
                <a:solidFill>
                  <a:sysClr val="windowText" lastClr="000000"/>
                </a:solidFill>
                <a:latin typeface="Calibri"/>
                <a:cs typeface="Calibri"/>
              </a:rPr>
              <a:t> </a:t>
            </a:r>
            <a:r>
              <a:rPr kern="0" dirty="0">
                <a:solidFill>
                  <a:sysClr val="windowText" lastClr="000000"/>
                </a:solidFill>
                <a:latin typeface="Calibri"/>
                <a:cs typeface="Calibri"/>
              </a:rPr>
              <a:t>and</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creative</a:t>
            </a:r>
            <a:r>
              <a:rPr kern="0" dirty="0">
                <a:solidFill>
                  <a:sysClr val="windowText" lastClr="000000"/>
                </a:solidFill>
                <a:latin typeface="Calibri"/>
                <a:cs typeface="Calibri"/>
              </a:rPr>
              <a:t> </a:t>
            </a:r>
            <a:r>
              <a:rPr kern="0" spc="-5" dirty="0">
                <a:solidFill>
                  <a:sysClr val="windowText" lastClr="000000"/>
                </a:solidFill>
                <a:latin typeface="Calibri"/>
                <a:cs typeface="Calibri"/>
              </a:rPr>
              <a:t>domain.</a:t>
            </a:r>
            <a:r>
              <a:rPr kern="0" spc="45" dirty="0">
                <a:solidFill>
                  <a:sysClr val="windowText" lastClr="000000"/>
                </a:solidFill>
                <a:latin typeface="Calibri"/>
                <a:cs typeface="Calibri"/>
              </a:rPr>
              <a:t> </a:t>
            </a:r>
            <a:r>
              <a:rPr kern="0" spc="-5" dirty="0">
                <a:solidFill>
                  <a:sysClr val="windowText" lastClr="000000"/>
                </a:solidFill>
                <a:latin typeface="Calibri"/>
                <a:cs typeface="Calibri"/>
              </a:rPr>
              <a:t>These</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experts </a:t>
            </a:r>
            <a:r>
              <a:rPr kern="0" dirty="0">
                <a:solidFill>
                  <a:sysClr val="windowText" lastClr="000000"/>
                </a:solidFill>
                <a:latin typeface="Calibri"/>
                <a:cs typeface="Calibri"/>
              </a:rPr>
              <a:t> </a:t>
            </a:r>
            <a:r>
              <a:rPr kern="0" spc="-15" dirty="0">
                <a:solidFill>
                  <a:sysClr val="windowText" lastClr="000000"/>
                </a:solidFill>
                <a:latin typeface="Calibri"/>
                <a:cs typeface="Calibri"/>
              </a:rPr>
              <a:t>offer</a:t>
            </a:r>
            <a:r>
              <a:rPr kern="0" dirty="0">
                <a:solidFill>
                  <a:sysClr val="windowText" lastClr="000000"/>
                </a:solidFill>
                <a:latin typeface="Calibri"/>
                <a:cs typeface="Calibri"/>
              </a:rPr>
              <a:t> </a:t>
            </a:r>
            <a:r>
              <a:rPr kern="0" spc="-5" dirty="0">
                <a:solidFill>
                  <a:sysClr val="windowText" lastClr="000000"/>
                </a:solidFill>
                <a:latin typeface="Calibri"/>
                <a:cs typeface="Calibri"/>
              </a:rPr>
              <a:t>support</a:t>
            </a:r>
            <a:r>
              <a:rPr kern="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dirty="0">
                <a:solidFill>
                  <a:sysClr val="windowText" lastClr="000000"/>
                </a:solidFill>
                <a:latin typeface="Calibri"/>
                <a:cs typeface="Calibri"/>
              </a:rPr>
              <a:t> the </a:t>
            </a:r>
            <a:r>
              <a:rPr kern="0" spc="-5" dirty="0">
                <a:solidFill>
                  <a:sysClr val="windowText" lastClr="000000"/>
                </a:solidFill>
                <a:latin typeface="Calibri"/>
                <a:cs typeface="Calibri"/>
              </a:rPr>
              <a:t>teams</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developing</a:t>
            </a:r>
            <a:r>
              <a:rPr kern="0" spc="20" dirty="0">
                <a:solidFill>
                  <a:sysClr val="windowText" lastClr="000000"/>
                </a:solidFill>
                <a:latin typeface="Calibri"/>
                <a:cs typeface="Calibri"/>
              </a:rPr>
              <a:t> </a:t>
            </a:r>
            <a:r>
              <a:rPr kern="0" dirty="0">
                <a:solidFill>
                  <a:sysClr val="windowText" lastClr="000000"/>
                </a:solidFill>
                <a:latin typeface="Calibri"/>
                <a:cs typeface="Calibri"/>
              </a:rPr>
              <a:t>their </a:t>
            </a:r>
            <a:r>
              <a:rPr kern="0" spc="-5" dirty="0">
                <a:solidFill>
                  <a:sysClr val="windowText" lastClr="000000"/>
                </a:solidFill>
                <a:latin typeface="Calibri"/>
                <a:cs typeface="Calibri"/>
              </a:rPr>
              <a:t>business</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ideas.</a:t>
            </a:r>
            <a:r>
              <a:rPr kern="0" dirty="0">
                <a:solidFill>
                  <a:sysClr val="windowText" lastClr="000000"/>
                </a:solidFill>
                <a:latin typeface="Calibri"/>
                <a:cs typeface="Calibri"/>
              </a:rPr>
              <a:t> </a:t>
            </a:r>
            <a:r>
              <a:rPr kern="0" spc="-30" dirty="0">
                <a:solidFill>
                  <a:sysClr val="windowText" lastClr="000000"/>
                </a:solidFill>
                <a:latin typeface="Calibri"/>
                <a:cs typeface="Calibri"/>
              </a:rPr>
              <a:t>Young</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entrepreneurs </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graduated</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from</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UniMC</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are</a:t>
            </a:r>
            <a:r>
              <a:rPr kern="0" spc="15" dirty="0">
                <a:solidFill>
                  <a:sysClr val="windowText" lastClr="000000"/>
                </a:solidFill>
                <a:latin typeface="Calibri"/>
                <a:cs typeface="Calibri"/>
              </a:rPr>
              <a:t> </a:t>
            </a:r>
            <a:r>
              <a:rPr kern="0" dirty="0">
                <a:solidFill>
                  <a:sysClr val="windowText" lastClr="000000"/>
                </a:solidFill>
                <a:latin typeface="Calibri"/>
                <a:cs typeface="Calibri"/>
              </a:rPr>
              <a:t>also</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invited</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share</a:t>
            </a:r>
            <a:r>
              <a:rPr kern="0" dirty="0">
                <a:solidFill>
                  <a:sysClr val="windowText" lastClr="000000"/>
                </a:solidFill>
                <a:latin typeface="Calibri"/>
                <a:cs typeface="Calibri"/>
              </a:rPr>
              <a:t> their</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personal</a:t>
            </a:r>
            <a:r>
              <a:rPr kern="0" spc="5" dirty="0">
                <a:solidFill>
                  <a:sysClr val="windowText" lastClr="000000"/>
                </a:solidFill>
                <a:latin typeface="Calibri"/>
                <a:cs typeface="Calibri"/>
              </a:rPr>
              <a:t> </a:t>
            </a:r>
            <a:r>
              <a:rPr kern="0" dirty="0">
                <a:solidFill>
                  <a:sysClr val="windowText" lastClr="000000"/>
                </a:solidFill>
                <a:latin typeface="Calibri"/>
                <a:cs typeface="Calibri"/>
              </a:rPr>
              <a:t>and</a:t>
            </a:r>
            <a:r>
              <a:rPr kern="0" spc="25" dirty="0">
                <a:solidFill>
                  <a:sysClr val="windowText" lastClr="000000"/>
                </a:solidFill>
                <a:latin typeface="Calibri"/>
                <a:cs typeface="Calibri"/>
              </a:rPr>
              <a:t> </a:t>
            </a:r>
            <a:r>
              <a:rPr kern="0" spc="-10" dirty="0">
                <a:solidFill>
                  <a:sysClr val="windowText" lastClr="000000"/>
                </a:solidFill>
                <a:latin typeface="Calibri"/>
                <a:cs typeface="Calibri"/>
              </a:rPr>
              <a:t>professional </a:t>
            </a:r>
            <a:r>
              <a:rPr kern="0" spc="-5" dirty="0">
                <a:solidFill>
                  <a:sysClr val="windowText" lastClr="000000"/>
                </a:solidFill>
                <a:latin typeface="Calibri"/>
                <a:cs typeface="Calibri"/>
              </a:rPr>
              <a:t> experience</a:t>
            </a:r>
            <a:endParaRPr kern="0">
              <a:solidFill>
                <a:sysClr val="windowText" lastClr="000000"/>
              </a:solidFill>
              <a:latin typeface="Calibri"/>
              <a:cs typeface="Calibri"/>
            </a:endParaRPr>
          </a:p>
          <a:p>
            <a:pPr>
              <a:spcBef>
                <a:spcPts val="30"/>
              </a:spcBef>
              <a:buClr>
                <a:srgbClr val="FF0000"/>
              </a:buClr>
              <a:buFont typeface="Calibri"/>
              <a:buAutoNum type="arabicParenR"/>
            </a:pPr>
            <a:endParaRPr sz="1550" kern="0">
              <a:solidFill>
                <a:sysClr val="windowText" lastClr="000000"/>
              </a:solidFill>
              <a:latin typeface="Calibri"/>
              <a:cs typeface="Calibri"/>
            </a:endParaRPr>
          </a:p>
          <a:p>
            <a:pPr marL="12700" marR="74295">
              <a:spcBef>
                <a:spcPts val="5"/>
              </a:spcBef>
              <a:buFontTx/>
              <a:buAutoNum type="arabicParenR"/>
              <a:tabLst>
                <a:tab pos="252095" algn="l"/>
              </a:tabLst>
            </a:pPr>
            <a:r>
              <a:rPr b="1" kern="0" spc="-5" dirty="0">
                <a:solidFill>
                  <a:srgbClr val="FF0000"/>
                </a:solidFill>
                <a:latin typeface="Calibri"/>
                <a:cs typeface="Calibri"/>
              </a:rPr>
              <a:t>Feed</a:t>
            </a:r>
            <a:r>
              <a:rPr b="1" kern="0" spc="-40" dirty="0">
                <a:solidFill>
                  <a:srgbClr val="FF0000"/>
                </a:solidFill>
                <a:latin typeface="Calibri"/>
                <a:cs typeface="Calibri"/>
              </a:rPr>
              <a:t> </a:t>
            </a:r>
            <a:r>
              <a:rPr b="1" kern="0" spc="-35" dirty="0">
                <a:solidFill>
                  <a:srgbClr val="FF0000"/>
                </a:solidFill>
                <a:latin typeface="Calibri"/>
                <a:cs typeface="Calibri"/>
              </a:rPr>
              <a:t>Your</a:t>
            </a:r>
            <a:r>
              <a:rPr b="1" kern="0" spc="-10" dirty="0">
                <a:solidFill>
                  <a:srgbClr val="FF0000"/>
                </a:solidFill>
                <a:latin typeface="Calibri"/>
                <a:cs typeface="Calibri"/>
              </a:rPr>
              <a:t> </a:t>
            </a:r>
            <a:r>
              <a:rPr b="1" kern="0" dirty="0">
                <a:solidFill>
                  <a:srgbClr val="FF0000"/>
                </a:solidFill>
                <a:latin typeface="Calibri"/>
                <a:cs typeface="Calibri"/>
              </a:rPr>
              <a:t>Idea</a:t>
            </a:r>
            <a:r>
              <a:rPr kern="0" dirty="0">
                <a:solidFill>
                  <a:sysClr val="windowText" lastClr="000000"/>
                </a:solidFill>
                <a:latin typeface="Calibri"/>
                <a:cs typeface="Calibri"/>
              </a:rPr>
              <a:t>:</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since</a:t>
            </a:r>
            <a:r>
              <a:rPr kern="0" spc="5" dirty="0">
                <a:solidFill>
                  <a:sysClr val="windowText" lastClr="000000"/>
                </a:solidFill>
                <a:latin typeface="Calibri"/>
                <a:cs typeface="Calibri"/>
              </a:rPr>
              <a:t> </a:t>
            </a:r>
            <a:r>
              <a:rPr kern="0" dirty="0">
                <a:solidFill>
                  <a:sysClr val="windowText" lastClr="000000"/>
                </a:solidFill>
                <a:latin typeface="Calibri"/>
                <a:cs typeface="Calibri"/>
              </a:rPr>
              <a:t>the </a:t>
            </a:r>
            <a:r>
              <a:rPr kern="0" spc="-15" dirty="0">
                <a:solidFill>
                  <a:sysClr val="windowText" lastClr="000000"/>
                </a:solidFill>
                <a:latin typeface="Calibri"/>
                <a:cs typeface="Calibri"/>
              </a:rPr>
              <a:t>first</a:t>
            </a:r>
            <a:r>
              <a:rPr kern="0" spc="5" dirty="0">
                <a:solidFill>
                  <a:sysClr val="windowText" lastClr="000000"/>
                </a:solidFill>
                <a:latin typeface="Calibri"/>
                <a:cs typeface="Calibri"/>
              </a:rPr>
              <a:t> </a:t>
            </a:r>
            <a:r>
              <a:rPr kern="0" dirty="0">
                <a:solidFill>
                  <a:sysClr val="windowText" lastClr="000000"/>
                </a:solidFill>
                <a:latin typeface="Calibri"/>
                <a:cs typeface="Calibri"/>
              </a:rPr>
              <a:t>meeting,</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students join multidisciplinary</a:t>
            </a:r>
            <a:r>
              <a:rPr kern="0" spc="35" dirty="0">
                <a:solidFill>
                  <a:sysClr val="windowText" lastClr="000000"/>
                </a:solidFill>
                <a:latin typeface="Calibri"/>
                <a:cs typeface="Calibri"/>
              </a:rPr>
              <a:t> </a:t>
            </a:r>
            <a:r>
              <a:rPr kern="0" spc="-10" dirty="0">
                <a:solidFill>
                  <a:sysClr val="windowText" lastClr="000000"/>
                </a:solidFill>
                <a:latin typeface="Calibri"/>
                <a:cs typeface="Calibri"/>
              </a:rPr>
              <a:t>to </a:t>
            </a:r>
            <a:r>
              <a:rPr kern="0" spc="-5" dirty="0">
                <a:solidFill>
                  <a:sysClr val="windowText" lastClr="000000"/>
                </a:solidFill>
                <a:latin typeface="Calibri"/>
                <a:cs typeface="Calibri"/>
              </a:rPr>
              <a:t>develop </a:t>
            </a:r>
            <a:r>
              <a:rPr kern="0" dirty="0">
                <a:solidFill>
                  <a:sysClr val="windowText" lastClr="000000"/>
                </a:solidFill>
                <a:latin typeface="Calibri"/>
                <a:cs typeface="Calibri"/>
              </a:rPr>
              <a:t> their</a:t>
            </a:r>
            <a:r>
              <a:rPr kern="0" spc="-5" dirty="0">
                <a:solidFill>
                  <a:sysClr val="windowText" lastClr="000000"/>
                </a:solidFill>
                <a:latin typeface="Calibri"/>
                <a:cs typeface="Calibri"/>
              </a:rPr>
              <a:t> own</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business</a:t>
            </a:r>
            <a:r>
              <a:rPr kern="0" dirty="0">
                <a:solidFill>
                  <a:sysClr val="windowText" lastClr="000000"/>
                </a:solidFill>
                <a:latin typeface="Calibri"/>
                <a:cs typeface="Calibri"/>
              </a:rPr>
              <a:t> </a:t>
            </a:r>
            <a:r>
              <a:rPr kern="0" spc="-5" dirty="0">
                <a:solidFill>
                  <a:sysClr val="windowText" lastClr="000000"/>
                </a:solidFill>
                <a:latin typeface="Calibri"/>
                <a:cs typeface="Calibri"/>
              </a:rPr>
              <a:t>ideas.</a:t>
            </a:r>
            <a:r>
              <a:rPr kern="0" spc="-15" dirty="0">
                <a:solidFill>
                  <a:sysClr val="windowText" lastClr="000000"/>
                </a:solidFill>
                <a:latin typeface="Calibri"/>
                <a:cs typeface="Calibri"/>
              </a:rPr>
              <a:t> </a:t>
            </a:r>
            <a:r>
              <a:rPr kern="0" spc="-25" dirty="0">
                <a:solidFill>
                  <a:sysClr val="windowText" lastClr="000000"/>
                </a:solidFill>
                <a:latin typeface="Calibri"/>
                <a:cs typeface="Calibri"/>
              </a:rPr>
              <a:t>At</a:t>
            </a:r>
            <a:r>
              <a:rPr kern="0" spc="20" dirty="0">
                <a:solidFill>
                  <a:sysClr val="windowText" lastClr="000000"/>
                </a:solidFill>
                <a:latin typeface="Calibri"/>
                <a:cs typeface="Calibri"/>
              </a:rPr>
              <a:t> </a:t>
            </a:r>
            <a:r>
              <a:rPr kern="0" dirty="0">
                <a:solidFill>
                  <a:sysClr val="windowText" lastClr="000000"/>
                </a:solidFill>
                <a:latin typeface="Calibri"/>
                <a:cs typeface="Calibri"/>
              </a:rPr>
              <a:t>the</a:t>
            </a:r>
            <a:r>
              <a:rPr kern="0" spc="5" dirty="0">
                <a:solidFill>
                  <a:sysClr val="windowText" lastClr="000000"/>
                </a:solidFill>
                <a:latin typeface="Calibri"/>
                <a:cs typeface="Calibri"/>
              </a:rPr>
              <a:t> </a:t>
            </a:r>
            <a:r>
              <a:rPr kern="0" dirty="0">
                <a:solidFill>
                  <a:sysClr val="windowText" lastClr="000000"/>
                </a:solidFill>
                <a:latin typeface="Calibri"/>
                <a:cs typeface="Calibri"/>
              </a:rPr>
              <a:t>end</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of </a:t>
            </a:r>
            <a:r>
              <a:rPr kern="0" dirty="0">
                <a:solidFill>
                  <a:sysClr val="windowText" lastClr="000000"/>
                </a:solidFill>
                <a:latin typeface="Calibri"/>
                <a:cs typeface="Calibri"/>
              </a:rPr>
              <a:t>the</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course,</a:t>
            </a:r>
            <a:r>
              <a:rPr kern="0" spc="5" dirty="0">
                <a:solidFill>
                  <a:sysClr val="windowText" lastClr="000000"/>
                </a:solidFill>
                <a:latin typeface="Calibri"/>
                <a:cs typeface="Calibri"/>
              </a:rPr>
              <a:t> </a:t>
            </a:r>
            <a:r>
              <a:rPr kern="0" dirty="0">
                <a:solidFill>
                  <a:sysClr val="windowText" lastClr="000000"/>
                </a:solidFill>
                <a:latin typeface="Calibri"/>
                <a:cs typeface="Calibri"/>
              </a:rPr>
              <a:t>the ideas</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are</a:t>
            </a:r>
            <a:r>
              <a:rPr kern="0" dirty="0">
                <a:solidFill>
                  <a:sysClr val="windowText" lastClr="000000"/>
                </a:solidFill>
                <a:latin typeface="Calibri"/>
                <a:cs typeface="Calibri"/>
              </a:rPr>
              <a:t> </a:t>
            </a:r>
            <a:r>
              <a:rPr kern="0" spc="-10" dirty="0">
                <a:solidFill>
                  <a:sysClr val="windowText" lastClr="000000"/>
                </a:solidFill>
                <a:latin typeface="Calibri"/>
                <a:cs typeface="Calibri"/>
              </a:rPr>
              <a:t>presented</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at</a:t>
            </a:r>
            <a:r>
              <a:rPr kern="0" dirty="0">
                <a:solidFill>
                  <a:sysClr val="windowText" lastClr="000000"/>
                </a:solidFill>
                <a:latin typeface="Calibri"/>
                <a:cs typeface="Calibri"/>
              </a:rPr>
              <a:t> the </a:t>
            </a:r>
            <a:r>
              <a:rPr kern="0" spc="5" dirty="0">
                <a:solidFill>
                  <a:sysClr val="windowText" lastClr="000000"/>
                </a:solidFill>
                <a:latin typeface="Calibri"/>
                <a:cs typeface="Calibri"/>
              </a:rPr>
              <a:t> </a:t>
            </a:r>
            <a:r>
              <a:rPr b="1" kern="0" spc="-10" dirty="0">
                <a:solidFill>
                  <a:srgbClr val="FF0000"/>
                </a:solidFill>
                <a:latin typeface="Calibri"/>
                <a:cs typeface="Calibri"/>
              </a:rPr>
              <a:t>Pitch</a:t>
            </a:r>
            <a:r>
              <a:rPr b="1" kern="0" dirty="0">
                <a:solidFill>
                  <a:srgbClr val="FF0000"/>
                </a:solidFill>
                <a:latin typeface="Calibri"/>
                <a:cs typeface="Calibri"/>
              </a:rPr>
              <a:t> </a:t>
            </a:r>
            <a:r>
              <a:rPr b="1" kern="0" spc="-10" dirty="0">
                <a:solidFill>
                  <a:srgbClr val="FF0000"/>
                </a:solidFill>
                <a:latin typeface="Calibri"/>
                <a:cs typeface="Calibri"/>
              </a:rPr>
              <a:t>Day</a:t>
            </a:r>
            <a:r>
              <a:rPr kern="0" spc="-10" dirty="0">
                <a:solidFill>
                  <a:sysClr val="windowText" lastClr="000000"/>
                </a:solidFill>
                <a:latin typeface="Calibri"/>
                <a:cs typeface="Calibri"/>
              </a:rPr>
              <a:t>,</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front</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15" dirty="0">
                <a:solidFill>
                  <a:sysClr val="windowText" lastClr="000000"/>
                </a:solidFill>
                <a:latin typeface="Calibri"/>
                <a:cs typeface="Calibri"/>
              </a:rPr>
              <a:t> </a:t>
            </a:r>
            <a:r>
              <a:rPr kern="0" dirty="0">
                <a:solidFill>
                  <a:sysClr val="windowText" lastClr="000000"/>
                </a:solidFill>
                <a:latin typeface="Calibri"/>
                <a:cs typeface="Calibri"/>
              </a:rPr>
              <a:t>a</a:t>
            </a:r>
            <a:r>
              <a:rPr kern="0" spc="-5" dirty="0">
                <a:solidFill>
                  <a:sysClr val="windowText" lastClr="000000"/>
                </a:solidFill>
                <a:latin typeface="Calibri"/>
                <a:cs typeface="Calibri"/>
              </a:rPr>
              <a:t> public</a:t>
            </a:r>
            <a:r>
              <a:rPr kern="0" spc="20" dirty="0">
                <a:solidFill>
                  <a:sysClr val="windowText" lastClr="000000"/>
                </a:solidFill>
                <a:latin typeface="Calibri"/>
                <a:cs typeface="Calibri"/>
              </a:rPr>
              <a:t> </a:t>
            </a:r>
            <a:r>
              <a:rPr kern="0" dirty="0">
                <a:solidFill>
                  <a:sysClr val="windowText" lastClr="000000"/>
                </a:solidFill>
                <a:latin typeface="Calibri"/>
                <a:cs typeface="Calibri"/>
              </a:rPr>
              <a:t>made up</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of students,</a:t>
            </a:r>
            <a:r>
              <a:rPr kern="0" dirty="0">
                <a:solidFill>
                  <a:sysClr val="windowText" lastClr="000000"/>
                </a:solidFill>
                <a:latin typeface="Calibri"/>
                <a:cs typeface="Calibri"/>
              </a:rPr>
              <a:t> </a:t>
            </a:r>
            <a:r>
              <a:rPr kern="0" spc="-10" dirty="0">
                <a:solidFill>
                  <a:sysClr val="windowText" lastClr="000000"/>
                </a:solidFill>
                <a:latin typeface="Calibri"/>
                <a:cs typeface="Calibri"/>
              </a:rPr>
              <a:t>scholars,</a:t>
            </a:r>
            <a:r>
              <a:rPr kern="0" spc="25" dirty="0">
                <a:solidFill>
                  <a:sysClr val="windowText" lastClr="000000"/>
                </a:solidFill>
                <a:latin typeface="Calibri"/>
                <a:cs typeface="Calibri"/>
              </a:rPr>
              <a:t> </a:t>
            </a:r>
            <a:r>
              <a:rPr kern="0" spc="-10" dirty="0">
                <a:solidFill>
                  <a:sysClr val="windowText" lastClr="000000"/>
                </a:solidFill>
                <a:latin typeface="Calibri"/>
                <a:cs typeface="Calibri"/>
              </a:rPr>
              <a:t>entrepreneurs,</a:t>
            </a:r>
            <a:r>
              <a:rPr kern="0" spc="35" dirty="0">
                <a:solidFill>
                  <a:sysClr val="windowText" lastClr="000000"/>
                </a:solidFill>
                <a:latin typeface="Calibri"/>
                <a:cs typeface="Calibri"/>
              </a:rPr>
              <a:t> </a:t>
            </a:r>
            <a:r>
              <a:rPr kern="0" spc="-15" dirty="0">
                <a:solidFill>
                  <a:sysClr val="windowText" lastClr="000000"/>
                </a:solidFill>
                <a:latin typeface="Calibri"/>
                <a:cs typeface="Calibri"/>
              </a:rPr>
              <a:t>investors </a:t>
            </a:r>
            <a:r>
              <a:rPr kern="0" spc="-390" dirty="0">
                <a:solidFill>
                  <a:sysClr val="windowText" lastClr="000000"/>
                </a:solidFill>
                <a:latin typeface="Calibri"/>
                <a:cs typeface="Calibri"/>
              </a:rPr>
              <a:t> </a:t>
            </a:r>
            <a:r>
              <a:rPr kern="0" dirty="0">
                <a:solidFill>
                  <a:sysClr val="windowText" lastClr="000000"/>
                </a:solidFill>
                <a:latin typeface="Calibri"/>
                <a:cs typeface="Calibri"/>
              </a:rPr>
              <a:t>and</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representatives</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of</a:t>
            </a:r>
            <a:r>
              <a:rPr kern="0" spc="10" dirty="0">
                <a:solidFill>
                  <a:sysClr val="windowText" lastClr="000000"/>
                </a:solidFill>
                <a:latin typeface="Calibri"/>
                <a:cs typeface="Calibri"/>
              </a:rPr>
              <a:t> </a:t>
            </a:r>
            <a:r>
              <a:rPr kern="0" spc="-5" dirty="0">
                <a:solidFill>
                  <a:sysClr val="windowText" lastClr="000000"/>
                </a:solidFill>
                <a:latin typeface="Calibri"/>
                <a:cs typeface="Calibri"/>
              </a:rPr>
              <a:t>public</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institutions.</a:t>
            </a:r>
            <a:endParaRPr kern="0">
              <a:solidFill>
                <a:sysClr val="windowText" lastClr="000000"/>
              </a:solidFill>
              <a:latin typeface="Calibri"/>
              <a:cs typeface="Calibri"/>
            </a:endParaRPr>
          </a:p>
          <a:p>
            <a:pPr>
              <a:spcBef>
                <a:spcPts val="25"/>
              </a:spcBef>
            </a:pPr>
            <a:endParaRPr sz="1550" kern="0">
              <a:solidFill>
                <a:sysClr val="windowText" lastClr="000000"/>
              </a:solidFill>
              <a:latin typeface="Calibri"/>
              <a:cs typeface="Calibri"/>
            </a:endParaRPr>
          </a:p>
          <a:p>
            <a:pPr marL="12700" marR="254000" indent="51435"/>
            <a:r>
              <a:rPr b="1" kern="0" dirty="0">
                <a:solidFill>
                  <a:srgbClr val="FF0000"/>
                </a:solidFill>
                <a:latin typeface="Calibri"/>
                <a:cs typeface="Calibri"/>
              </a:rPr>
              <a:t>------ &gt; </a:t>
            </a:r>
            <a:r>
              <a:rPr b="1" kern="0" spc="-5" dirty="0">
                <a:solidFill>
                  <a:srgbClr val="FF0000"/>
                </a:solidFill>
                <a:latin typeface="Calibri"/>
                <a:cs typeface="Calibri"/>
              </a:rPr>
              <a:t>Follow</a:t>
            </a:r>
            <a:r>
              <a:rPr b="1" kern="0" spc="-30" dirty="0">
                <a:solidFill>
                  <a:srgbClr val="FF0000"/>
                </a:solidFill>
                <a:latin typeface="Calibri"/>
                <a:cs typeface="Calibri"/>
              </a:rPr>
              <a:t> </a:t>
            </a:r>
            <a:r>
              <a:rPr b="1" kern="0" dirty="0">
                <a:solidFill>
                  <a:srgbClr val="FF0000"/>
                </a:solidFill>
                <a:latin typeface="Calibri"/>
                <a:cs typeface="Calibri"/>
              </a:rPr>
              <a:t>up</a:t>
            </a:r>
            <a:r>
              <a:rPr kern="0" dirty="0">
                <a:solidFill>
                  <a:sysClr val="windowText" lastClr="000000"/>
                </a:solidFill>
                <a:latin typeface="Calibri"/>
                <a:cs typeface="Calibri"/>
              </a:rPr>
              <a:t>:</a:t>
            </a:r>
            <a:r>
              <a:rPr kern="0" spc="-15" dirty="0">
                <a:solidFill>
                  <a:sysClr val="windowText" lastClr="000000"/>
                </a:solidFill>
                <a:latin typeface="Calibri"/>
                <a:cs typeface="Calibri"/>
              </a:rPr>
              <a:t> </a:t>
            </a:r>
            <a:r>
              <a:rPr kern="0" dirty="0">
                <a:solidFill>
                  <a:sysClr val="windowText" lastClr="000000"/>
                </a:solidFill>
                <a:latin typeface="Calibri"/>
                <a:cs typeface="Calibri"/>
              </a:rPr>
              <a:t>the</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best</a:t>
            </a:r>
            <a:r>
              <a:rPr kern="0" dirty="0">
                <a:solidFill>
                  <a:sysClr val="windowText" lastClr="000000"/>
                </a:solidFill>
                <a:latin typeface="Calibri"/>
                <a:cs typeface="Calibri"/>
              </a:rPr>
              <a:t> </a:t>
            </a:r>
            <a:r>
              <a:rPr kern="0" spc="-5" dirty="0">
                <a:solidFill>
                  <a:sysClr val="windowText" lastClr="000000"/>
                </a:solidFill>
                <a:latin typeface="Calibri"/>
                <a:cs typeface="Calibri"/>
              </a:rPr>
              <a:t>ideas</a:t>
            </a:r>
            <a:r>
              <a:rPr kern="0" spc="5" dirty="0">
                <a:solidFill>
                  <a:sysClr val="windowText" lastClr="000000"/>
                </a:solidFill>
                <a:latin typeface="Calibri"/>
                <a:cs typeface="Calibri"/>
              </a:rPr>
              <a:t> </a:t>
            </a:r>
            <a:r>
              <a:rPr kern="0" dirty="0">
                <a:solidFill>
                  <a:sysClr val="windowText" lastClr="000000"/>
                </a:solidFill>
                <a:latin typeface="Calibri"/>
                <a:cs typeface="Calibri"/>
              </a:rPr>
              <a:t>and</a:t>
            </a:r>
            <a:r>
              <a:rPr kern="0" spc="20" dirty="0">
                <a:solidFill>
                  <a:sysClr val="windowText" lastClr="000000"/>
                </a:solidFill>
                <a:latin typeface="Calibri"/>
                <a:cs typeface="Calibri"/>
              </a:rPr>
              <a:t> </a:t>
            </a:r>
            <a:r>
              <a:rPr kern="0" dirty="0">
                <a:solidFill>
                  <a:sysClr val="windowText" lastClr="000000"/>
                </a:solidFill>
                <a:latin typeface="Calibri"/>
                <a:cs typeface="Calibri"/>
              </a:rPr>
              <a:t>the </a:t>
            </a:r>
            <a:r>
              <a:rPr kern="0" spc="-5" dirty="0">
                <a:solidFill>
                  <a:sysClr val="windowText" lastClr="000000"/>
                </a:solidFill>
                <a:latin typeface="Calibri"/>
                <a:cs typeface="Calibri"/>
              </a:rPr>
              <a:t>most</a:t>
            </a:r>
            <a:r>
              <a:rPr kern="0" spc="5" dirty="0">
                <a:solidFill>
                  <a:sysClr val="windowText" lastClr="000000"/>
                </a:solidFill>
                <a:latin typeface="Calibri"/>
                <a:cs typeface="Calibri"/>
              </a:rPr>
              <a:t> </a:t>
            </a:r>
            <a:r>
              <a:rPr kern="0" spc="-10" dirty="0">
                <a:solidFill>
                  <a:sysClr val="windowText" lastClr="000000"/>
                </a:solidFill>
                <a:latin typeface="Calibri"/>
                <a:cs typeface="Calibri"/>
              </a:rPr>
              <a:t>engaged</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teams</a:t>
            </a:r>
            <a:r>
              <a:rPr kern="0" spc="-10" dirty="0">
                <a:solidFill>
                  <a:sysClr val="windowText" lastClr="000000"/>
                </a:solidFill>
                <a:latin typeface="Calibri"/>
                <a:cs typeface="Calibri"/>
              </a:rPr>
              <a:t> are</a:t>
            </a:r>
            <a:r>
              <a:rPr kern="0" spc="25" dirty="0">
                <a:solidFill>
                  <a:sysClr val="windowText" lastClr="000000"/>
                </a:solidFill>
                <a:latin typeface="Calibri"/>
                <a:cs typeface="Calibri"/>
              </a:rPr>
              <a:t> </a:t>
            </a:r>
            <a:r>
              <a:rPr kern="0" spc="-15" dirty="0">
                <a:solidFill>
                  <a:sysClr val="windowText" lastClr="000000"/>
                </a:solidFill>
                <a:latin typeface="Calibri"/>
                <a:cs typeface="Calibri"/>
              </a:rPr>
              <a:t>awarded</a:t>
            </a:r>
            <a:r>
              <a:rPr kern="0" spc="20" dirty="0">
                <a:solidFill>
                  <a:sysClr val="windowText" lastClr="000000"/>
                </a:solidFill>
                <a:latin typeface="Calibri"/>
                <a:cs typeface="Calibri"/>
              </a:rPr>
              <a:t> </a:t>
            </a:r>
            <a:r>
              <a:rPr kern="0" spc="-5" dirty="0">
                <a:solidFill>
                  <a:sysClr val="windowText" lastClr="000000"/>
                </a:solidFill>
                <a:latin typeface="Calibri"/>
                <a:cs typeface="Calibri"/>
              </a:rPr>
              <a:t>with </a:t>
            </a:r>
            <a:r>
              <a:rPr kern="0" dirty="0">
                <a:solidFill>
                  <a:sysClr val="windowText" lastClr="000000"/>
                </a:solidFill>
                <a:latin typeface="Calibri"/>
                <a:cs typeface="Calibri"/>
              </a:rPr>
              <a:t> </a:t>
            </a:r>
            <a:r>
              <a:rPr kern="0" spc="-5" dirty="0">
                <a:solidFill>
                  <a:sysClr val="windowText" lastClr="000000"/>
                </a:solidFill>
                <a:latin typeface="Calibri"/>
                <a:cs typeface="Calibri"/>
              </a:rPr>
              <a:t>access</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a:t>
            </a:r>
            <a:r>
              <a:rPr kern="0" spc="-5" dirty="0">
                <a:solidFill>
                  <a:sysClr val="windowText" lastClr="000000"/>
                </a:solidFill>
                <a:latin typeface="Calibri"/>
                <a:cs typeface="Calibri"/>
              </a:rPr>
              <a:t>further</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training</a:t>
            </a:r>
            <a:r>
              <a:rPr kern="0" spc="30" dirty="0">
                <a:solidFill>
                  <a:sysClr val="windowText" lastClr="000000"/>
                </a:solidFill>
                <a:latin typeface="Calibri"/>
                <a:cs typeface="Calibri"/>
              </a:rPr>
              <a:t> </a:t>
            </a:r>
            <a:r>
              <a:rPr kern="0" dirty="0">
                <a:solidFill>
                  <a:sysClr val="windowText" lastClr="000000"/>
                </a:solidFill>
                <a:latin typeface="Calibri"/>
                <a:cs typeface="Calibri"/>
              </a:rPr>
              <a:t>and</a:t>
            </a:r>
            <a:r>
              <a:rPr kern="0" spc="25" dirty="0">
                <a:solidFill>
                  <a:sysClr val="windowText" lastClr="000000"/>
                </a:solidFill>
                <a:latin typeface="Calibri"/>
                <a:cs typeface="Calibri"/>
              </a:rPr>
              <a:t> </a:t>
            </a:r>
            <a:r>
              <a:rPr kern="0" spc="-5" dirty="0">
                <a:solidFill>
                  <a:sysClr val="windowText" lastClr="000000"/>
                </a:solidFill>
                <a:latin typeface="Calibri"/>
                <a:cs typeface="Calibri"/>
              </a:rPr>
              <a:t>support</a:t>
            </a:r>
            <a:r>
              <a:rPr kern="0" dirty="0">
                <a:solidFill>
                  <a:sysClr val="windowText" lastClr="000000"/>
                </a:solidFill>
                <a:latin typeface="Calibri"/>
                <a:cs typeface="Calibri"/>
              </a:rPr>
              <a:t> </a:t>
            </a:r>
            <a:r>
              <a:rPr kern="0" spc="-15" dirty="0">
                <a:solidFill>
                  <a:sysClr val="windowText" lastClr="000000"/>
                </a:solidFill>
                <a:latin typeface="Calibri"/>
                <a:cs typeface="Calibri"/>
              </a:rPr>
              <a:t>for</a:t>
            </a:r>
            <a:r>
              <a:rPr kern="0" spc="15" dirty="0">
                <a:solidFill>
                  <a:sysClr val="windowText" lastClr="000000"/>
                </a:solidFill>
                <a:latin typeface="Calibri"/>
                <a:cs typeface="Calibri"/>
              </a:rPr>
              <a:t> </a:t>
            </a:r>
            <a:r>
              <a:rPr kern="0" spc="-10" dirty="0">
                <a:solidFill>
                  <a:sysClr val="windowText" lastClr="000000"/>
                </a:solidFill>
                <a:latin typeface="Calibri"/>
                <a:cs typeface="Calibri"/>
              </a:rPr>
              <a:t>participating</a:t>
            </a:r>
            <a:r>
              <a:rPr kern="0" spc="30" dirty="0">
                <a:solidFill>
                  <a:sysClr val="windowText" lastClr="000000"/>
                </a:solidFill>
                <a:latin typeface="Calibri"/>
                <a:cs typeface="Calibri"/>
              </a:rPr>
              <a:t> </a:t>
            </a:r>
            <a:r>
              <a:rPr kern="0" spc="-5" dirty="0">
                <a:solidFill>
                  <a:sysClr val="windowText" lastClr="000000"/>
                </a:solidFill>
                <a:latin typeface="Calibri"/>
                <a:cs typeface="Calibri"/>
              </a:rPr>
              <a:t>in</a:t>
            </a:r>
            <a:r>
              <a:rPr kern="0" spc="35" dirty="0">
                <a:solidFill>
                  <a:sysClr val="windowText" lastClr="000000"/>
                </a:solidFill>
                <a:latin typeface="Calibri"/>
                <a:cs typeface="Calibri"/>
              </a:rPr>
              <a:t> </a:t>
            </a:r>
            <a:r>
              <a:rPr kern="0" spc="-5" dirty="0">
                <a:solidFill>
                  <a:sysClr val="windowText" lastClr="000000"/>
                </a:solidFill>
                <a:latin typeface="Calibri"/>
                <a:cs typeface="Calibri"/>
              </a:rPr>
              <a:t>national</a:t>
            </a:r>
            <a:r>
              <a:rPr kern="0" spc="15" dirty="0">
                <a:solidFill>
                  <a:sysClr val="windowText" lastClr="000000"/>
                </a:solidFill>
                <a:latin typeface="Calibri"/>
                <a:cs typeface="Calibri"/>
              </a:rPr>
              <a:t> </a:t>
            </a:r>
            <a:r>
              <a:rPr kern="0" dirty="0">
                <a:solidFill>
                  <a:sysClr val="windowText" lastClr="000000"/>
                </a:solidFill>
                <a:latin typeface="Calibri"/>
                <a:cs typeface="Calibri"/>
              </a:rPr>
              <a:t>and</a:t>
            </a:r>
            <a:r>
              <a:rPr kern="0" spc="35" dirty="0">
                <a:solidFill>
                  <a:sysClr val="windowText" lastClr="000000"/>
                </a:solidFill>
                <a:latin typeface="Calibri"/>
                <a:cs typeface="Calibri"/>
              </a:rPr>
              <a:t> </a:t>
            </a:r>
            <a:r>
              <a:rPr kern="0" spc="-10" dirty="0">
                <a:solidFill>
                  <a:sysClr val="windowText" lastClr="000000"/>
                </a:solidFill>
                <a:latin typeface="Calibri"/>
                <a:cs typeface="Calibri"/>
              </a:rPr>
              <a:t>international </a:t>
            </a:r>
            <a:r>
              <a:rPr kern="0" spc="-395" dirty="0">
                <a:solidFill>
                  <a:sysClr val="windowText" lastClr="000000"/>
                </a:solidFill>
                <a:latin typeface="Calibri"/>
                <a:cs typeface="Calibri"/>
              </a:rPr>
              <a:t> </a:t>
            </a:r>
            <a:r>
              <a:rPr kern="0" spc="-10" dirty="0">
                <a:solidFill>
                  <a:sysClr val="windowText" lastClr="000000"/>
                </a:solidFill>
                <a:latin typeface="Calibri"/>
                <a:cs typeface="Calibri"/>
              </a:rPr>
              <a:t>competitions,</a:t>
            </a:r>
            <a:r>
              <a:rPr kern="0" spc="15" dirty="0">
                <a:solidFill>
                  <a:sysClr val="windowText" lastClr="000000"/>
                </a:solidFill>
                <a:latin typeface="Calibri"/>
                <a:cs typeface="Calibri"/>
              </a:rPr>
              <a:t> </a:t>
            </a:r>
            <a:r>
              <a:rPr kern="0" dirty="0">
                <a:solidFill>
                  <a:sysClr val="windowText" lastClr="000000"/>
                </a:solidFill>
                <a:latin typeface="Calibri"/>
                <a:cs typeface="Calibri"/>
              </a:rPr>
              <a:t>as </a:t>
            </a:r>
            <a:r>
              <a:rPr kern="0" spc="-5" dirty="0">
                <a:solidFill>
                  <a:sysClr val="windowText" lastClr="000000"/>
                </a:solidFill>
                <a:latin typeface="Calibri"/>
                <a:cs typeface="Calibri"/>
              </a:rPr>
              <a:t>well</a:t>
            </a:r>
            <a:r>
              <a:rPr kern="0" dirty="0">
                <a:solidFill>
                  <a:sysClr val="windowText" lastClr="000000"/>
                </a:solidFill>
                <a:latin typeface="Calibri"/>
                <a:cs typeface="Calibri"/>
              </a:rPr>
              <a:t> as</a:t>
            </a:r>
            <a:r>
              <a:rPr kern="0" spc="-10" dirty="0">
                <a:solidFill>
                  <a:sysClr val="windowText" lastClr="000000"/>
                </a:solidFill>
                <a:latin typeface="Calibri"/>
                <a:cs typeface="Calibri"/>
              </a:rPr>
              <a:t> transferring</a:t>
            </a:r>
            <a:r>
              <a:rPr kern="0" dirty="0">
                <a:solidFill>
                  <a:sysClr val="windowText" lastClr="000000"/>
                </a:solidFill>
                <a:latin typeface="Calibri"/>
                <a:cs typeface="Calibri"/>
              </a:rPr>
              <a:t> the</a:t>
            </a:r>
            <a:r>
              <a:rPr kern="0" spc="15" dirty="0">
                <a:solidFill>
                  <a:sysClr val="windowText" lastClr="000000"/>
                </a:solidFill>
                <a:latin typeface="Calibri"/>
                <a:cs typeface="Calibri"/>
              </a:rPr>
              <a:t> </a:t>
            </a:r>
            <a:r>
              <a:rPr kern="0" spc="-5" dirty="0">
                <a:solidFill>
                  <a:sysClr val="windowText" lastClr="000000"/>
                </a:solidFill>
                <a:latin typeface="Calibri"/>
                <a:cs typeface="Calibri"/>
              </a:rPr>
              <a:t>idea</a:t>
            </a:r>
            <a:r>
              <a:rPr kern="0" spc="10" dirty="0">
                <a:solidFill>
                  <a:sysClr val="windowText" lastClr="000000"/>
                </a:solidFill>
                <a:latin typeface="Calibri"/>
                <a:cs typeface="Calibri"/>
              </a:rPr>
              <a:t> </a:t>
            </a:r>
            <a:r>
              <a:rPr kern="0" spc="-10" dirty="0">
                <a:solidFill>
                  <a:sysClr val="windowText" lastClr="000000"/>
                </a:solidFill>
                <a:latin typeface="Calibri"/>
                <a:cs typeface="Calibri"/>
              </a:rPr>
              <a:t>to</a:t>
            </a:r>
            <a:r>
              <a:rPr kern="0" spc="-5" dirty="0">
                <a:solidFill>
                  <a:sysClr val="windowText" lastClr="000000"/>
                </a:solidFill>
                <a:latin typeface="Calibri"/>
                <a:cs typeface="Calibri"/>
              </a:rPr>
              <a:t> </a:t>
            </a:r>
            <a:r>
              <a:rPr kern="0" dirty="0">
                <a:solidFill>
                  <a:sysClr val="windowText" lastClr="000000"/>
                </a:solidFill>
                <a:latin typeface="Calibri"/>
                <a:cs typeface="Calibri"/>
              </a:rPr>
              <a:t>the </a:t>
            </a:r>
            <a:r>
              <a:rPr kern="0" spc="-15" dirty="0">
                <a:solidFill>
                  <a:sysClr val="windowText" lastClr="000000"/>
                </a:solidFill>
                <a:latin typeface="Calibri"/>
                <a:cs typeface="Calibri"/>
              </a:rPr>
              <a:t>market</a:t>
            </a:r>
            <a:endParaRPr kern="0">
              <a:solidFill>
                <a:sysClr val="windowText" lastClr="000000"/>
              </a:solidFill>
              <a:latin typeface="Calibri"/>
              <a:cs typeface="Calibri"/>
            </a:endParaRPr>
          </a:p>
        </p:txBody>
      </p:sp>
      <p:sp>
        <p:nvSpPr>
          <p:cNvPr id="7" name="object 7"/>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
        <p:nvSpPr>
          <p:cNvPr id="6" name="object 6"/>
          <p:cNvSpPr txBox="1">
            <a:spLocks noGrp="1"/>
          </p:cNvSpPr>
          <p:nvPr>
            <p:ph type="title"/>
          </p:nvPr>
        </p:nvSpPr>
        <p:spPr>
          <a:xfrm>
            <a:off x="7163986" y="132079"/>
            <a:ext cx="912028" cy="443070"/>
          </a:xfrm>
          <a:prstGeom prst="rect">
            <a:avLst/>
          </a:prstGeom>
        </p:spPr>
        <p:txBody>
          <a:bodyPr vert="horz" wrap="square" lIns="0" tIns="12065" rIns="0" bIns="0" rtlCol="0">
            <a:spAutoFit/>
          </a:bodyPr>
          <a:lstStyle/>
          <a:p>
            <a:pPr marL="13970">
              <a:spcBef>
                <a:spcPts val="95"/>
              </a:spcBef>
            </a:pPr>
            <a:r>
              <a:rPr spc="-70" dirty="0"/>
              <a:t>L</a:t>
            </a:r>
            <a:r>
              <a:rPr spc="-5" dirty="0"/>
              <a:t>UCI</a:t>
            </a:r>
          </a:p>
        </p:txBody>
      </p:sp>
    </p:spTree>
    <p:extLst>
      <p:ext uri="{BB962C8B-B14F-4D97-AF65-F5344CB8AC3E}">
        <p14:creationId xmlns:p14="http://schemas.microsoft.com/office/powerpoint/2010/main" val="376298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1200" y="167640"/>
            <a:ext cx="8229600" cy="553211"/>
          </a:xfrm>
          <a:prstGeom prst="rect">
            <a:avLst/>
          </a:prstGeom>
        </p:spPr>
      </p:pic>
      <p:grpSp>
        <p:nvGrpSpPr>
          <p:cNvPr id="3" name="object 3"/>
          <p:cNvGrpSpPr/>
          <p:nvPr/>
        </p:nvGrpSpPr>
        <p:grpSpPr>
          <a:xfrm>
            <a:off x="1938527" y="6198108"/>
            <a:ext cx="8426450" cy="88900"/>
            <a:chOff x="414527" y="6198108"/>
            <a:chExt cx="8426450" cy="88900"/>
          </a:xfrm>
        </p:grpSpPr>
        <p:pic>
          <p:nvPicPr>
            <p:cNvPr id="4" name="object 4"/>
            <p:cNvPicPr/>
            <p:nvPr/>
          </p:nvPicPr>
          <p:blipFill>
            <a:blip r:embed="rId3" cstate="print"/>
            <a:stretch>
              <a:fillRect/>
            </a:stretch>
          </p:blipFill>
          <p:spPr>
            <a:xfrm>
              <a:off x="432806" y="6206939"/>
              <a:ext cx="8389639" cy="70652"/>
            </a:xfrm>
            <a:prstGeom prst="rect">
              <a:avLst/>
            </a:prstGeom>
          </p:spPr>
        </p:pic>
        <p:pic>
          <p:nvPicPr>
            <p:cNvPr id="5" name="object 5"/>
            <p:cNvPicPr/>
            <p:nvPr/>
          </p:nvPicPr>
          <p:blipFill>
            <a:blip r:embed="rId4" cstate="print"/>
            <a:stretch>
              <a:fillRect/>
            </a:stretch>
          </p:blipFill>
          <p:spPr>
            <a:xfrm>
              <a:off x="414527" y="6198108"/>
              <a:ext cx="8426196" cy="88315"/>
            </a:xfrm>
            <a:prstGeom prst="rect">
              <a:avLst/>
            </a:prstGeom>
          </p:spPr>
        </p:pic>
      </p:grpSp>
      <p:graphicFrame>
        <p:nvGraphicFramePr>
          <p:cNvPr id="6" name="object 6"/>
          <p:cNvGraphicFramePr>
            <a:graphicFrameLocks noGrp="1"/>
          </p:cNvGraphicFramePr>
          <p:nvPr/>
        </p:nvGraphicFramePr>
        <p:xfrm>
          <a:off x="1979473" y="850392"/>
          <a:ext cx="8340089" cy="5560695"/>
        </p:xfrm>
        <a:graphic>
          <a:graphicData uri="http://schemas.openxmlformats.org/drawingml/2006/table">
            <a:tbl>
              <a:tblPr firstRow="1" bandRow="1">
                <a:tableStyleId>{2D5ABB26-0587-4C30-8999-92F81FD0307C}</a:tableStyleId>
              </a:tblPr>
              <a:tblGrid>
                <a:gridCol w="862330">
                  <a:extLst>
                    <a:ext uri="{9D8B030D-6E8A-4147-A177-3AD203B41FA5}">
                      <a16:colId xmlns:a16="http://schemas.microsoft.com/office/drawing/2014/main" val="20000"/>
                    </a:ext>
                  </a:extLst>
                </a:gridCol>
                <a:gridCol w="1461770">
                  <a:extLst>
                    <a:ext uri="{9D8B030D-6E8A-4147-A177-3AD203B41FA5}">
                      <a16:colId xmlns:a16="http://schemas.microsoft.com/office/drawing/2014/main" val="20001"/>
                    </a:ext>
                  </a:extLst>
                </a:gridCol>
                <a:gridCol w="3145154">
                  <a:extLst>
                    <a:ext uri="{9D8B030D-6E8A-4147-A177-3AD203B41FA5}">
                      <a16:colId xmlns:a16="http://schemas.microsoft.com/office/drawing/2014/main" val="20002"/>
                    </a:ext>
                  </a:extLst>
                </a:gridCol>
                <a:gridCol w="1379220">
                  <a:extLst>
                    <a:ext uri="{9D8B030D-6E8A-4147-A177-3AD203B41FA5}">
                      <a16:colId xmlns:a16="http://schemas.microsoft.com/office/drawing/2014/main" val="20003"/>
                    </a:ext>
                  </a:extLst>
                </a:gridCol>
                <a:gridCol w="1380490">
                  <a:extLst>
                    <a:ext uri="{9D8B030D-6E8A-4147-A177-3AD203B41FA5}">
                      <a16:colId xmlns:a16="http://schemas.microsoft.com/office/drawing/2014/main" val="20004"/>
                    </a:ext>
                  </a:extLst>
                </a:gridCol>
                <a:gridCol w="111125">
                  <a:extLst>
                    <a:ext uri="{9D8B030D-6E8A-4147-A177-3AD203B41FA5}">
                      <a16:colId xmlns:a16="http://schemas.microsoft.com/office/drawing/2014/main" val="20005"/>
                    </a:ext>
                  </a:extLst>
                </a:gridCol>
              </a:tblGrid>
              <a:tr h="278765">
                <a:tc>
                  <a:txBody>
                    <a:bodyPr/>
                    <a:lstStyle/>
                    <a:p>
                      <a:pPr algn="ctr">
                        <a:lnSpc>
                          <a:spcPts val="1395"/>
                        </a:lnSpc>
                      </a:pPr>
                      <a:r>
                        <a:rPr sz="1200" b="1" spc="-5" dirty="0">
                          <a:solidFill>
                            <a:srgbClr val="FFFFFF"/>
                          </a:solidFill>
                          <a:latin typeface="Calibri"/>
                          <a:cs typeface="Calibri"/>
                        </a:rPr>
                        <a:t>Edition</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algn="ctr">
                        <a:lnSpc>
                          <a:spcPts val="1395"/>
                        </a:lnSpc>
                      </a:pPr>
                      <a:r>
                        <a:rPr sz="1200" b="1" spc="-5" dirty="0">
                          <a:solidFill>
                            <a:srgbClr val="FFFFFF"/>
                          </a:solidFill>
                          <a:latin typeface="Calibri"/>
                          <a:cs typeface="Calibri"/>
                        </a:rPr>
                        <a:t>Academic</a:t>
                      </a:r>
                      <a:r>
                        <a:rPr sz="1200" b="1" spc="-45" dirty="0">
                          <a:solidFill>
                            <a:srgbClr val="FFFFFF"/>
                          </a:solidFill>
                          <a:latin typeface="Calibri"/>
                          <a:cs typeface="Calibri"/>
                        </a:rPr>
                        <a:t> </a:t>
                      </a:r>
                      <a:r>
                        <a:rPr sz="1200" b="1" spc="-10" dirty="0">
                          <a:solidFill>
                            <a:srgbClr val="FFFFFF"/>
                          </a:solidFill>
                          <a:latin typeface="Calibri"/>
                          <a:cs typeface="Calibri"/>
                        </a:rPr>
                        <a:t>year</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 algn="ctr">
                        <a:lnSpc>
                          <a:spcPts val="1395"/>
                        </a:lnSpc>
                      </a:pPr>
                      <a:r>
                        <a:rPr sz="1200" b="1" spc="-10" dirty="0">
                          <a:solidFill>
                            <a:srgbClr val="FFFFFF"/>
                          </a:solidFill>
                          <a:latin typeface="Calibri"/>
                          <a:cs typeface="Calibri"/>
                        </a:rPr>
                        <a:t>Partners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algn="ctr">
                        <a:lnSpc>
                          <a:spcPts val="1395"/>
                        </a:lnSpc>
                      </a:pPr>
                      <a:r>
                        <a:rPr sz="1200" b="1" spc="-5" dirty="0">
                          <a:solidFill>
                            <a:srgbClr val="FFFFFF"/>
                          </a:solidFill>
                          <a:latin typeface="Calibri"/>
                          <a:cs typeface="Calibri"/>
                        </a:rPr>
                        <a:t>Participants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 algn="ctr">
                        <a:lnSpc>
                          <a:spcPts val="1395"/>
                        </a:lnSpc>
                      </a:pPr>
                      <a:r>
                        <a:rPr sz="1200" b="1" spc="-5" dirty="0">
                          <a:solidFill>
                            <a:srgbClr val="FFFFFF"/>
                          </a:solidFill>
                          <a:latin typeface="Calibri"/>
                          <a:cs typeface="Calibri"/>
                        </a:rPr>
                        <a:t>Business</a:t>
                      </a:r>
                      <a:r>
                        <a:rPr sz="1200" b="1" spc="-25" dirty="0">
                          <a:solidFill>
                            <a:srgbClr val="FFFFFF"/>
                          </a:solidFill>
                          <a:latin typeface="Calibri"/>
                          <a:cs typeface="Calibri"/>
                        </a:rPr>
                        <a:t> </a:t>
                      </a:r>
                      <a:r>
                        <a:rPr sz="1200" b="1" spc="-5" dirty="0">
                          <a:solidFill>
                            <a:srgbClr val="FFFFFF"/>
                          </a:solidFill>
                          <a:latin typeface="Calibri"/>
                          <a:cs typeface="Calibri"/>
                        </a:rPr>
                        <a:t>ideas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rowSpan="9">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0"/>
                  </a:ext>
                </a:extLst>
              </a:tr>
              <a:tr h="195580">
                <a:tc>
                  <a:txBody>
                    <a:bodyPr/>
                    <a:lstStyle/>
                    <a:p>
                      <a:pPr algn="ctr">
                        <a:lnSpc>
                          <a:spcPts val="1395"/>
                        </a:lnSpc>
                      </a:pPr>
                      <a:r>
                        <a:rPr sz="1200" b="1" dirty="0">
                          <a:solidFill>
                            <a:srgbClr val="FFFFFF"/>
                          </a:solidFill>
                          <a:latin typeface="Calibri"/>
                          <a:cs typeface="Calibri"/>
                        </a:rPr>
                        <a:t>I</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gn="ctr">
                        <a:lnSpc>
                          <a:spcPts val="1395"/>
                        </a:lnSpc>
                      </a:pPr>
                      <a:r>
                        <a:rPr sz="1200" dirty="0">
                          <a:latin typeface="Calibri"/>
                          <a:cs typeface="Calibri"/>
                        </a:rPr>
                        <a:t>2013-2014</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399415" indent="-343535">
                        <a:lnSpc>
                          <a:spcPts val="1395"/>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905" algn="ctr">
                        <a:lnSpc>
                          <a:spcPts val="1395"/>
                        </a:lnSpc>
                      </a:pPr>
                      <a:r>
                        <a:rPr sz="1200" dirty="0">
                          <a:latin typeface="Calibri"/>
                          <a:cs typeface="Calibri"/>
                        </a:rPr>
                        <a:t>47</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70" algn="ctr">
                        <a:lnSpc>
                          <a:spcPts val="1395"/>
                        </a:lnSpc>
                      </a:pPr>
                      <a:r>
                        <a:rPr sz="1200" dirty="0">
                          <a:latin typeface="Calibri"/>
                          <a:cs typeface="Calibri"/>
                        </a:rPr>
                        <a:t>8</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1"/>
                  </a:ext>
                </a:extLst>
              </a:tr>
              <a:tr h="195580">
                <a:tc>
                  <a:txBody>
                    <a:bodyPr/>
                    <a:lstStyle/>
                    <a:p>
                      <a:pPr marL="635" algn="ctr">
                        <a:lnSpc>
                          <a:spcPts val="1395"/>
                        </a:lnSpc>
                      </a:pPr>
                      <a:r>
                        <a:rPr sz="1200" b="1" dirty="0">
                          <a:solidFill>
                            <a:srgbClr val="FFFFFF"/>
                          </a:solidFill>
                          <a:latin typeface="Calibri"/>
                          <a:cs typeface="Calibri"/>
                        </a:rPr>
                        <a:t>II</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gn="ctr">
                        <a:lnSpc>
                          <a:spcPts val="1395"/>
                        </a:lnSpc>
                      </a:pPr>
                      <a:r>
                        <a:rPr sz="1200" dirty="0">
                          <a:latin typeface="Calibri"/>
                          <a:cs typeface="Calibri"/>
                        </a:rPr>
                        <a:t>2014-2015</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399415" indent="-343535">
                        <a:lnSpc>
                          <a:spcPts val="1395"/>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gn="ctr">
                        <a:lnSpc>
                          <a:spcPts val="1395"/>
                        </a:lnSpc>
                      </a:pPr>
                      <a:r>
                        <a:rPr sz="1200" dirty="0">
                          <a:latin typeface="Calibri"/>
                          <a:cs typeface="Calibri"/>
                        </a:rPr>
                        <a:t>31</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gn="ctr">
                        <a:lnSpc>
                          <a:spcPts val="1395"/>
                        </a:lnSpc>
                      </a:pPr>
                      <a:r>
                        <a:rPr sz="1200" dirty="0">
                          <a:latin typeface="Calibri"/>
                          <a:cs typeface="Calibri"/>
                        </a:rPr>
                        <a:t>6</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2"/>
                  </a:ext>
                </a:extLst>
              </a:tr>
              <a:tr h="391160">
                <a:tc>
                  <a:txBody>
                    <a:bodyPr/>
                    <a:lstStyle/>
                    <a:p>
                      <a:pPr algn="ctr">
                        <a:lnSpc>
                          <a:spcPts val="1395"/>
                        </a:lnSpc>
                      </a:pPr>
                      <a:r>
                        <a:rPr sz="1200" b="1" dirty="0">
                          <a:solidFill>
                            <a:srgbClr val="FFFFFF"/>
                          </a:solidFill>
                          <a:latin typeface="Calibri"/>
                          <a:cs typeface="Calibri"/>
                        </a:rPr>
                        <a:t>III</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gn="ctr">
                        <a:lnSpc>
                          <a:spcPts val="1395"/>
                        </a:lnSpc>
                      </a:pPr>
                      <a:r>
                        <a:rPr sz="1200" dirty="0">
                          <a:latin typeface="Calibri"/>
                          <a:cs typeface="Calibri"/>
                        </a:rPr>
                        <a:t>2015-2016</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399415" indent="-343535">
                        <a:lnSpc>
                          <a:spcPts val="1395"/>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dirty="0">
                          <a:latin typeface="Calibri"/>
                          <a:cs typeface="Calibri"/>
                        </a:rPr>
                        <a:t>Chamber</a:t>
                      </a:r>
                      <a:r>
                        <a:rPr sz="1200" spc="-35" dirty="0">
                          <a:latin typeface="Calibri"/>
                          <a:cs typeface="Calibri"/>
                        </a:rPr>
                        <a:t> </a:t>
                      </a:r>
                      <a:r>
                        <a:rPr sz="1200" spc="-5" dirty="0">
                          <a:latin typeface="Calibri"/>
                          <a:cs typeface="Calibri"/>
                        </a:rPr>
                        <a:t>of</a:t>
                      </a:r>
                      <a:r>
                        <a:rPr sz="1200" spc="-20" dirty="0">
                          <a:latin typeface="Calibri"/>
                          <a:cs typeface="Calibri"/>
                        </a:rPr>
                        <a:t> </a:t>
                      </a:r>
                      <a:r>
                        <a:rPr sz="1200" spc="-5" dirty="0">
                          <a:latin typeface="Calibri"/>
                          <a:cs typeface="Calibri"/>
                        </a:rPr>
                        <a:t>Commerce</a:t>
                      </a:r>
                      <a:r>
                        <a:rPr sz="1200" spc="-10" dirty="0">
                          <a:latin typeface="Calibri"/>
                          <a:cs typeface="Calibri"/>
                        </a:rPr>
                        <a:t> </a:t>
                      </a:r>
                      <a:r>
                        <a:rPr sz="1200" dirty="0">
                          <a:latin typeface="Calibri"/>
                          <a:cs typeface="Calibri"/>
                        </a:rPr>
                        <a:t>MC</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gn="ctr">
                        <a:lnSpc>
                          <a:spcPts val="1395"/>
                        </a:lnSpc>
                      </a:pPr>
                      <a:r>
                        <a:rPr sz="1200" dirty="0">
                          <a:latin typeface="Calibri"/>
                          <a:cs typeface="Calibri"/>
                        </a:rPr>
                        <a:t>100</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ts val="1395"/>
                        </a:lnSpc>
                      </a:pPr>
                      <a:r>
                        <a:rPr sz="1200" dirty="0">
                          <a:latin typeface="Calibri"/>
                          <a:cs typeface="Calibri"/>
                        </a:rPr>
                        <a:t>13</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3"/>
                  </a:ext>
                </a:extLst>
              </a:tr>
              <a:tr h="782320">
                <a:tc>
                  <a:txBody>
                    <a:bodyPr/>
                    <a:lstStyle/>
                    <a:p>
                      <a:pPr>
                        <a:lnSpc>
                          <a:spcPct val="100000"/>
                        </a:lnSpc>
                      </a:pPr>
                      <a:endParaRPr sz="1200">
                        <a:latin typeface="Times New Roman"/>
                        <a:cs typeface="Times New Roman"/>
                      </a:endParaRPr>
                    </a:p>
                    <a:p>
                      <a:pPr marL="1270" algn="ctr">
                        <a:lnSpc>
                          <a:spcPct val="100000"/>
                        </a:lnSpc>
                        <a:spcBef>
                          <a:spcPts val="915"/>
                        </a:spcBef>
                      </a:pPr>
                      <a:r>
                        <a:rPr sz="1200" b="1" dirty="0">
                          <a:solidFill>
                            <a:srgbClr val="FFFFFF"/>
                          </a:solidFill>
                          <a:latin typeface="Calibri"/>
                          <a:cs typeface="Calibri"/>
                        </a:rPr>
                        <a:t>IV</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200">
                        <a:latin typeface="Times New Roman"/>
                        <a:cs typeface="Times New Roman"/>
                      </a:endParaRPr>
                    </a:p>
                    <a:p>
                      <a:pPr algn="ctr">
                        <a:lnSpc>
                          <a:spcPct val="100000"/>
                        </a:lnSpc>
                        <a:spcBef>
                          <a:spcPts val="915"/>
                        </a:spcBef>
                      </a:pPr>
                      <a:r>
                        <a:rPr sz="1200" dirty="0">
                          <a:latin typeface="Calibri"/>
                          <a:cs typeface="Calibri"/>
                        </a:rPr>
                        <a:t>2016-2017</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399415" indent="-343535">
                        <a:lnSpc>
                          <a:spcPts val="1395"/>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Polytechnic</a:t>
                      </a:r>
                      <a:r>
                        <a:rPr sz="1200" spc="-25" dirty="0">
                          <a:latin typeface="Calibri"/>
                          <a:cs typeface="Calibri"/>
                        </a:rPr>
                        <a:t> </a:t>
                      </a:r>
                      <a:r>
                        <a:rPr sz="1200" spc="-5" dirty="0">
                          <a:latin typeface="Calibri"/>
                          <a:cs typeface="Calibri"/>
                        </a:rPr>
                        <a:t>University</a:t>
                      </a:r>
                      <a:r>
                        <a:rPr sz="1200" spc="-25" dirty="0">
                          <a:latin typeface="Calibri"/>
                          <a:cs typeface="Calibri"/>
                        </a:rPr>
                        <a:t> </a:t>
                      </a:r>
                      <a:r>
                        <a:rPr sz="1200" spc="-5" dirty="0">
                          <a:latin typeface="Calibri"/>
                          <a:cs typeface="Calibri"/>
                        </a:rPr>
                        <a:t>of</a:t>
                      </a:r>
                      <a:r>
                        <a:rPr sz="1200" spc="-15" dirty="0">
                          <a:latin typeface="Calibri"/>
                          <a:cs typeface="Calibri"/>
                        </a:rPr>
                        <a:t> </a:t>
                      </a:r>
                      <a:r>
                        <a:rPr sz="1200" spc="-5" dirty="0">
                          <a:latin typeface="Calibri"/>
                          <a:cs typeface="Calibri"/>
                        </a:rPr>
                        <a:t>Marche</a:t>
                      </a:r>
                      <a:endParaRPr sz="1200">
                        <a:latin typeface="Calibri"/>
                        <a:cs typeface="Calibri"/>
                      </a:endParaRPr>
                    </a:p>
                    <a:p>
                      <a:pPr marL="399415" indent="-343535">
                        <a:lnSpc>
                          <a:spcPct val="100000"/>
                        </a:lnSpc>
                        <a:spcBef>
                          <a:spcPts val="95"/>
                        </a:spcBef>
                        <a:buFont typeface="Symbol"/>
                        <a:buChar char=""/>
                        <a:tabLst>
                          <a:tab pos="399415" algn="l"/>
                          <a:tab pos="400050" algn="l"/>
                        </a:tabLst>
                      </a:pPr>
                      <a:r>
                        <a:rPr sz="1200" spc="-5" dirty="0">
                          <a:latin typeface="Calibri"/>
                          <a:cs typeface="Calibri"/>
                        </a:rPr>
                        <a:t>University</a:t>
                      </a:r>
                      <a:r>
                        <a:rPr sz="1200" spc="-35" dirty="0">
                          <a:latin typeface="Calibri"/>
                          <a:cs typeface="Calibri"/>
                        </a:rPr>
                        <a:t> </a:t>
                      </a:r>
                      <a:r>
                        <a:rPr sz="1200" spc="-5" dirty="0">
                          <a:latin typeface="Calibri"/>
                          <a:cs typeface="Calibri"/>
                        </a:rPr>
                        <a:t>of</a:t>
                      </a:r>
                      <a:r>
                        <a:rPr sz="1200" spc="-25" dirty="0">
                          <a:latin typeface="Calibri"/>
                          <a:cs typeface="Calibri"/>
                        </a:rPr>
                        <a:t> </a:t>
                      </a:r>
                      <a:r>
                        <a:rPr sz="1200" dirty="0">
                          <a:latin typeface="Calibri"/>
                          <a:cs typeface="Calibri"/>
                        </a:rPr>
                        <a:t>Urbino</a:t>
                      </a:r>
                      <a:endParaRPr sz="1200">
                        <a:latin typeface="Calibri"/>
                        <a:cs typeface="Calibri"/>
                      </a:endParaRPr>
                    </a:p>
                    <a:p>
                      <a:pPr marL="399415" indent="-343535">
                        <a:lnSpc>
                          <a:spcPct val="100000"/>
                        </a:lnSpc>
                        <a:spcBef>
                          <a:spcPts val="110"/>
                        </a:spcBef>
                        <a:buFont typeface="Symbol"/>
                        <a:buChar char=""/>
                        <a:tabLst>
                          <a:tab pos="399415" algn="l"/>
                          <a:tab pos="400050" algn="l"/>
                        </a:tabLst>
                      </a:pPr>
                      <a:r>
                        <a:rPr sz="1200" spc="-5" dirty="0">
                          <a:latin typeface="Calibri"/>
                          <a:cs typeface="Calibri"/>
                        </a:rPr>
                        <a:t>High</a:t>
                      </a:r>
                      <a:r>
                        <a:rPr sz="1200" spc="-35" dirty="0">
                          <a:latin typeface="Calibri"/>
                          <a:cs typeface="Calibri"/>
                        </a:rPr>
                        <a:t> </a:t>
                      </a:r>
                      <a:r>
                        <a:rPr sz="1200" spc="-5" dirty="0">
                          <a:latin typeface="Calibri"/>
                          <a:cs typeface="Calibri"/>
                        </a:rPr>
                        <a:t>schools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200">
                        <a:latin typeface="Times New Roman"/>
                        <a:cs typeface="Times New Roman"/>
                      </a:endParaRPr>
                    </a:p>
                    <a:p>
                      <a:pPr marL="34925" algn="ctr">
                        <a:lnSpc>
                          <a:spcPct val="100000"/>
                        </a:lnSpc>
                        <a:spcBef>
                          <a:spcPts val="915"/>
                        </a:spcBef>
                      </a:pPr>
                      <a:r>
                        <a:rPr sz="1200" dirty="0">
                          <a:latin typeface="Calibri"/>
                          <a:cs typeface="Calibri"/>
                        </a:rPr>
                        <a:t>40</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200">
                        <a:latin typeface="Times New Roman"/>
                        <a:cs typeface="Times New Roman"/>
                      </a:endParaRPr>
                    </a:p>
                    <a:p>
                      <a:pPr marL="1270" algn="ctr">
                        <a:lnSpc>
                          <a:spcPct val="100000"/>
                        </a:lnSpc>
                        <a:spcBef>
                          <a:spcPts val="915"/>
                        </a:spcBef>
                      </a:pPr>
                      <a:r>
                        <a:rPr sz="1200" dirty="0">
                          <a:latin typeface="Calibri"/>
                          <a:cs typeface="Calibri"/>
                        </a:rPr>
                        <a:t>8</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4"/>
                  </a:ext>
                </a:extLst>
              </a:tr>
              <a:tr h="977900">
                <a:tc>
                  <a:txBody>
                    <a:bodyPr/>
                    <a:lstStyle/>
                    <a:p>
                      <a:pPr>
                        <a:lnSpc>
                          <a:spcPct val="100000"/>
                        </a:lnSpc>
                      </a:pPr>
                      <a:endParaRPr sz="1200">
                        <a:latin typeface="Times New Roman"/>
                        <a:cs typeface="Times New Roman"/>
                      </a:endParaRPr>
                    </a:p>
                    <a:p>
                      <a:pPr algn="ctr">
                        <a:lnSpc>
                          <a:spcPct val="100000"/>
                        </a:lnSpc>
                        <a:spcBef>
                          <a:spcPts val="915"/>
                        </a:spcBef>
                      </a:pPr>
                      <a:r>
                        <a:rPr sz="1200" b="1" dirty="0">
                          <a:solidFill>
                            <a:srgbClr val="FFFFFF"/>
                          </a:solidFill>
                          <a:latin typeface="Calibri"/>
                          <a:cs typeface="Calibri"/>
                        </a:rPr>
                        <a:t>V</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200">
                        <a:latin typeface="Times New Roman"/>
                        <a:cs typeface="Times New Roman"/>
                      </a:endParaRPr>
                    </a:p>
                    <a:p>
                      <a:pPr algn="ctr">
                        <a:lnSpc>
                          <a:spcPct val="100000"/>
                        </a:lnSpc>
                        <a:spcBef>
                          <a:spcPts val="915"/>
                        </a:spcBef>
                      </a:pPr>
                      <a:r>
                        <a:rPr sz="1200" dirty="0">
                          <a:latin typeface="Calibri"/>
                          <a:cs typeface="Calibri"/>
                        </a:rPr>
                        <a:t>2017-2018</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399415" indent="-343535">
                        <a:lnSpc>
                          <a:spcPts val="1395"/>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Polytechnic</a:t>
                      </a:r>
                      <a:r>
                        <a:rPr sz="1200" spc="-25" dirty="0">
                          <a:latin typeface="Calibri"/>
                          <a:cs typeface="Calibri"/>
                        </a:rPr>
                        <a:t> </a:t>
                      </a:r>
                      <a:r>
                        <a:rPr sz="1200" spc="-5" dirty="0">
                          <a:latin typeface="Calibri"/>
                          <a:cs typeface="Calibri"/>
                        </a:rPr>
                        <a:t>University</a:t>
                      </a:r>
                      <a:r>
                        <a:rPr sz="1200" spc="-25" dirty="0">
                          <a:latin typeface="Calibri"/>
                          <a:cs typeface="Calibri"/>
                        </a:rPr>
                        <a:t> </a:t>
                      </a:r>
                      <a:r>
                        <a:rPr sz="1200" spc="-5" dirty="0">
                          <a:latin typeface="Calibri"/>
                          <a:cs typeface="Calibri"/>
                        </a:rPr>
                        <a:t>of</a:t>
                      </a:r>
                      <a:r>
                        <a:rPr sz="1200" spc="-15" dirty="0">
                          <a:latin typeface="Calibri"/>
                          <a:cs typeface="Calibri"/>
                        </a:rPr>
                        <a:t> </a:t>
                      </a:r>
                      <a:r>
                        <a:rPr sz="1200" spc="-5" dirty="0">
                          <a:latin typeface="Calibri"/>
                          <a:cs typeface="Calibri"/>
                        </a:rPr>
                        <a:t>Marche</a:t>
                      </a:r>
                      <a:endParaRPr sz="1200">
                        <a:latin typeface="Calibri"/>
                        <a:cs typeface="Calibri"/>
                      </a:endParaRPr>
                    </a:p>
                    <a:p>
                      <a:pPr marL="399415" indent="-343535">
                        <a:lnSpc>
                          <a:spcPct val="100000"/>
                        </a:lnSpc>
                        <a:spcBef>
                          <a:spcPts val="100"/>
                        </a:spcBef>
                        <a:buFont typeface="Symbol"/>
                        <a:buChar char=""/>
                        <a:tabLst>
                          <a:tab pos="399415" algn="l"/>
                          <a:tab pos="400050" algn="l"/>
                        </a:tabLst>
                      </a:pPr>
                      <a:r>
                        <a:rPr sz="1200" spc="-5" dirty="0">
                          <a:latin typeface="Calibri"/>
                          <a:cs typeface="Calibri"/>
                        </a:rPr>
                        <a:t>University</a:t>
                      </a:r>
                      <a:r>
                        <a:rPr sz="1200" spc="-35" dirty="0">
                          <a:latin typeface="Calibri"/>
                          <a:cs typeface="Calibri"/>
                        </a:rPr>
                        <a:t> </a:t>
                      </a:r>
                      <a:r>
                        <a:rPr sz="1200" spc="-5" dirty="0">
                          <a:latin typeface="Calibri"/>
                          <a:cs typeface="Calibri"/>
                        </a:rPr>
                        <a:t>of</a:t>
                      </a:r>
                      <a:r>
                        <a:rPr sz="1200" spc="-25" dirty="0">
                          <a:latin typeface="Calibri"/>
                          <a:cs typeface="Calibri"/>
                        </a:rPr>
                        <a:t> </a:t>
                      </a:r>
                      <a:r>
                        <a:rPr sz="1200" dirty="0">
                          <a:latin typeface="Calibri"/>
                          <a:cs typeface="Calibri"/>
                        </a:rPr>
                        <a:t>Urbino</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High</a:t>
                      </a:r>
                      <a:r>
                        <a:rPr sz="1200" spc="-30" dirty="0">
                          <a:latin typeface="Calibri"/>
                          <a:cs typeface="Calibri"/>
                        </a:rPr>
                        <a:t> </a:t>
                      </a:r>
                      <a:r>
                        <a:rPr sz="1200" spc="-5" dirty="0">
                          <a:latin typeface="Calibri"/>
                          <a:cs typeface="Calibri"/>
                        </a:rPr>
                        <a:t>schools</a:t>
                      </a:r>
                      <a:endParaRPr sz="1200">
                        <a:latin typeface="Calibri"/>
                        <a:cs typeface="Calibri"/>
                      </a:endParaRPr>
                    </a:p>
                    <a:p>
                      <a:pPr marL="399415" indent="-343535">
                        <a:lnSpc>
                          <a:spcPct val="100000"/>
                        </a:lnSpc>
                        <a:spcBef>
                          <a:spcPts val="100"/>
                        </a:spcBef>
                        <a:buFont typeface="Symbol"/>
                        <a:buChar char=""/>
                        <a:tabLst>
                          <a:tab pos="399415" algn="l"/>
                          <a:tab pos="400050" algn="l"/>
                        </a:tabLst>
                      </a:pPr>
                      <a:r>
                        <a:rPr sz="1200" spc="-5" dirty="0">
                          <a:latin typeface="Calibri"/>
                          <a:cs typeface="Calibri"/>
                        </a:rPr>
                        <a:t>ENACTUS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200">
                        <a:latin typeface="Times New Roman"/>
                        <a:cs typeface="Times New Roman"/>
                      </a:endParaRPr>
                    </a:p>
                    <a:p>
                      <a:pPr marL="1905" algn="ctr">
                        <a:lnSpc>
                          <a:spcPct val="100000"/>
                        </a:lnSpc>
                        <a:spcBef>
                          <a:spcPts val="915"/>
                        </a:spcBef>
                      </a:pPr>
                      <a:r>
                        <a:rPr sz="1200" dirty="0">
                          <a:latin typeface="Calibri"/>
                          <a:cs typeface="Calibri"/>
                        </a:rPr>
                        <a:t>35</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200">
                        <a:latin typeface="Times New Roman"/>
                        <a:cs typeface="Times New Roman"/>
                      </a:endParaRPr>
                    </a:p>
                    <a:p>
                      <a:pPr marL="1270" algn="ctr">
                        <a:lnSpc>
                          <a:spcPct val="100000"/>
                        </a:lnSpc>
                        <a:spcBef>
                          <a:spcPts val="915"/>
                        </a:spcBef>
                      </a:pPr>
                      <a:r>
                        <a:rPr sz="1200" dirty="0">
                          <a:latin typeface="Calibri"/>
                          <a:cs typeface="Calibri"/>
                        </a:rPr>
                        <a:t>7</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5"/>
                  </a:ext>
                </a:extLst>
              </a:tr>
              <a:tr h="978535">
                <a:tc>
                  <a:txBody>
                    <a:bodyPr/>
                    <a:lstStyle/>
                    <a:p>
                      <a:pPr>
                        <a:lnSpc>
                          <a:spcPct val="100000"/>
                        </a:lnSpc>
                      </a:pPr>
                      <a:endParaRPr sz="1200">
                        <a:latin typeface="Times New Roman"/>
                        <a:cs typeface="Times New Roman"/>
                      </a:endParaRPr>
                    </a:p>
                    <a:p>
                      <a:pPr algn="ctr">
                        <a:lnSpc>
                          <a:spcPct val="100000"/>
                        </a:lnSpc>
                        <a:spcBef>
                          <a:spcPts val="920"/>
                        </a:spcBef>
                      </a:pPr>
                      <a:r>
                        <a:rPr sz="1200" b="1" spc="-5" dirty="0">
                          <a:solidFill>
                            <a:srgbClr val="FFFFFF"/>
                          </a:solidFill>
                          <a:latin typeface="Calibri"/>
                          <a:cs typeface="Calibri"/>
                        </a:rPr>
                        <a:t>VI</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200">
                        <a:latin typeface="Times New Roman"/>
                        <a:cs typeface="Times New Roman"/>
                      </a:endParaRPr>
                    </a:p>
                    <a:p>
                      <a:pPr algn="ctr">
                        <a:lnSpc>
                          <a:spcPct val="100000"/>
                        </a:lnSpc>
                        <a:spcBef>
                          <a:spcPts val="920"/>
                        </a:spcBef>
                      </a:pPr>
                      <a:r>
                        <a:rPr sz="1200" dirty="0">
                          <a:latin typeface="Calibri"/>
                          <a:cs typeface="Calibri"/>
                        </a:rPr>
                        <a:t>2018-2019</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399415" indent="-343535">
                        <a:lnSpc>
                          <a:spcPts val="1400"/>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Polytechnic</a:t>
                      </a:r>
                      <a:r>
                        <a:rPr sz="1200" spc="-25" dirty="0">
                          <a:latin typeface="Calibri"/>
                          <a:cs typeface="Calibri"/>
                        </a:rPr>
                        <a:t> </a:t>
                      </a:r>
                      <a:r>
                        <a:rPr sz="1200" spc="-5" dirty="0">
                          <a:latin typeface="Calibri"/>
                          <a:cs typeface="Calibri"/>
                        </a:rPr>
                        <a:t>University</a:t>
                      </a:r>
                      <a:r>
                        <a:rPr sz="1200" spc="-25" dirty="0">
                          <a:latin typeface="Calibri"/>
                          <a:cs typeface="Calibri"/>
                        </a:rPr>
                        <a:t> </a:t>
                      </a:r>
                      <a:r>
                        <a:rPr sz="1200" spc="-5" dirty="0">
                          <a:latin typeface="Calibri"/>
                          <a:cs typeface="Calibri"/>
                        </a:rPr>
                        <a:t>of</a:t>
                      </a:r>
                      <a:r>
                        <a:rPr sz="1200" spc="-15" dirty="0">
                          <a:latin typeface="Calibri"/>
                          <a:cs typeface="Calibri"/>
                        </a:rPr>
                        <a:t> </a:t>
                      </a:r>
                      <a:r>
                        <a:rPr sz="1200" spc="-5" dirty="0">
                          <a:latin typeface="Calibri"/>
                          <a:cs typeface="Calibri"/>
                        </a:rPr>
                        <a:t>Marche</a:t>
                      </a:r>
                      <a:endParaRPr sz="1200">
                        <a:latin typeface="Calibri"/>
                        <a:cs typeface="Calibri"/>
                      </a:endParaRPr>
                    </a:p>
                    <a:p>
                      <a:pPr marL="399415" indent="-343535">
                        <a:lnSpc>
                          <a:spcPct val="100000"/>
                        </a:lnSpc>
                        <a:spcBef>
                          <a:spcPts val="100"/>
                        </a:spcBef>
                        <a:buFont typeface="Symbol"/>
                        <a:buChar char=""/>
                        <a:tabLst>
                          <a:tab pos="399415" algn="l"/>
                          <a:tab pos="400050" algn="l"/>
                        </a:tabLst>
                      </a:pPr>
                      <a:r>
                        <a:rPr sz="1200" spc="-5" dirty="0">
                          <a:latin typeface="Calibri"/>
                          <a:cs typeface="Calibri"/>
                        </a:rPr>
                        <a:t>University</a:t>
                      </a:r>
                      <a:r>
                        <a:rPr sz="1200" spc="-35" dirty="0">
                          <a:latin typeface="Calibri"/>
                          <a:cs typeface="Calibri"/>
                        </a:rPr>
                        <a:t> </a:t>
                      </a:r>
                      <a:r>
                        <a:rPr sz="1200" spc="-5" dirty="0">
                          <a:latin typeface="Calibri"/>
                          <a:cs typeface="Calibri"/>
                        </a:rPr>
                        <a:t>of</a:t>
                      </a:r>
                      <a:r>
                        <a:rPr sz="1200" spc="-25" dirty="0">
                          <a:latin typeface="Calibri"/>
                          <a:cs typeface="Calibri"/>
                        </a:rPr>
                        <a:t> </a:t>
                      </a:r>
                      <a:r>
                        <a:rPr sz="1200" dirty="0">
                          <a:latin typeface="Calibri"/>
                          <a:cs typeface="Calibri"/>
                        </a:rPr>
                        <a:t>Urbino</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High</a:t>
                      </a:r>
                      <a:r>
                        <a:rPr sz="1200" spc="-35" dirty="0">
                          <a:latin typeface="Calibri"/>
                          <a:cs typeface="Calibri"/>
                        </a:rPr>
                        <a:t> </a:t>
                      </a:r>
                      <a:r>
                        <a:rPr sz="1200" spc="-5" dirty="0">
                          <a:latin typeface="Calibri"/>
                          <a:cs typeface="Calibri"/>
                        </a:rPr>
                        <a:t>schools</a:t>
                      </a:r>
                      <a:endParaRPr sz="1200">
                        <a:latin typeface="Calibri"/>
                        <a:cs typeface="Calibri"/>
                      </a:endParaRPr>
                    </a:p>
                    <a:p>
                      <a:pPr marL="399415" indent="-343535">
                        <a:lnSpc>
                          <a:spcPct val="100000"/>
                        </a:lnSpc>
                        <a:spcBef>
                          <a:spcPts val="100"/>
                        </a:spcBef>
                        <a:buFont typeface="Symbol"/>
                        <a:buChar char=""/>
                        <a:tabLst>
                          <a:tab pos="399415" algn="l"/>
                          <a:tab pos="400050" algn="l"/>
                        </a:tabLst>
                      </a:pPr>
                      <a:r>
                        <a:rPr sz="1200" spc="-5" dirty="0">
                          <a:latin typeface="Calibri"/>
                          <a:cs typeface="Calibri"/>
                        </a:rPr>
                        <a:t>Municipality</a:t>
                      </a:r>
                      <a:r>
                        <a:rPr sz="1200" spc="-40" dirty="0">
                          <a:latin typeface="Calibri"/>
                          <a:cs typeface="Calibri"/>
                        </a:rPr>
                        <a:t> </a:t>
                      </a:r>
                      <a:r>
                        <a:rPr sz="1200" spc="-5" dirty="0">
                          <a:latin typeface="Calibri"/>
                          <a:cs typeface="Calibri"/>
                        </a:rPr>
                        <a:t>of</a:t>
                      </a:r>
                      <a:r>
                        <a:rPr sz="1200" dirty="0">
                          <a:latin typeface="Calibri"/>
                          <a:cs typeface="Calibri"/>
                        </a:rPr>
                        <a:t> </a:t>
                      </a:r>
                      <a:r>
                        <a:rPr sz="1200" spc="-10" dirty="0">
                          <a:latin typeface="Calibri"/>
                          <a:cs typeface="Calibri"/>
                        </a:rPr>
                        <a:t>Macerata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200">
                        <a:latin typeface="Times New Roman"/>
                        <a:cs typeface="Times New Roman"/>
                      </a:endParaRPr>
                    </a:p>
                    <a:p>
                      <a:pPr marL="34925" algn="ctr">
                        <a:lnSpc>
                          <a:spcPct val="100000"/>
                        </a:lnSpc>
                        <a:spcBef>
                          <a:spcPts val="920"/>
                        </a:spcBef>
                      </a:pPr>
                      <a:r>
                        <a:rPr sz="1200" dirty="0">
                          <a:latin typeface="Calibri"/>
                          <a:cs typeface="Calibri"/>
                        </a:rPr>
                        <a:t>32</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200">
                        <a:latin typeface="Times New Roman"/>
                        <a:cs typeface="Times New Roman"/>
                      </a:endParaRPr>
                    </a:p>
                    <a:p>
                      <a:pPr marL="1270" algn="ctr">
                        <a:lnSpc>
                          <a:spcPct val="100000"/>
                        </a:lnSpc>
                        <a:spcBef>
                          <a:spcPts val="920"/>
                        </a:spcBef>
                      </a:pPr>
                      <a:r>
                        <a:rPr sz="1200" dirty="0">
                          <a:latin typeface="Calibri"/>
                          <a:cs typeface="Calibri"/>
                        </a:rPr>
                        <a:t>5</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6"/>
                  </a:ext>
                </a:extLst>
              </a:tr>
              <a:tr h="978535">
                <a:tc>
                  <a:txBody>
                    <a:bodyPr/>
                    <a:lstStyle/>
                    <a:p>
                      <a:pPr>
                        <a:lnSpc>
                          <a:spcPct val="100000"/>
                        </a:lnSpc>
                      </a:pPr>
                      <a:endParaRPr sz="1200">
                        <a:latin typeface="Times New Roman"/>
                        <a:cs typeface="Times New Roman"/>
                      </a:endParaRPr>
                    </a:p>
                    <a:p>
                      <a:pPr algn="ctr">
                        <a:lnSpc>
                          <a:spcPct val="100000"/>
                        </a:lnSpc>
                        <a:spcBef>
                          <a:spcPts val="919"/>
                        </a:spcBef>
                      </a:pPr>
                      <a:r>
                        <a:rPr sz="1200" b="1" spc="-5" dirty="0">
                          <a:solidFill>
                            <a:srgbClr val="FFFFFF"/>
                          </a:solidFill>
                          <a:latin typeface="Calibri"/>
                          <a:cs typeface="Calibri"/>
                        </a:rPr>
                        <a:t>VII</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200">
                        <a:latin typeface="Times New Roman"/>
                        <a:cs typeface="Times New Roman"/>
                      </a:endParaRPr>
                    </a:p>
                    <a:p>
                      <a:pPr algn="ctr">
                        <a:lnSpc>
                          <a:spcPct val="100000"/>
                        </a:lnSpc>
                        <a:spcBef>
                          <a:spcPts val="919"/>
                        </a:spcBef>
                      </a:pPr>
                      <a:r>
                        <a:rPr sz="1200" dirty="0">
                          <a:latin typeface="Calibri"/>
                          <a:cs typeface="Calibri"/>
                        </a:rPr>
                        <a:t>2019-2020</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399415" indent="-343535">
                        <a:lnSpc>
                          <a:spcPts val="1400"/>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Polytechnic</a:t>
                      </a:r>
                      <a:r>
                        <a:rPr sz="1200" spc="-25" dirty="0">
                          <a:latin typeface="Calibri"/>
                          <a:cs typeface="Calibri"/>
                        </a:rPr>
                        <a:t> </a:t>
                      </a:r>
                      <a:r>
                        <a:rPr sz="1200" spc="-5" dirty="0">
                          <a:latin typeface="Calibri"/>
                          <a:cs typeface="Calibri"/>
                        </a:rPr>
                        <a:t>University</a:t>
                      </a:r>
                      <a:r>
                        <a:rPr sz="1200" spc="-25" dirty="0">
                          <a:latin typeface="Calibri"/>
                          <a:cs typeface="Calibri"/>
                        </a:rPr>
                        <a:t> </a:t>
                      </a:r>
                      <a:r>
                        <a:rPr sz="1200" spc="-5" dirty="0">
                          <a:latin typeface="Calibri"/>
                          <a:cs typeface="Calibri"/>
                        </a:rPr>
                        <a:t>of</a:t>
                      </a:r>
                      <a:r>
                        <a:rPr sz="1200" spc="-15" dirty="0">
                          <a:latin typeface="Calibri"/>
                          <a:cs typeface="Calibri"/>
                        </a:rPr>
                        <a:t> </a:t>
                      </a:r>
                      <a:r>
                        <a:rPr sz="1200" spc="-5" dirty="0">
                          <a:latin typeface="Calibri"/>
                          <a:cs typeface="Calibri"/>
                        </a:rPr>
                        <a:t>Marche</a:t>
                      </a:r>
                      <a:endParaRPr sz="1200">
                        <a:latin typeface="Calibri"/>
                        <a:cs typeface="Calibri"/>
                      </a:endParaRPr>
                    </a:p>
                    <a:p>
                      <a:pPr marL="399415" indent="-343535">
                        <a:lnSpc>
                          <a:spcPct val="100000"/>
                        </a:lnSpc>
                        <a:spcBef>
                          <a:spcPts val="100"/>
                        </a:spcBef>
                        <a:buFont typeface="Symbol"/>
                        <a:buChar char=""/>
                        <a:tabLst>
                          <a:tab pos="399415" algn="l"/>
                          <a:tab pos="400050" algn="l"/>
                        </a:tabLst>
                      </a:pPr>
                      <a:r>
                        <a:rPr sz="1200" spc="-5" dirty="0">
                          <a:latin typeface="Calibri"/>
                          <a:cs typeface="Calibri"/>
                        </a:rPr>
                        <a:t>University</a:t>
                      </a:r>
                      <a:r>
                        <a:rPr sz="1200" spc="-40" dirty="0">
                          <a:latin typeface="Calibri"/>
                          <a:cs typeface="Calibri"/>
                        </a:rPr>
                        <a:t> </a:t>
                      </a:r>
                      <a:r>
                        <a:rPr sz="1200" spc="-5" dirty="0">
                          <a:latin typeface="Calibri"/>
                          <a:cs typeface="Calibri"/>
                        </a:rPr>
                        <a:t>of</a:t>
                      </a:r>
                      <a:r>
                        <a:rPr sz="1200" spc="-30" dirty="0">
                          <a:latin typeface="Calibri"/>
                          <a:cs typeface="Calibri"/>
                        </a:rPr>
                        <a:t> </a:t>
                      </a:r>
                      <a:r>
                        <a:rPr sz="1200" dirty="0">
                          <a:latin typeface="Calibri"/>
                          <a:cs typeface="Calibri"/>
                        </a:rPr>
                        <a:t>Urbino</a:t>
                      </a:r>
                      <a:endParaRPr sz="1200">
                        <a:latin typeface="Calibri"/>
                        <a:cs typeface="Calibri"/>
                      </a:endParaRPr>
                    </a:p>
                    <a:p>
                      <a:pPr marL="399415" indent="-343535">
                        <a:lnSpc>
                          <a:spcPct val="100000"/>
                        </a:lnSpc>
                        <a:spcBef>
                          <a:spcPts val="110"/>
                        </a:spcBef>
                        <a:buFont typeface="Symbol"/>
                        <a:buChar char=""/>
                        <a:tabLst>
                          <a:tab pos="399415" algn="l"/>
                          <a:tab pos="400050" algn="l"/>
                        </a:tabLst>
                      </a:pPr>
                      <a:r>
                        <a:rPr sz="1200" spc="-5" dirty="0">
                          <a:latin typeface="Calibri"/>
                          <a:cs typeface="Calibri"/>
                        </a:rPr>
                        <a:t>High</a:t>
                      </a:r>
                      <a:r>
                        <a:rPr sz="1200" spc="-30" dirty="0">
                          <a:latin typeface="Calibri"/>
                          <a:cs typeface="Calibri"/>
                        </a:rPr>
                        <a:t> </a:t>
                      </a:r>
                      <a:r>
                        <a:rPr sz="1200" spc="-5" dirty="0">
                          <a:latin typeface="Calibri"/>
                          <a:cs typeface="Calibri"/>
                        </a:rPr>
                        <a:t>schools</a:t>
                      </a:r>
                      <a:endParaRPr sz="1200">
                        <a:latin typeface="Calibri"/>
                        <a:cs typeface="Calibri"/>
                      </a:endParaRPr>
                    </a:p>
                    <a:p>
                      <a:pPr marL="399415" indent="-343535">
                        <a:lnSpc>
                          <a:spcPct val="100000"/>
                        </a:lnSpc>
                        <a:spcBef>
                          <a:spcPts val="95"/>
                        </a:spcBef>
                        <a:buFont typeface="Symbol"/>
                        <a:buChar char=""/>
                        <a:tabLst>
                          <a:tab pos="399415" algn="l"/>
                          <a:tab pos="400050" algn="l"/>
                        </a:tabLst>
                      </a:pPr>
                      <a:r>
                        <a:rPr sz="1200" spc="-5" dirty="0">
                          <a:latin typeface="Calibri"/>
                          <a:cs typeface="Calibri"/>
                        </a:rPr>
                        <a:t>Municipality</a:t>
                      </a:r>
                      <a:r>
                        <a:rPr sz="1200" spc="-40" dirty="0">
                          <a:latin typeface="Calibri"/>
                          <a:cs typeface="Calibri"/>
                        </a:rPr>
                        <a:t> </a:t>
                      </a:r>
                      <a:r>
                        <a:rPr sz="1200" spc="-5" dirty="0">
                          <a:latin typeface="Calibri"/>
                          <a:cs typeface="Calibri"/>
                        </a:rPr>
                        <a:t>of </a:t>
                      </a:r>
                      <a:r>
                        <a:rPr sz="1200" spc="-10" dirty="0">
                          <a:latin typeface="Calibri"/>
                          <a:cs typeface="Calibri"/>
                        </a:rPr>
                        <a:t>Macerata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200">
                        <a:latin typeface="Times New Roman"/>
                        <a:cs typeface="Times New Roman"/>
                      </a:endParaRPr>
                    </a:p>
                    <a:p>
                      <a:pPr marL="34925" algn="ctr">
                        <a:lnSpc>
                          <a:spcPct val="100000"/>
                        </a:lnSpc>
                        <a:spcBef>
                          <a:spcPts val="919"/>
                        </a:spcBef>
                      </a:pPr>
                      <a:r>
                        <a:rPr sz="1200" dirty="0">
                          <a:latin typeface="Calibri"/>
                          <a:cs typeface="Calibri"/>
                        </a:rPr>
                        <a:t>43</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200">
                        <a:latin typeface="Times New Roman"/>
                        <a:cs typeface="Times New Roman"/>
                      </a:endParaRPr>
                    </a:p>
                    <a:p>
                      <a:pPr marL="1270" algn="ctr">
                        <a:lnSpc>
                          <a:spcPct val="100000"/>
                        </a:lnSpc>
                        <a:spcBef>
                          <a:spcPts val="919"/>
                        </a:spcBef>
                      </a:pPr>
                      <a:r>
                        <a:rPr sz="1200" dirty="0">
                          <a:latin typeface="Calibri"/>
                          <a:cs typeface="Calibri"/>
                        </a:rPr>
                        <a:t>7</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7"/>
                  </a:ext>
                </a:extLst>
              </a:tr>
              <a:tr h="586740">
                <a:tc>
                  <a:txBody>
                    <a:bodyPr/>
                    <a:lstStyle/>
                    <a:p>
                      <a:pPr algn="ctr">
                        <a:lnSpc>
                          <a:spcPts val="1400"/>
                        </a:lnSpc>
                      </a:pPr>
                      <a:r>
                        <a:rPr sz="1200" b="1" spc="-5" dirty="0">
                          <a:solidFill>
                            <a:srgbClr val="FFFFFF"/>
                          </a:solidFill>
                          <a:latin typeface="Calibri"/>
                          <a:cs typeface="Calibri"/>
                        </a:rPr>
                        <a:t>VIII</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gn="ctr">
                        <a:lnSpc>
                          <a:spcPts val="1400"/>
                        </a:lnSpc>
                      </a:pPr>
                      <a:r>
                        <a:rPr sz="1200" dirty="0">
                          <a:latin typeface="Calibri"/>
                          <a:cs typeface="Calibri"/>
                        </a:rPr>
                        <a:t>2020-2021</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399415" indent="-343535">
                        <a:lnSpc>
                          <a:spcPts val="1400"/>
                        </a:lnSpc>
                        <a:buFont typeface="Symbol"/>
                        <a:buChar char=""/>
                        <a:tabLst>
                          <a:tab pos="399415" algn="l"/>
                          <a:tab pos="400050" algn="l"/>
                        </a:tabLst>
                      </a:pPr>
                      <a:r>
                        <a:rPr sz="1200" spc="-5" dirty="0">
                          <a:latin typeface="Calibri"/>
                          <a:cs typeface="Calibri"/>
                        </a:rPr>
                        <a:t>Leading</a:t>
                      </a:r>
                      <a:r>
                        <a:rPr sz="1200" spc="-65" dirty="0">
                          <a:latin typeface="Calibri"/>
                          <a:cs typeface="Calibri"/>
                        </a:rPr>
                        <a:t> </a:t>
                      </a:r>
                      <a:r>
                        <a:rPr sz="1200" dirty="0">
                          <a:latin typeface="Calibri"/>
                          <a:cs typeface="Calibri"/>
                        </a:rPr>
                        <a:t>firms</a:t>
                      </a:r>
                      <a:endParaRPr sz="1200">
                        <a:latin typeface="Calibri"/>
                        <a:cs typeface="Calibri"/>
                      </a:endParaRPr>
                    </a:p>
                    <a:p>
                      <a:pPr marL="399415" indent="-343535">
                        <a:lnSpc>
                          <a:spcPct val="100000"/>
                        </a:lnSpc>
                        <a:spcBef>
                          <a:spcPts val="105"/>
                        </a:spcBef>
                        <a:buFont typeface="Symbol"/>
                        <a:buChar char=""/>
                        <a:tabLst>
                          <a:tab pos="399415" algn="l"/>
                          <a:tab pos="400050" algn="l"/>
                        </a:tabLst>
                      </a:pPr>
                      <a:r>
                        <a:rPr sz="1200" spc="-5" dirty="0">
                          <a:latin typeface="Calibri"/>
                          <a:cs typeface="Calibri"/>
                        </a:rPr>
                        <a:t>Polytechnic</a:t>
                      </a:r>
                      <a:r>
                        <a:rPr sz="1200" spc="-30" dirty="0">
                          <a:latin typeface="Calibri"/>
                          <a:cs typeface="Calibri"/>
                        </a:rPr>
                        <a:t> </a:t>
                      </a:r>
                      <a:r>
                        <a:rPr sz="1200" spc="-5" dirty="0">
                          <a:latin typeface="Calibri"/>
                          <a:cs typeface="Calibri"/>
                        </a:rPr>
                        <a:t>University</a:t>
                      </a:r>
                      <a:r>
                        <a:rPr sz="1200" spc="-20" dirty="0">
                          <a:latin typeface="Calibri"/>
                          <a:cs typeface="Calibri"/>
                        </a:rPr>
                        <a:t> </a:t>
                      </a:r>
                      <a:r>
                        <a:rPr sz="1200" spc="-5" dirty="0">
                          <a:latin typeface="Calibri"/>
                          <a:cs typeface="Calibri"/>
                        </a:rPr>
                        <a:t>of</a:t>
                      </a:r>
                      <a:r>
                        <a:rPr sz="1200" spc="-20" dirty="0">
                          <a:latin typeface="Calibri"/>
                          <a:cs typeface="Calibri"/>
                        </a:rPr>
                        <a:t> </a:t>
                      </a:r>
                      <a:r>
                        <a:rPr sz="1200" spc="-5" dirty="0">
                          <a:latin typeface="Calibri"/>
                          <a:cs typeface="Calibri"/>
                        </a:rPr>
                        <a:t>Marche</a:t>
                      </a:r>
                      <a:endParaRPr sz="1200">
                        <a:latin typeface="Calibri"/>
                        <a:cs typeface="Calibri"/>
                      </a:endParaRPr>
                    </a:p>
                    <a:p>
                      <a:pPr marL="399415" indent="-343535">
                        <a:lnSpc>
                          <a:spcPct val="100000"/>
                        </a:lnSpc>
                        <a:spcBef>
                          <a:spcPts val="100"/>
                        </a:spcBef>
                        <a:buFont typeface="Symbol"/>
                        <a:buChar char=""/>
                        <a:tabLst>
                          <a:tab pos="399415" algn="l"/>
                          <a:tab pos="400050" algn="l"/>
                        </a:tabLst>
                      </a:pPr>
                      <a:r>
                        <a:rPr sz="1200" spc="-5" dirty="0">
                          <a:latin typeface="Calibri"/>
                          <a:cs typeface="Calibri"/>
                        </a:rPr>
                        <a:t>University</a:t>
                      </a:r>
                      <a:r>
                        <a:rPr sz="1200" spc="-35" dirty="0">
                          <a:latin typeface="Calibri"/>
                          <a:cs typeface="Calibri"/>
                        </a:rPr>
                        <a:t> </a:t>
                      </a:r>
                      <a:r>
                        <a:rPr sz="1200" spc="-5" dirty="0">
                          <a:latin typeface="Calibri"/>
                          <a:cs typeface="Calibri"/>
                        </a:rPr>
                        <a:t>of</a:t>
                      </a:r>
                      <a:r>
                        <a:rPr sz="1200" spc="-25" dirty="0">
                          <a:latin typeface="Calibri"/>
                          <a:cs typeface="Calibri"/>
                        </a:rPr>
                        <a:t> </a:t>
                      </a:r>
                      <a:r>
                        <a:rPr sz="1200" dirty="0">
                          <a:latin typeface="Calibri"/>
                          <a:cs typeface="Calibri"/>
                        </a:rPr>
                        <a:t>Urbino</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905" algn="ctr">
                        <a:lnSpc>
                          <a:spcPts val="1400"/>
                        </a:lnSpc>
                      </a:pPr>
                      <a:r>
                        <a:rPr sz="1200" dirty="0">
                          <a:latin typeface="Calibri"/>
                          <a:cs typeface="Calibri"/>
                        </a:rPr>
                        <a:t>42</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gn="ctr">
                        <a:lnSpc>
                          <a:spcPts val="1400"/>
                        </a:lnSpc>
                      </a:pPr>
                      <a:r>
                        <a:rPr sz="1200" dirty="0">
                          <a:latin typeface="Calibri"/>
                          <a:cs typeface="Calibri"/>
                        </a:rPr>
                        <a:t>7</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L w="12700">
                      <a:solidFill>
                        <a:srgbClr val="FFFFFF"/>
                      </a:solidFill>
                      <a:prstDash val="solid"/>
                    </a:lnL>
                    <a:lnB w="9525">
                      <a:solidFill>
                        <a:srgbClr val="4F012B"/>
                      </a:solidFill>
                      <a:prstDash val="solid"/>
                    </a:lnB>
                  </a:tcPr>
                </a:tc>
                <a:extLst>
                  <a:ext uri="{0D108BD9-81ED-4DB2-BD59-A6C34878D82A}">
                    <a16:rowId xmlns:a16="http://schemas.microsoft.com/office/drawing/2014/main" val="10008"/>
                  </a:ext>
                </a:extLst>
              </a:tr>
              <a:tr h="195580">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gn="ctr">
                        <a:lnSpc>
                          <a:spcPts val="1405"/>
                        </a:lnSpc>
                      </a:pPr>
                      <a:r>
                        <a:rPr sz="1200" spc="-35" dirty="0">
                          <a:latin typeface="Calibri"/>
                          <a:cs typeface="Calibri"/>
                        </a:rPr>
                        <a:t>TOTAL</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gn="ctr">
                        <a:lnSpc>
                          <a:spcPts val="1405"/>
                        </a:lnSpc>
                      </a:pPr>
                      <a:r>
                        <a:rPr sz="1200" dirty="0">
                          <a:latin typeface="Calibri"/>
                          <a:cs typeface="Calibri"/>
                        </a:rPr>
                        <a:t>370</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ts val="1405"/>
                        </a:lnSpc>
                      </a:pPr>
                      <a:r>
                        <a:rPr sz="1200" dirty="0">
                          <a:latin typeface="Calibri"/>
                          <a:cs typeface="Calibri"/>
                        </a:rPr>
                        <a:t>61</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T w="9525">
                      <a:solidFill>
                        <a:srgbClr val="4F012B"/>
                      </a:solidFill>
                      <a:prstDash val="solid"/>
                    </a:lnT>
                  </a:tcPr>
                </a:tc>
                <a:extLst>
                  <a:ext uri="{0D108BD9-81ED-4DB2-BD59-A6C34878D82A}">
                    <a16:rowId xmlns:a16="http://schemas.microsoft.com/office/drawing/2014/main" val="10009"/>
                  </a:ext>
                </a:extLst>
              </a:tr>
            </a:tbl>
          </a:graphicData>
        </a:graphic>
      </p:graphicFrame>
      <p:sp>
        <p:nvSpPr>
          <p:cNvPr id="8" name="object 8"/>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5"/>
              </a:rPr>
              <a:t>lorenzo.compagnucci@unimc.it</a:t>
            </a:r>
            <a:endParaRPr sz="1100" kern="0">
              <a:solidFill>
                <a:sysClr val="windowText" lastClr="000000"/>
              </a:solidFill>
              <a:latin typeface="Calibri"/>
              <a:cs typeface="Calibri"/>
            </a:endParaRPr>
          </a:p>
        </p:txBody>
      </p:sp>
      <p:sp>
        <p:nvSpPr>
          <p:cNvPr id="7" name="object 7"/>
          <p:cNvSpPr txBox="1">
            <a:spLocks noGrp="1"/>
          </p:cNvSpPr>
          <p:nvPr>
            <p:ph type="title"/>
          </p:nvPr>
        </p:nvSpPr>
        <p:spPr>
          <a:xfrm>
            <a:off x="7163986" y="132079"/>
            <a:ext cx="912028" cy="443070"/>
          </a:xfrm>
          <a:prstGeom prst="rect">
            <a:avLst/>
          </a:prstGeom>
        </p:spPr>
        <p:txBody>
          <a:bodyPr vert="horz" wrap="square" lIns="0" tIns="12065" rIns="0" bIns="0" rtlCol="0">
            <a:spAutoFit/>
          </a:bodyPr>
          <a:lstStyle/>
          <a:p>
            <a:pPr marL="13970">
              <a:spcBef>
                <a:spcPts val="95"/>
              </a:spcBef>
            </a:pPr>
            <a:r>
              <a:rPr spc="-70" dirty="0"/>
              <a:t>L</a:t>
            </a:r>
            <a:r>
              <a:rPr spc="-5" dirty="0"/>
              <a:t>UCI</a:t>
            </a:r>
          </a:p>
        </p:txBody>
      </p:sp>
    </p:spTree>
    <p:extLst>
      <p:ext uri="{BB962C8B-B14F-4D97-AF65-F5344CB8AC3E}">
        <p14:creationId xmlns:p14="http://schemas.microsoft.com/office/powerpoint/2010/main" val="1359580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34996" y="833627"/>
            <a:ext cx="6922008" cy="5190744"/>
          </a:xfrm>
          <a:prstGeom prst="rect">
            <a:avLst/>
          </a:prstGeom>
        </p:spPr>
      </p:pic>
      <p:sp>
        <p:nvSpPr>
          <p:cNvPr id="3" name="object 3"/>
          <p:cNvSpPr txBox="1">
            <a:spLocks noGrp="1"/>
          </p:cNvSpPr>
          <p:nvPr>
            <p:ph type="title"/>
          </p:nvPr>
        </p:nvSpPr>
        <p:spPr>
          <a:xfrm>
            <a:off x="7163986" y="132079"/>
            <a:ext cx="912028" cy="443070"/>
          </a:xfrm>
          <a:prstGeom prst="rect">
            <a:avLst/>
          </a:prstGeom>
        </p:spPr>
        <p:txBody>
          <a:bodyPr vert="horz" wrap="square" lIns="0" tIns="12065" rIns="0" bIns="0" rtlCol="0">
            <a:spAutoFit/>
          </a:bodyPr>
          <a:lstStyle/>
          <a:p>
            <a:pPr marL="13970">
              <a:spcBef>
                <a:spcPts val="95"/>
              </a:spcBef>
            </a:pPr>
            <a:r>
              <a:rPr spc="-70" dirty="0"/>
              <a:t>L</a:t>
            </a:r>
            <a:r>
              <a:rPr spc="-5" dirty="0"/>
              <a:t>UCI</a:t>
            </a:r>
          </a:p>
        </p:txBody>
      </p:sp>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1629235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01465" y="132079"/>
            <a:ext cx="3994785" cy="452120"/>
          </a:xfrm>
          <a:prstGeom prst="rect">
            <a:avLst/>
          </a:prstGeom>
        </p:spPr>
        <p:txBody>
          <a:bodyPr vert="horz" wrap="square" lIns="0" tIns="12065" rIns="0" bIns="0" rtlCol="0">
            <a:spAutoFit/>
          </a:bodyPr>
          <a:lstStyle/>
          <a:p>
            <a:pPr marL="12700">
              <a:spcBef>
                <a:spcPts val="95"/>
              </a:spcBef>
            </a:pPr>
            <a:r>
              <a:rPr spc="-10" dirty="0"/>
              <a:t>Culture</a:t>
            </a:r>
            <a:r>
              <a:rPr spc="15" dirty="0"/>
              <a:t> </a:t>
            </a:r>
            <a:r>
              <a:rPr spc="-5" dirty="0"/>
              <a:t>and</a:t>
            </a:r>
            <a:r>
              <a:rPr dirty="0"/>
              <a:t> </a:t>
            </a:r>
            <a:r>
              <a:rPr spc="-10" dirty="0"/>
              <a:t>Creativity</a:t>
            </a:r>
            <a:r>
              <a:rPr spc="45" dirty="0"/>
              <a:t> </a:t>
            </a:r>
            <a:r>
              <a:rPr spc="-10" dirty="0"/>
              <a:t>Club</a:t>
            </a:r>
          </a:p>
        </p:txBody>
      </p:sp>
      <p:pic>
        <p:nvPicPr>
          <p:cNvPr id="3" name="object 3"/>
          <p:cNvPicPr/>
          <p:nvPr/>
        </p:nvPicPr>
        <p:blipFill>
          <a:blip r:embed="rId2" cstate="print"/>
          <a:stretch>
            <a:fillRect/>
          </a:stretch>
        </p:blipFill>
        <p:spPr>
          <a:xfrm>
            <a:off x="2741675" y="2006321"/>
            <a:ext cx="6708648" cy="2515688"/>
          </a:xfrm>
          <a:prstGeom prst="rect">
            <a:avLst/>
          </a:prstGeom>
        </p:spPr>
      </p:pic>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1205040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5916162"/>
            <a:ext cx="9144000" cy="942340"/>
            <a:chOff x="0" y="5916162"/>
            <a:chExt cx="9144000" cy="942340"/>
          </a:xfrm>
        </p:grpSpPr>
        <p:pic>
          <p:nvPicPr>
            <p:cNvPr id="3" name="object 3"/>
            <p:cNvPicPr/>
            <p:nvPr/>
          </p:nvPicPr>
          <p:blipFill>
            <a:blip r:embed="rId2" cstate="print"/>
            <a:stretch>
              <a:fillRect/>
            </a:stretch>
          </p:blipFill>
          <p:spPr>
            <a:xfrm>
              <a:off x="0" y="5916162"/>
              <a:ext cx="9143999" cy="941835"/>
            </a:xfrm>
            <a:prstGeom prst="rect">
              <a:avLst/>
            </a:prstGeom>
          </p:spPr>
        </p:pic>
        <p:sp>
          <p:nvSpPr>
            <p:cNvPr id="4" name="object 4"/>
            <p:cNvSpPr/>
            <p:nvPr/>
          </p:nvSpPr>
          <p:spPr>
            <a:xfrm>
              <a:off x="0" y="5935979"/>
              <a:ext cx="9144000" cy="922019"/>
            </a:xfrm>
            <a:custGeom>
              <a:avLst/>
              <a:gdLst/>
              <a:ahLst/>
              <a:cxnLst/>
              <a:rect l="l" t="t" r="r" b="b"/>
              <a:pathLst>
                <a:path w="9144000" h="922020">
                  <a:moveTo>
                    <a:pt x="9144000" y="0"/>
                  </a:moveTo>
                  <a:lnTo>
                    <a:pt x="0" y="0"/>
                  </a:lnTo>
                  <a:lnTo>
                    <a:pt x="0" y="922020"/>
                  </a:lnTo>
                  <a:lnTo>
                    <a:pt x="9144000" y="922020"/>
                  </a:lnTo>
                  <a:lnTo>
                    <a:pt x="9144000" y="0"/>
                  </a:lnTo>
                  <a:close/>
                </a:path>
              </a:pathLst>
            </a:custGeom>
            <a:solidFill>
              <a:srgbClr val="FFFFFF"/>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2053235" y="747142"/>
            <a:ext cx="7987665" cy="5908675"/>
          </a:xfrm>
          <a:prstGeom prst="rect">
            <a:avLst/>
          </a:prstGeom>
        </p:spPr>
        <p:txBody>
          <a:bodyPr vert="horz" wrap="square" lIns="0" tIns="12065" rIns="0" bIns="0" rtlCol="0">
            <a:spAutoFit/>
          </a:bodyPr>
          <a:lstStyle/>
          <a:p>
            <a:pPr marL="184785" marR="145415" indent="-172720">
              <a:spcBef>
                <a:spcPts val="95"/>
              </a:spcBef>
              <a:buFont typeface="Arial"/>
              <a:buChar char="•"/>
              <a:tabLst>
                <a:tab pos="185420" algn="l"/>
              </a:tabLst>
            </a:pPr>
            <a:r>
              <a:rPr sz="1600" b="1" kern="0" spc="-10" dirty="0">
                <a:solidFill>
                  <a:srgbClr val="FF0000"/>
                </a:solidFill>
                <a:latin typeface="Calibri"/>
                <a:cs typeface="Calibri"/>
              </a:rPr>
              <a:t>Culture</a:t>
            </a:r>
            <a:r>
              <a:rPr sz="1600" b="1" kern="0" spc="25" dirty="0">
                <a:solidFill>
                  <a:srgbClr val="FF0000"/>
                </a:solidFill>
                <a:latin typeface="Calibri"/>
                <a:cs typeface="Calibri"/>
              </a:rPr>
              <a:t> </a:t>
            </a:r>
            <a:r>
              <a:rPr sz="1600" b="1" kern="0" spc="-5" dirty="0">
                <a:solidFill>
                  <a:srgbClr val="FF0000"/>
                </a:solidFill>
                <a:latin typeface="Calibri"/>
                <a:cs typeface="Calibri"/>
              </a:rPr>
              <a:t>and</a:t>
            </a:r>
            <a:r>
              <a:rPr sz="1600" b="1" kern="0" spc="25" dirty="0">
                <a:solidFill>
                  <a:srgbClr val="FF0000"/>
                </a:solidFill>
                <a:latin typeface="Calibri"/>
                <a:cs typeface="Calibri"/>
              </a:rPr>
              <a:t> </a:t>
            </a:r>
            <a:r>
              <a:rPr sz="1600" b="1" kern="0" spc="-10" dirty="0">
                <a:solidFill>
                  <a:srgbClr val="FF0000"/>
                </a:solidFill>
                <a:latin typeface="Calibri"/>
                <a:cs typeface="Calibri"/>
              </a:rPr>
              <a:t>Creativity</a:t>
            </a:r>
            <a:r>
              <a:rPr sz="1600" b="1" kern="0" dirty="0">
                <a:solidFill>
                  <a:srgbClr val="FF0000"/>
                </a:solidFill>
                <a:latin typeface="Calibri"/>
                <a:cs typeface="Calibri"/>
              </a:rPr>
              <a:t> </a:t>
            </a:r>
            <a:r>
              <a:rPr sz="1600" b="1" kern="0" spc="-10" dirty="0">
                <a:solidFill>
                  <a:srgbClr val="FF0000"/>
                </a:solidFill>
                <a:latin typeface="Calibri"/>
                <a:cs typeface="Calibri"/>
              </a:rPr>
              <a:t>Cluvb</a:t>
            </a:r>
            <a:r>
              <a:rPr sz="1600" b="1" kern="0" spc="40" dirty="0">
                <a:solidFill>
                  <a:srgbClr val="FF0000"/>
                </a:solidFill>
                <a:latin typeface="Calibri"/>
                <a:cs typeface="Calibri"/>
              </a:rPr>
              <a:t> </a:t>
            </a:r>
            <a:r>
              <a:rPr sz="1600" b="1" kern="0" spc="-10" dirty="0">
                <a:solidFill>
                  <a:srgbClr val="FF0000"/>
                </a:solidFill>
                <a:latin typeface="Calibri"/>
                <a:cs typeface="Calibri"/>
              </a:rPr>
              <a:t>(C&amp;CC)</a:t>
            </a:r>
            <a:r>
              <a:rPr sz="1600" b="1" kern="0" spc="50" dirty="0">
                <a:solidFill>
                  <a:srgbClr val="FF0000"/>
                </a:solidFill>
                <a:latin typeface="Calibri"/>
                <a:cs typeface="Calibri"/>
              </a:rPr>
              <a:t> </a:t>
            </a:r>
            <a:r>
              <a:rPr sz="1600" kern="0" spc="-5" dirty="0">
                <a:solidFill>
                  <a:sysClr val="windowText" lastClr="000000"/>
                </a:solidFill>
                <a:latin typeface="Calibri"/>
                <a:cs typeface="Calibri"/>
              </a:rPr>
              <a:t>is a</a:t>
            </a:r>
            <a:r>
              <a:rPr sz="1600" kern="0" spc="10" dirty="0">
                <a:solidFill>
                  <a:sysClr val="windowText" lastClr="000000"/>
                </a:solidFill>
                <a:latin typeface="Calibri"/>
                <a:cs typeface="Calibri"/>
              </a:rPr>
              <a:t> </a:t>
            </a:r>
            <a:r>
              <a:rPr sz="1600" b="1" kern="0" spc="-10" dirty="0">
                <a:solidFill>
                  <a:srgbClr val="FF0000"/>
                </a:solidFill>
                <a:latin typeface="Calibri"/>
                <a:cs typeface="Calibri"/>
              </a:rPr>
              <a:t>crowdsourcing</a:t>
            </a:r>
            <a:r>
              <a:rPr sz="1600" b="1" kern="0" spc="70" dirty="0">
                <a:solidFill>
                  <a:srgbClr val="FF0000"/>
                </a:solidFill>
                <a:latin typeface="Calibri"/>
                <a:cs typeface="Calibri"/>
              </a:rPr>
              <a:t> </a:t>
            </a:r>
            <a:r>
              <a:rPr sz="1600" b="1" kern="0" spc="-15" dirty="0">
                <a:solidFill>
                  <a:srgbClr val="FF0000"/>
                </a:solidFill>
                <a:latin typeface="Calibri"/>
                <a:cs typeface="Calibri"/>
              </a:rPr>
              <a:t>contest</a:t>
            </a:r>
            <a:r>
              <a:rPr sz="1600" b="1" kern="0" dirty="0">
                <a:solidFill>
                  <a:srgbClr val="FF0000"/>
                </a:solidFill>
                <a:latin typeface="Calibri"/>
                <a:cs typeface="Calibri"/>
              </a:rPr>
              <a:t> </a:t>
            </a:r>
            <a:r>
              <a:rPr sz="1600" kern="0" spc="-10" dirty="0">
                <a:solidFill>
                  <a:sysClr val="windowText" lastClr="000000"/>
                </a:solidFill>
                <a:latin typeface="Calibri"/>
                <a:cs typeface="Calibri"/>
              </a:rPr>
              <a:t>to</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contribute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bridging</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the </a:t>
            </a:r>
            <a:r>
              <a:rPr sz="1600" kern="0" spc="-345" dirty="0">
                <a:solidFill>
                  <a:sysClr val="windowText" lastClr="000000"/>
                </a:solidFill>
                <a:latin typeface="Calibri"/>
                <a:cs typeface="Calibri"/>
              </a:rPr>
              <a:t> </a:t>
            </a:r>
            <a:r>
              <a:rPr sz="1600" b="1" kern="0" spc="-15" dirty="0">
                <a:solidFill>
                  <a:srgbClr val="FF0000"/>
                </a:solidFill>
                <a:latin typeface="Calibri"/>
                <a:cs typeface="Calibri"/>
              </a:rPr>
              <a:t>gap</a:t>
            </a:r>
            <a:r>
              <a:rPr sz="1600" b="1" kern="0" spc="5" dirty="0">
                <a:solidFill>
                  <a:srgbClr val="FF0000"/>
                </a:solidFill>
                <a:latin typeface="Calibri"/>
                <a:cs typeface="Calibri"/>
              </a:rPr>
              <a:t> </a:t>
            </a:r>
            <a:r>
              <a:rPr sz="1600" kern="0" spc="-10" dirty="0">
                <a:solidFill>
                  <a:sysClr val="windowText" lastClr="000000"/>
                </a:solidFill>
                <a:latin typeface="Calibri"/>
                <a:cs typeface="Calibri"/>
              </a:rPr>
              <a:t>between</a:t>
            </a:r>
            <a:r>
              <a:rPr sz="1600" kern="0" spc="35" dirty="0">
                <a:solidFill>
                  <a:sysClr val="windowText" lastClr="000000"/>
                </a:solidFill>
                <a:latin typeface="Calibri"/>
                <a:cs typeface="Calibri"/>
              </a:rPr>
              <a:t> </a:t>
            </a:r>
            <a:r>
              <a:rPr sz="1600" b="1" kern="0" spc="-5" dirty="0">
                <a:solidFill>
                  <a:srgbClr val="FF0000"/>
                </a:solidFill>
                <a:latin typeface="Calibri"/>
                <a:cs typeface="Calibri"/>
              </a:rPr>
              <a:t>knowledge</a:t>
            </a:r>
            <a:r>
              <a:rPr sz="1600" b="1" kern="0" dirty="0">
                <a:solidFill>
                  <a:srgbClr val="FF0000"/>
                </a:solidFill>
                <a:latin typeface="Calibri"/>
                <a:cs typeface="Calibri"/>
              </a:rPr>
              <a:t> </a:t>
            </a:r>
            <a:r>
              <a:rPr sz="1600" b="1" kern="0" spc="-10" dirty="0">
                <a:solidFill>
                  <a:srgbClr val="FF0000"/>
                </a:solidFill>
                <a:latin typeface="Calibri"/>
                <a:cs typeface="Calibri"/>
              </a:rPr>
              <a:t>production</a:t>
            </a:r>
            <a:r>
              <a:rPr sz="1600" b="1" kern="0" spc="50" dirty="0">
                <a:solidFill>
                  <a:srgbClr val="FF0000"/>
                </a:solidFill>
                <a:latin typeface="Calibri"/>
                <a:cs typeface="Calibri"/>
              </a:rPr>
              <a:t> </a:t>
            </a:r>
            <a:r>
              <a:rPr sz="1600" kern="0" spc="-5" dirty="0">
                <a:solidFill>
                  <a:sysClr val="windowText" lastClr="000000"/>
                </a:solidFill>
                <a:latin typeface="Calibri"/>
                <a:cs typeface="Calibri"/>
              </a:rPr>
              <a:t>and</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b="1" kern="0" spc="-10" dirty="0">
                <a:solidFill>
                  <a:srgbClr val="FF0000"/>
                </a:solidFill>
                <a:latin typeface="Calibri"/>
                <a:cs typeface="Calibri"/>
              </a:rPr>
              <a:t>commercial</a:t>
            </a:r>
            <a:r>
              <a:rPr sz="1600" b="1" kern="0" spc="25" dirty="0">
                <a:solidFill>
                  <a:srgbClr val="FF0000"/>
                </a:solidFill>
                <a:latin typeface="Calibri"/>
                <a:cs typeface="Calibri"/>
              </a:rPr>
              <a:t> </a:t>
            </a:r>
            <a:r>
              <a:rPr sz="1600" b="1" kern="0" spc="-5" dirty="0">
                <a:solidFill>
                  <a:srgbClr val="FF0000"/>
                </a:solidFill>
                <a:latin typeface="Calibri"/>
                <a:cs typeface="Calibri"/>
              </a:rPr>
              <a:t>success</a:t>
            </a:r>
            <a:r>
              <a:rPr sz="1600" b="1" kern="0" spc="20" dirty="0">
                <a:solidFill>
                  <a:srgbClr val="FF0000"/>
                </a:solidFill>
                <a:latin typeface="Calibri"/>
                <a:cs typeface="Calibri"/>
              </a:rPr>
              <a:t> </a:t>
            </a:r>
            <a:r>
              <a:rPr sz="1600" kern="0" spc="-5" dirty="0">
                <a:solidFill>
                  <a:sysClr val="windowText" lastClr="000000"/>
                </a:solidFill>
                <a:latin typeface="Calibri"/>
                <a:cs typeface="Calibri"/>
              </a:rPr>
              <a:t>of</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innovative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products, </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processes</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and services</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in the </a:t>
            </a:r>
            <a:r>
              <a:rPr sz="1600" kern="0" spc="-10" dirty="0">
                <a:solidFill>
                  <a:sysClr val="windowText" lastClr="000000"/>
                </a:solidFill>
                <a:latin typeface="Calibri"/>
                <a:cs typeface="Calibri"/>
              </a:rPr>
              <a:t>cultural </a:t>
            </a:r>
            <a:r>
              <a:rPr sz="1600" kern="0" spc="-5" dirty="0">
                <a:solidFill>
                  <a:sysClr val="windowText" lastClr="000000"/>
                </a:solidFill>
                <a:latin typeface="Calibri"/>
                <a:cs typeface="Calibri"/>
              </a:rPr>
              <a:t>and</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creative</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sector</a:t>
            </a:r>
            <a:endParaRPr sz="1600" kern="0">
              <a:solidFill>
                <a:sysClr val="windowText" lastClr="000000"/>
              </a:solidFill>
              <a:latin typeface="Calibri"/>
              <a:cs typeface="Calibri"/>
            </a:endParaRPr>
          </a:p>
          <a:p>
            <a:pPr marL="184785" indent="-172720">
              <a:spcBef>
                <a:spcPts val="1320"/>
              </a:spcBef>
              <a:buFont typeface="Arial"/>
              <a:buChar char="•"/>
              <a:tabLst>
                <a:tab pos="185420" algn="l"/>
              </a:tabLst>
            </a:pPr>
            <a:r>
              <a:rPr sz="1600" kern="0" spc="-5" dirty="0">
                <a:solidFill>
                  <a:sysClr val="windowText" lastClr="000000"/>
                </a:solidFill>
                <a:latin typeface="Calibri"/>
                <a:cs typeface="Calibri"/>
              </a:rPr>
              <a:t>C&amp;CC</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is</a:t>
            </a:r>
            <a:r>
              <a:rPr sz="1600" kern="0" dirty="0">
                <a:solidFill>
                  <a:sysClr val="windowText" lastClr="000000"/>
                </a:solidFill>
                <a:latin typeface="Calibri"/>
                <a:cs typeface="Calibri"/>
              </a:rPr>
              <a:t> </a:t>
            </a:r>
            <a:r>
              <a:rPr sz="1600" kern="0" spc="-15" dirty="0">
                <a:solidFill>
                  <a:sysClr val="windowText" lastClr="000000"/>
                </a:solidFill>
                <a:latin typeface="Calibri"/>
                <a:cs typeface="Calibri"/>
              </a:rPr>
              <a:t>promoted</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by</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CreaHUB</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(co-working</a:t>
            </a:r>
            <a:r>
              <a:rPr sz="1600" kern="0" spc="40" dirty="0">
                <a:solidFill>
                  <a:sysClr val="windowText" lastClr="000000"/>
                </a:solidFill>
                <a:latin typeface="Calibri"/>
                <a:cs typeface="Calibri"/>
              </a:rPr>
              <a:t> </a:t>
            </a:r>
            <a:r>
              <a:rPr sz="1600" kern="0" spc="-5" dirty="0">
                <a:solidFill>
                  <a:sysClr val="windowText" lastClr="000000"/>
                </a:solidFill>
                <a:latin typeface="Calibri"/>
                <a:cs typeface="Calibri"/>
              </a:rPr>
              <a:t>space</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of</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UniMC)</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in </a:t>
            </a:r>
            <a:r>
              <a:rPr sz="1600" kern="0" spc="-10" dirty="0">
                <a:solidFill>
                  <a:sysClr val="windowText" lastClr="000000"/>
                </a:solidFill>
                <a:latin typeface="Calibri"/>
                <a:cs typeface="Calibri"/>
              </a:rPr>
              <a:t>collaboration</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with</a:t>
            </a:r>
            <a:r>
              <a:rPr sz="1600" kern="0" spc="-10" dirty="0">
                <a:solidFill>
                  <a:sysClr val="windowText" lastClr="000000"/>
                </a:solidFill>
                <a:latin typeface="Calibri"/>
                <a:cs typeface="Calibri"/>
              </a:rPr>
              <a:t> </a:t>
            </a:r>
            <a:r>
              <a:rPr sz="1600" kern="0" spc="-35" dirty="0">
                <a:solidFill>
                  <a:sysClr val="windowText" lastClr="000000"/>
                </a:solidFill>
                <a:latin typeface="Calibri"/>
                <a:cs typeface="Calibri"/>
              </a:rPr>
              <a:t>META</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Group</a:t>
            </a:r>
            <a:endParaRPr sz="1600" kern="0">
              <a:solidFill>
                <a:sysClr val="windowText" lastClr="000000"/>
              </a:solidFill>
              <a:latin typeface="Calibri"/>
              <a:cs typeface="Calibri"/>
            </a:endParaRPr>
          </a:p>
          <a:p>
            <a:pPr marL="184785"/>
            <a:r>
              <a:rPr sz="1600" kern="0" spc="-30" dirty="0">
                <a:solidFill>
                  <a:sysClr val="windowText" lastClr="000000"/>
                </a:solidFill>
                <a:latin typeface="Calibri"/>
                <a:cs typeface="Calibri"/>
              </a:rPr>
              <a:t>S.r.l.</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Symbola,</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Fondazione</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per</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le</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Qualità </a:t>
            </a:r>
            <a:r>
              <a:rPr sz="1600" kern="0" spc="-5" dirty="0">
                <a:solidFill>
                  <a:sysClr val="windowText" lastClr="000000"/>
                </a:solidFill>
                <a:latin typeface="Calibri"/>
                <a:cs typeface="Calibri"/>
              </a:rPr>
              <a:t>Italiane.</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2016</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project</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was</a:t>
            </a:r>
            <a:r>
              <a:rPr sz="1600" kern="0" spc="30" dirty="0">
                <a:solidFill>
                  <a:sysClr val="windowText" lastClr="000000"/>
                </a:solidFill>
                <a:latin typeface="Calibri"/>
                <a:cs typeface="Calibri"/>
              </a:rPr>
              <a:t> </a:t>
            </a:r>
            <a:r>
              <a:rPr sz="1600" b="1" kern="0" spc="-15" dirty="0">
                <a:solidFill>
                  <a:srgbClr val="FF0000"/>
                </a:solidFill>
                <a:latin typeface="Calibri"/>
                <a:cs typeface="Calibri"/>
              </a:rPr>
              <a:t>awarded</a:t>
            </a:r>
            <a:r>
              <a:rPr sz="1600" b="1" kern="0" spc="20" dirty="0">
                <a:solidFill>
                  <a:srgbClr val="FF0000"/>
                </a:solidFill>
                <a:latin typeface="Calibri"/>
                <a:cs typeface="Calibri"/>
              </a:rPr>
              <a:t> </a:t>
            </a:r>
            <a:r>
              <a:rPr sz="1600" kern="0" spc="-5" dirty="0">
                <a:solidFill>
                  <a:sysClr val="windowText" lastClr="000000"/>
                </a:solidFill>
                <a:latin typeface="Calibri"/>
                <a:cs typeface="Calibri"/>
              </a:rPr>
              <a:t>and</a:t>
            </a:r>
            <a:endParaRPr sz="1600" kern="0">
              <a:solidFill>
                <a:sysClr val="windowText" lastClr="000000"/>
              </a:solidFill>
              <a:latin typeface="Calibri"/>
              <a:cs typeface="Calibri"/>
            </a:endParaRPr>
          </a:p>
          <a:p>
            <a:pPr marL="184785"/>
            <a:r>
              <a:rPr sz="1600" b="1" kern="0" spc="-10" dirty="0">
                <a:solidFill>
                  <a:srgbClr val="FF0000"/>
                </a:solidFill>
                <a:latin typeface="Calibri"/>
                <a:cs typeface="Calibri"/>
              </a:rPr>
              <a:t>financed</a:t>
            </a:r>
            <a:r>
              <a:rPr sz="1600" b="1" kern="0" spc="25" dirty="0">
                <a:solidFill>
                  <a:srgbClr val="FF0000"/>
                </a:solidFill>
                <a:latin typeface="Calibri"/>
                <a:cs typeface="Calibri"/>
              </a:rPr>
              <a:t> </a:t>
            </a:r>
            <a:r>
              <a:rPr sz="1600" kern="0" spc="-10" dirty="0">
                <a:solidFill>
                  <a:sysClr val="windowText" lastClr="000000"/>
                </a:solidFill>
                <a:latin typeface="Calibri"/>
                <a:cs typeface="Calibri"/>
              </a:rPr>
              <a:t>by</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5" dirty="0">
                <a:solidFill>
                  <a:sysClr val="windowText" lastClr="000000"/>
                </a:solidFill>
                <a:latin typeface="Calibri"/>
                <a:cs typeface="Calibri"/>
              </a:rPr>
              <a:t> </a:t>
            </a:r>
            <a:r>
              <a:rPr sz="1600" b="1" kern="0" spc="-5" dirty="0">
                <a:solidFill>
                  <a:srgbClr val="FF0000"/>
                </a:solidFill>
                <a:latin typeface="Calibri"/>
                <a:cs typeface="Calibri"/>
              </a:rPr>
              <a:t>Italian</a:t>
            </a:r>
            <a:r>
              <a:rPr sz="1600" b="1" kern="0" spc="-25" dirty="0">
                <a:solidFill>
                  <a:srgbClr val="FF0000"/>
                </a:solidFill>
                <a:latin typeface="Calibri"/>
                <a:cs typeface="Calibri"/>
              </a:rPr>
              <a:t> </a:t>
            </a:r>
            <a:r>
              <a:rPr sz="1600" b="1" kern="0" spc="-5" dirty="0">
                <a:solidFill>
                  <a:srgbClr val="FF0000"/>
                </a:solidFill>
                <a:latin typeface="Calibri"/>
                <a:cs typeface="Calibri"/>
              </a:rPr>
              <a:t>Ministry</a:t>
            </a:r>
            <a:r>
              <a:rPr sz="1600" b="1" kern="0" spc="15" dirty="0">
                <a:solidFill>
                  <a:srgbClr val="FF0000"/>
                </a:solidFill>
                <a:latin typeface="Calibri"/>
                <a:cs typeface="Calibri"/>
              </a:rPr>
              <a:t> </a:t>
            </a:r>
            <a:r>
              <a:rPr sz="1600" b="1" kern="0" dirty="0">
                <a:solidFill>
                  <a:srgbClr val="FF0000"/>
                </a:solidFill>
                <a:latin typeface="Calibri"/>
                <a:cs typeface="Calibri"/>
              </a:rPr>
              <a:t>of</a:t>
            </a:r>
            <a:r>
              <a:rPr sz="1600" b="1" kern="0" spc="15" dirty="0">
                <a:solidFill>
                  <a:srgbClr val="FF0000"/>
                </a:solidFill>
                <a:latin typeface="Calibri"/>
                <a:cs typeface="Calibri"/>
              </a:rPr>
              <a:t> </a:t>
            </a:r>
            <a:r>
              <a:rPr sz="1600" b="1" kern="0" spc="-10" dirty="0">
                <a:solidFill>
                  <a:srgbClr val="FF0000"/>
                </a:solidFill>
                <a:latin typeface="Calibri"/>
                <a:cs typeface="Calibri"/>
              </a:rPr>
              <a:t>Education,</a:t>
            </a:r>
            <a:r>
              <a:rPr sz="1600" b="1" kern="0" spc="20" dirty="0">
                <a:solidFill>
                  <a:srgbClr val="FF0000"/>
                </a:solidFill>
                <a:latin typeface="Calibri"/>
                <a:cs typeface="Calibri"/>
              </a:rPr>
              <a:t> </a:t>
            </a:r>
            <a:r>
              <a:rPr sz="1600" b="1" kern="0" spc="-10" dirty="0">
                <a:solidFill>
                  <a:srgbClr val="FF0000"/>
                </a:solidFill>
                <a:latin typeface="Calibri"/>
                <a:cs typeface="Calibri"/>
              </a:rPr>
              <a:t>University</a:t>
            </a:r>
            <a:r>
              <a:rPr sz="1600" b="1" kern="0" spc="25" dirty="0">
                <a:solidFill>
                  <a:srgbClr val="FF0000"/>
                </a:solidFill>
                <a:latin typeface="Calibri"/>
                <a:cs typeface="Calibri"/>
              </a:rPr>
              <a:t> </a:t>
            </a:r>
            <a:r>
              <a:rPr sz="1600" b="1" kern="0" spc="-5" dirty="0">
                <a:solidFill>
                  <a:srgbClr val="FF0000"/>
                </a:solidFill>
                <a:latin typeface="Calibri"/>
                <a:cs typeface="Calibri"/>
              </a:rPr>
              <a:t>and</a:t>
            </a:r>
            <a:r>
              <a:rPr sz="1600" b="1" kern="0" spc="10" dirty="0">
                <a:solidFill>
                  <a:srgbClr val="FF0000"/>
                </a:solidFill>
                <a:latin typeface="Calibri"/>
                <a:cs typeface="Calibri"/>
              </a:rPr>
              <a:t> </a:t>
            </a:r>
            <a:r>
              <a:rPr sz="1600" b="1" kern="0" spc="-15" dirty="0">
                <a:solidFill>
                  <a:srgbClr val="FF0000"/>
                </a:solidFill>
                <a:latin typeface="Calibri"/>
                <a:cs typeface="Calibri"/>
              </a:rPr>
              <a:t>Research</a:t>
            </a:r>
            <a:r>
              <a:rPr sz="1600" b="1" kern="0" spc="25" dirty="0">
                <a:solidFill>
                  <a:srgbClr val="FF0000"/>
                </a:solidFill>
                <a:latin typeface="Calibri"/>
                <a:cs typeface="Calibri"/>
              </a:rPr>
              <a:t> </a:t>
            </a:r>
            <a:r>
              <a:rPr sz="1600" b="1" kern="0" spc="-5" dirty="0">
                <a:solidFill>
                  <a:srgbClr val="FF0000"/>
                </a:solidFill>
                <a:latin typeface="Calibri"/>
                <a:cs typeface="Calibri"/>
              </a:rPr>
              <a:t>(MIUR)</a:t>
            </a:r>
            <a:endParaRPr sz="1600" kern="0">
              <a:solidFill>
                <a:sysClr val="windowText" lastClr="000000"/>
              </a:solidFill>
              <a:latin typeface="Calibri"/>
              <a:cs typeface="Calibri"/>
            </a:endParaRPr>
          </a:p>
          <a:p>
            <a:pPr marL="184785" marR="363855" indent="-172720">
              <a:spcBef>
                <a:spcPts val="1325"/>
              </a:spcBef>
              <a:buFont typeface="Arial"/>
              <a:buChar char="•"/>
              <a:tabLst>
                <a:tab pos="185420" algn="l"/>
              </a:tabLst>
            </a:pPr>
            <a:r>
              <a:rPr sz="1600" kern="0" spc="-5" dirty="0">
                <a:solidFill>
                  <a:sysClr val="windowText" lastClr="000000"/>
                </a:solidFill>
                <a:latin typeface="Calibri"/>
                <a:cs typeface="Calibri"/>
              </a:rPr>
              <a:t>C&amp;CC</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promotes</a:t>
            </a:r>
            <a:r>
              <a:rPr sz="1600" kern="0" spc="45" dirty="0">
                <a:solidFill>
                  <a:sysClr val="windowText" lastClr="000000"/>
                </a:solidFill>
                <a:latin typeface="Calibri"/>
                <a:cs typeface="Calibri"/>
              </a:rPr>
              <a:t> </a:t>
            </a:r>
            <a:r>
              <a:rPr sz="1600" b="1" kern="0" spc="-10" dirty="0">
                <a:solidFill>
                  <a:srgbClr val="FF0000"/>
                </a:solidFill>
                <a:latin typeface="Calibri"/>
                <a:cs typeface="Calibri"/>
              </a:rPr>
              <a:t>innovation</a:t>
            </a:r>
            <a:r>
              <a:rPr sz="1600" b="1" kern="0" spc="10" dirty="0">
                <a:solidFill>
                  <a:srgbClr val="FF0000"/>
                </a:solidFill>
                <a:latin typeface="Calibri"/>
                <a:cs typeface="Calibri"/>
              </a:rPr>
              <a:t> </a:t>
            </a:r>
            <a:r>
              <a:rPr sz="1600" kern="0" spc="-5" dirty="0">
                <a:solidFill>
                  <a:sysClr val="windowText" lastClr="000000"/>
                </a:solidFill>
                <a:latin typeface="Calibri"/>
                <a:cs typeface="Calibri"/>
              </a:rPr>
              <a:t>and </a:t>
            </a:r>
            <a:r>
              <a:rPr sz="1600" b="1" kern="0" spc="-5" dirty="0">
                <a:solidFill>
                  <a:srgbClr val="FF0000"/>
                </a:solidFill>
                <a:latin typeface="Calibri"/>
                <a:cs typeface="Calibri"/>
              </a:rPr>
              <a:t>digitalization</a:t>
            </a:r>
            <a:r>
              <a:rPr sz="1600" b="1" kern="0" spc="-40" dirty="0">
                <a:solidFill>
                  <a:srgbClr val="FF0000"/>
                </a:solidFill>
                <a:latin typeface="Calibri"/>
                <a:cs typeface="Calibri"/>
              </a:rPr>
              <a:t> </a:t>
            </a:r>
            <a:r>
              <a:rPr sz="1600" kern="0" spc="-5" dirty="0">
                <a:solidFill>
                  <a:sysClr val="windowText" lastClr="000000"/>
                </a:solidFill>
                <a:latin typeface="Calibri"/>
                <a:cs typeface="Calibri"/>
              </a:rPr>
              <a:t>as </a:t>
            </a:r>
            <a:r>
              <a:rPr sz="1600" kern="0" spc="-30" dirty="0">
                <a:solidFill>
                  <a:sysClr val="windowText" lastClr="000000"/>
                </a:solidFill>
                <a:latin typeface="Calibri"/>
                <a:cs typeface="Calibri"/>
              </a:rPr>
              <a:t>key</a:t>
            </a:r>
            <a:r>
              <a:rPr sz="1600" kern="0" spc="20" dirty="0">
                <a:solidFill>
                  <a:sysClr val="windowText" lastClr="000000"/>
                </a:solidFill>
                <a:latin typeface="Calibri"/>
                <a:cs typeface="Calibri"/>
              </a:rPr>
              <a:t> </a:t>
            </a:r>
            <a:r>
              <a:rPr sz="1600" kern="0" spc="-15" dirty="0">
                <a:solidFill>
                  <a:sysClr val="windowText" lastClr="000000"/>
                </a:solidFill>
                <a:latin typeface="Calibri"/>
                <a:cs typeface="Calibri"/>
              </a:rPr>
              <a:t>factors</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15" dirty="0">
                <a:solidFill>
                  <a:sysClr val="windowText" lastClr="000000"/>
                </a:solidFill>
                <a:latin typeface="Calibri"/>
                <a:cs typeface="Calibri"/>
              </a:rPr>
              <a:t> </a:t>
            </a:r>
            <a:r>
              <a:rPr sz="1600" kern="0" spc="-15" dirty="0">
                <a:solidFill>
                  <a:sysClr val="windowText" lastClr="000000"/>
                </a:solidFill>
                <a:latin typeface="Calibri"/>
                <a:cs typeface="Calibri"/>
              </a:rPr>
              <a:t>foster</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skilled </a:t>
            </a:r>
            <a:r>
              <a:rPr sz="1600" kern="0" spc="-10" dirty="0">
                <a:solidFill>
                  <a:sysClr val="windowText" lastClr="000000"/>
                </a:solidFill>
                <a:latin typeface="Calibri"/>
                <a:cs typeface="Calibri"/>
              </a:rPr>
              <a:t>graduates</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and </a:t>
            </a:r>
            <a:r>
              <a:rPr sz="1600" kern="0" spc="-345" dirty="0">
                <a:solidFill>
                  <a:sysClr val="windowText" lastClr="000000"/>
                </a:solidFill>
                <a:latin typeface="Calibri"/>
                <a:cs typeface="Calibri"/>
              </a:rPr>
              <a:t> </a:t>
            </a:r>
            <a:r>
              <a:rPr sz="1600" kern="0" spc="-10" dirty="0">
                <a:solidFill>
                  <a:sysClr val="windowText" lastClr="000000"/>
                </a:solidFill>
                <a:latin typeface="Calibri"/>
                <a:cs typeface="Calibri"/>
              </a:rPr>
              <a:t>companies</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cultural</a:t>
            </a:r>
            <a:r>
              <a:rPr sz="1600" kern="0" spc="-5" dirty="0">
                <a:solidFill>
                  <a:sysClr val="windowText" lastClr="000000"/>
                </a:solidFill>
                <a:latin typeface="Calibri"/>
                <a:cs typeface="Calibri"/>
              </a:rPr>
              <a:t> and</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creative</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domain</a:t>
            </a:r>
            <a:endParaRPr sz="1600" kern="0">
              <a:solidFill>
                <a:sysClr val="windowText" lastClr="000000"/>
              </a:solidFill>
              <a:latin typeface="Calibri"/>
              <a:cs typeface="Calibri"/>
            </a:endParaRPr>
          </a:p>
          <a:p>
            <a:pPr marL="184785" indent="-172720">
              <a:spcBef>
                <a:spcPts val="1315"/>
              </a:spcBef>
              <a:buFont typeface="Arial"/>
              <a:buChar char="•"/>
              <a:tabLst>
                <a:tab pos="185420" algn="l"/>
              </a:tabLst>
            </a:pPr>
            <a:r>
              <a:rPr sz="1600" kern="0" spc="-5" dirty="0">
                <a:solidFill>
                  <a:sysClr val="windowText" lastClr="000000"/>
                </a:solidFill>
                <a:latin typeface="Calibri"/>
                <a:cs typeface="Calibri"/>
              </a:rPr>
              <a:t>C&amp;CC</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is based</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on</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an </a:t>
            </a:r>
            <a:r>
              <a:rPr sz="1600" b="1" kern="0" spc="-10" dirty="0">
                <a:solidFill>
                  <a:srgbClr val="FF0000"/>
                </a:solidFill>
                <a:latin typeface="Calibri"/>
                <a:cs typeface="Calibri"/>
              </a:rPr>
              <a:t>virtual</a:t>
            </a:r>
            <a:r>
              <a:rPr sz="1600" b="1" kern="0" spc="5" dirty="0">
                <a:solidFill>
                  <a:srgbClr val="FF0000"/>
                </a:solidFill>
                <a:latin typeface="Calibri"/>
                <a:cs typeface="Calibri"/>
              </a:rPr>
              <a:t> </a:t>
            </a:r>
            <a:r>
              <a:rPr sz="1600" b="1" kern="0" spc="-10" dirty="0">
                <a:solidFill>
                  <a:srgbClr val="FF0000"/>
                </a:solidFill>
                <a:latin typeface="Calibri"/>
                <a:cs typeface="Calibri"/>
              </a:rPr>
              <a:t>platform</a:t>
            </a:r>
            <a:endParaRPr sz="1600" kern="0">
              <a:solidFill>
                <a:sysClr val="windowText" lastClr="000000"/>
              </a:solidFill>
              <a:latin typeface="Calibri"/>
              <a:cs typeface="Calibri"/>
            </a:endParaRPr>
          </a:p>
          <a:p>
            <a:pPr marL="184785" marR="76200" indent="-172720">
              <a:spcBef>
                <a:spcPts val="1320"/>
              </a:spcBef>
              <a:buFont typeface="Arial"/>
              <a:buChar char="•"/>
              <a:tabLst>
                <a:tab pos="185420" algn="l"/>
              </a:tabLst>
            </a:pPr>
            <a:r>
              <a:rPr sz="1600" kern="0" spc="-5" dirty="0">
                <a:solidFill>
                  <a:sysClr val="windowText" lastClr="000000"/>
                </a:solidFill>
                <a:latin typeface="Calibri"/>
                <a:cs typeface="Calibri"/>
              </a:rPr>
              <a:t>C&amp;CC selects,</a:t>
            </a:r>
            <a:r>
              <a:rPr sz="1600" kern="0" spc="25" dirty="0">
                <a:solidFill>
                  <a:sysClr val="windowText" lastClr="000000"/>
                </a:solidFill>
                <a:latin typeface="Calibri"/>
                <a:cs typeface="Calibri"/>
              </a:rPr>
              <a:t> </a:t>
            </a:r>
            <a:r>
              <a:rPr sz="1600" kern="0" spc="-15" dirty="0">
                <a:solidFill>
                  <a:sysClr val="windowText" lastClr="000000"/>
                </a:solidFill>
                <a:latin typeface="Calibri"/>
                <a:cs typeface="Calibri"/>
              </a:rPr>
              <a:t>awards</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promotes</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eleven</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innovative</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ideas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that</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address</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eleven</a:t>
            </a:r>
            <a:r>
              <a:rPr sz="1600" kern="0" spc="35" dirty="0">
                <a:solidFill>
                  <a:sysClr val="windowText" lastClr="000000"/>
                </a:solidFill>
                <a:latin typeface="Calibri"/>
                <a:cs typeface="Calibri"/>
              </a:rPr>
              <a:t> </a:t>
            </a:r>
            <a:r>
              <a:rPr sz="1600" b="1" kern="0" spc="-10" dirty="0">
                <a:solidFill>
                  <a:srgbClr val="FF0000"/>
                </a:solidFill>
                <a:latin typeface="Calibri"/>
                <a:cs typeface="Calibri"/>
              </a:rPr>
              <a:t>challenges</a:t>
            </a:r>
            <a:r>
              <a:rPr sz="1600" b="1" kern="0" spc="15" dirty="0">
                <a:solidFill>
                  <a:srgbClr val="FF0000"/>
                </a:solidFill>
                <a:latin typeface="Calibri"/>
                <a:cs typeface="Calibri"/>
              </a:rPr>
              <a:t> </a:t>
            </a:r>
            <a:r>
              <a:rPr sz="1600" kern="0" spc="-5" dirty="0">
                <a:solidFill>
                  <a:sysClr val="windowText" lastClr="000000"/>
                </a:solidFill>
                <a:latin typeface="Calibri"/>
                <a:cs typeface="Calibri"/>
              </a:rPr>
              <a:t>in </a:t>
            </a:r>
            <a:r>
              <a:rPr sz="1600" kern="0" spc="-34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following</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industries:</a:t>
            </a:r>
            <a:r>
              <a:rPr sz="1600" kern="0" spc="5" dirty="0">
                <a:solidFill>
                  <a:sysClr val="windowText" lastClr="000000"/>
                </a:solidFill>
                <a:latin typeface="Calibri"/>
                <a:cs typeface="Calibri"/>
              </a:rPr>
              <a:t> </a:t>
            </a:r>
            <a:r>
              <a:rPr sz="1600" b="1" kern="0" spc="-5" dirty="0">
                <a:solidFill>
                  <a:srgbClr val="FF0000"/>
                </a:solidFill>
                <a:latin typeface="Calibri"/>
                <a:cs typeface="Calibri"/>
              </a:rPr>
              <a:t>publishing</a:t>
            </a:r>
            <a:r>
              <a:rPr sz="1600" kern="0" spc="-5" dirty="0">
                <a:solidFill>
                  <a:sysClr val="windowText" lastClr="000000"/>
                </a:solidFill>
                <a:latin typeface="Calibri"/>
                <a:cs typeface="Calibri"/>
              </a:rPr>
              <a:t>;</a:t>
            </a:r>
            <a:r>
              <a:rPr sz="1600" kern="0" spc="30" dirty="0">
                <a:solidFill>
                  <a:sysClr val="windowText" lastClr="000000"/>
                </a:solidFill>
                <a:latin typeface="Calibri"/>
                <a:cs typeface="Calibri"/>
              </a:rPr>
              <a:t> </a:t>
            </a:r>
            <a:r>
              <a:rPr sz="1600" b="1" kern="0" spc="-5" dirty="0">
                <a:solidFill>
                  <a:srgbClr val="FF0000"/>
                </a:solidFill>
                <a:latin typeface="Calibri"/>
                <a:cs typeface="Calibri"/>
              </a:rPr>
              <a:t>animation</a:t>
            </a:r>
            <a:r>
              <a:rPr sz="1600" kern="0" spc="-5" dirty="0">
                <a:solidFill>
                  <a:sysClr val="windowText" lastClr="000000"/>
                </a:solidFill>
                <a:latin typeface="Calibri"/>
                <a:cs typeface="Calibri"/>
              </a:rPr>
              <a:t>; </a:t>
            </a:r>
            <a:r>
              <a:rPr sz="1600" b="1" kern="0" spc="-5" dirty="0">
                <a:solidFill>
                  <a:srgbClr val="FF0000"/>
                </a:solidFill>
                <a:latin typeface="Calibri"/>
                <a:cs typeface="Calibri"/>
              </a:rPr>
              <a:t>home</a:t>
            </a:r>
            <a:r>
              <a:rPr sz="1600" b="1" kern="0" spc="10" dirty="0">
                <a:solidFill>
                  <a:srgbClr val="FF0000"/>
                </a:solidFill>
                <a:latin typeface="Calibri"/>
                <a:cs typeface="Calibri"/>
              </a:rPr>
              <a:t> </a:t>
            </a:r>
            <a:r>
              <a:rPr sz="1600" b="1" kern="0" spc="-10" dirty="0">
                <a:solidFill>
                  <a:srgbClr val="FF0000"/>
                </a:solidFill>
                <a:latin typeface="Calibri"/>
                <a:cs typeface="Calibri"/>
              </a:rPr>
              <a:t>entertainment</a:t>
            </a:r>
            <a:r>
              <a:rPr sz="1600" kern="0" spc="-10" dirty="0">
                <a:solidFill>
                  <a:sysClr val="windowText" lastClr="000000"/>
                </a:solidFill>
                <a:latin typeface="Calibri"/>
                <a:cs typeface="Calibri"/>
              </a:rPr>
              <a:t>;</a:t>
            </a:r>
            <a:r>
              <a:rPr sz="1600" kern="0" spc="15" dirty="0">
                <a:solidFill>
                  <a:sysClr val="windowText" lastClr="000000"/>
                </a:solidFill>
                <a:latin typeface="Calibri"/>
                <a:cs typeface="Calibri"/>
              </a:rPr>
              <a:t> </a:t>
            </a:r>
            <a:r>
              <a:rPr sz="1600" b="1" kern="0" spc="-10" dirty="0">
                <a:solidFill>
                  <a:srgbClr val="FF0000"/>
                </a:solidFill>
                <a:latin typeface="Calibri"/>
                <a:cs typeface="Calibri"/>
              </a:rPr>
              <a:t>video-gaming</a:t>
            </a:r>
            <a:r>
              <a:rPr sz="1600" kern="0" spc="-10" dirty="0">
                <a:solidFill>
                  <a:sysClr val="windowText" lastClr="000000"/>
                </a:solidFill>
                <a:latin typeface="Calibri"/>
                <a:cs typeface="Calibri"/>
              </a:rPr>
              <a:t>,</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and </a:t>
            </a:r>
            <a:r>
              <a:rPr sz="1600" kern="0" dirty="0">
                <a:solidFill>
                  <a:sysClr val="windowText" lastClr="000000"/>
                </a:solidFill>
                <a:latin typeface="Calibri"/>
                <a:cs typeface="Calibri"/>
              </a:rPr>
              <a:t> </a:t>
            </a:r>
            <a:r>
              <a:rPr sz="1600" b="1" kern="0" spc="-10" dirty="0">
                <a:solidFill>
                  <a:srgbClr val="FF0000"/>
                </a:solidFill>
                <a:latin typeface="Calibri"/>
                <a:cs typeface="Calibri"/>
              </a:rPr>
              <a:t>lifelong</a:t>
            </a:r>
            <a:r>
              <a:rPr sz="1600" b="1" kern="0" spc="-20" dirty="0">
                <a:solidFill>
                  <a:srgbClr val="FF0000"/>
                </a:solidFill>
                <a:latin typeface="Calibri"/>
                <a:cs typeface="Calibri"/>
              </a:rPr>
              <a:t> </a:t>
            </a:r>
            <a:r>
              <a:rPr sz="1600" b="1" kern="0" spc="-5" dirty="0">
                <a:solidFill>
                  <a:srgbClr val="FF0000"/>
                </a:solidFill>
                <a:latin typeface="Calibri"/>
                <a:cs typeface="Calibri"/>
              </a:rPr>
              <a:t>learning</a:t>
            </a:r>
            <a:r>
              <a:rPr sz="1600" b="1" kern="0" spc="15" dirty="0">
                <a:solidFill>
                  <a:srgbClr val="FF0000"/>
                </a:solidFill>
                <a:latin typeface="Calibri"/>
                <a:cs typeface="Calibri"/>
              </a:rPr>
              <a:t> </a:t>
            </a:r>
            <a:r>
              <a:rPr sz="1600" b="1" kern="0" spc="-10" dirty="0">
                <a:solidFill>
                  <a:srgbClr val="FF0000"/>
                </a:solidFill>
                <a:latin typeface="Calibri"/>
                <a:cs typeface="Calibri"/>
              </a:rPr>
              <a:t>for</a:t>
            </a:r>
            <a:r>
              <a:rPr sz="1600" b="1" kern="0" dirty="0">
                <a:solidFill>
                  <a:srgbClr val="FF0000"/>
                </a:solidFill>
                <a:latin typeface="Calibri"/>
                <a:cs typeface="Calibri"/>
              </a:rPr>
              <a:t> </a:t>
            </a:r>
            <a:r>
              <a:rPr sz="1600" b="1" kern="0" spc="-10" dirty="0">
                <a:solidFill>
                  <a:srgbClr val="FF0000"/>
                </a:solidFill>
                <a:latin typeface="Calibri"/>
                <a:cs typeface="Calibri"/>
              </a:rPr>
              <a:t>professionals</a:t>
            </a:r>
            <a:endParaRPr sz="1600" kern="0">
              <a:solidFill>
                <a:sysClr val="windowText" lastClr="000000"/>
              </a:solidFill>
              <a:latin typeface="Calibri"/>
              <a:cs typeface="Calibri"/>
            </a:endParaRPr>
          </a:p>
          <a:p>
            <a:pPr marL="184785" marR="108585" indent="-172720">
              <a:spcBef>
                <a:spcPts val="1325"/>
              </a:spcBef>
              <a:buFont typeface="Arial"/>
              <a:buChar char="•"/>
              <a:tabLst>
                <a:tab pos="185420" algn="l"/>
              </a:tabLst>
            </a:pPr>
            <a:r>
              <a:rPr sz="1600" kern="0" spc="-5" dirty="0">
                <a:solidFill>
                  <a:sysClr val="windowText" lastClr="000000"/>
                </a:solidFill>
                <a:latin typeface="Calibri"/>
                <a:cs typeface="Calibri"/>
              </a:rPr>
              <a:t>The</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challenges</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are</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proposed</a:t>
            </a:r>
            <a:r>
              <a:rPr sz="1600" kern="0" spc="25" dirty="0">
                <a:solidFill>
                  <a:sysClr val="windowText" lastClr="000000"/>
                </a:solidFill>
                <a:latin typeface="Calibri"/>
                <a:cs typeface="Calibri"/>
              </a:rPr>
              <a:t> </a:t>
            </a:r>
            <a:r>
              <a:rPr sz="1600" kern="0" spc="-10" dirty="0">
                <a:solidFill>
                  <a:sysClr val="windowText" lastClr="000000"/>
                </a:solidFill>
                <a:latin typeface="Calibri"/>
                <a:cs typeface="Calibri"/>
              </a:rPr>
              <a:t>by</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UniMC</a:t>
            </a:r>
            <a:r>
              <a:rPr sz="1600" kern="0" spc="10" dirty="0">
                <a:solidFill>
                  <a:sysClr val="windowText" lastClr="000000"/>
                </a:solidFill>
                <a:latin typeface="Calibri"/>
                <a:cs typeface="Calibri"/>
              </a:rPr>
              <a:t> </a:t>
            </a:r>
            <a:r>
              <a:rPr sz="1600" b="1" kern="0" spc="-5" dirty="0">
                <a:solidFill>
                  <a:srgbClr val="FF0000"/>
                </a:solidFill>
                <a:latin typeface="Calibri"/>
                <a:cs typeface="Calibri"/>
              </a:rPr>
              <a:t>partner</a:t>
            </a:r>
            <a:r>
              <a:rPr sz="1600" b="1" kern="0" spc="35" dirty="0">
                <a:solidFill>
                  <a:srgbClr val="FF0000"/>
                </a:solidFill>
                <a:latin typeface="Calibri"/>
                <a:cs typeface="Calibri"/>
              </a:rPr>
              <a:t> </a:t>
            </a:r>
            <a:r>
              <a:rPr sz="1600" b="1" kern="0" spc="-10" dirty="0">
                <a:solidFill>
                  <a:srgbClr val="FF0000"/>
                </a:solidFill>
                <a:latin typeface="Calibri"/>
                <a:cs typeface="Calibri"/>
              </a:rPr>
              <a:t>firms</a:t>
            </a:r>
            <a:r>
              <a:rPr sz="1600" b="1" kern="0" spc="30" dirty="0">
                <a:solidFill>
                  <a:srgbClr val="FF0000"/>
                </a:solidFill>
                <a:latin typeface="Calibri"/>
                <a:cs typeface="Calibri"/>
              </a:rPr>
              <a:t> </a:t>
            </a:r>
            <a:r>
              <a:rPr sz="1600" kern="0" spc="-5" dirty="0">
                <a:solidFill>
                  <a:sysClr val="windowText" lastClr="000000"/>
                </a:solidFill>
                <a:latin typeface="Calibri"/>
                <a:cs typeface="Calibri"/>
              </a:rPr>
              <a:t>which</a:t>
            </a:r>
            <a:r>
              <a:rPr sz="1600" kern="0" spc="5" dirty="0">
                <a:solidFill>
                  <a:sysClr val="windowText" lastClr="000000"/>
                </a:solidFill>
                <a:latin typeface="Calibri"/>
                <a:cs typeface="Calibri"/>
              </a:rPr>
              <a:t> </a:t>
            </a:r>
            <a:r>
              <a:rPr sz="1600" kern="0" spc="-15" dirty="0">
                <a:solidFill>
                  <a:sysClr val="windowText" lastClr="000000"/>
                </a:solidFill>
                <a:latin typeface="Calibri"/>
                <a:cs typeface="Calibri"/>
              </a:rPr>
              <a:t>are</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nationally</a:t>
            </a:r>
            <a:r>
              <a:rPr sz="1600" kern="0" spc="-30"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internationally </a:t>
            </a:r>
            <a:r>
              <a:rPr sz="1600" kern="0" spc="-345" dirty="0">
                <a:solidFill>
                  <a:sysClr val="windowText" lastClr="000000"/>
                </a:solidFill>
                <a:latin typeface="Calibri"/>
                <a:cs typeface="Calibri"/>
              </a:rPr>
              <a:t> </a:t>
            </a:r>
            <a:r>
              <a:rPr sz="1600" kern="0" spc="-10" dirty="0">
                <a:solidFill>
                  <a:sysClr val="windowText" lastClr="000000"/>
                </a:solidFill>
                <a:latin typeface="Calibri"/>
                <a:cs typeface="Calibri"/>
              </a:rPr>
              <a:t>known</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in</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 </a:t>
            </a:r>
            <a:r>
              <a:rPr sz="1600" kern="0" spc="-10" dirty="0">
                <a:solidFill>
                  <a:sysClr val="windowText" lastClr="000000"/>
                </a:solidFill>
                <a:latin typeface="Calibri"/>
                <a:cs typeface="Calibri"/>
              </a:rPr>
              <a:t>cultural</a:t>
            </a:r>
            <a:r>
              <a:rPr sz="1600" kern="0" spc="-5" dirty="0">
                <a:solidFill>
                  <a:sysClr val="windowText" lastClr="000000"/>
                </a:solidFill>
                <a:latin typeface="Calibri"/>
                <a:cs typeface="Calibri"/>
              </a:rPr>
              <a:t> and</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creative</a:t>
            </a:r>
            <a:r>
              <a:rPr sz="1600" kern="0" spc="20" dirty="0">
                <a:solidFill>
                  <a:sysClr val="windowText" lastClr="000000"/>
                </a:solidFill>
                <a:latin typeface="Calibri"/>
                <a:cs typeface="Calibri"/>
              </a:rPr>
              <a:t> </a:t>
            </a:r>
            <a:r>
              <a:rPr sz="1600" kern="0" spc="-35" dirty="0">
                <a:solidFill>
                  <a:sysClr val="windowText" lastClr="000000"/>
                </a:solidFill>
                <a:latin typeface="Calibri"/>
                <a:cs typeface="Calibri"/>
              </a:rPr>
              <a:t>sector.</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These</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firms</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usually</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collaborate</a:t>
            </a:r>
            <a:r>
              <a:rPr sz="1600" kern="0" spc="40" dirty="0">
                <a:solidFill>
                  <a:sysClr val="windowText" lastClr="000000"/>
                </a:solidFill>
                <a:latin typeface="Calibri"/>
                <a:cs typeface="Calibri"/>
              </a:rPr>
              <a:t> </a:t>
            </a:r>
            <a:r>
              <a:rPr sz="1600" kern="0" spc="-5" dirty="0">
                <a:solidFill>
                  <a:sysClr val="windowText" lastClr="000000"/>
                </a:solidFill>
                <a:latin typeface="Calibri"/>
                <a:cs typeface="Calibri"/>
              </a:rPr>
              <a:t>with</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UniMC</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to </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develop</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applied</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research</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projects</a:t>
            </a:r>
            <a:r>
              <a:rPr sz="1600" kern="0" spc="50" dirty="0">
                <a:solidFill>
                  <a:sysClr val="windowText" lastClr="000000"/>
                </a:solidFill>
                <a:latin typeface="Calibri"/>
                <a:cs typeface="Calibri"/>
              </a:rPr>
              <a:t> </a:t>
            </a:r>
            <a:r>
              <a:rPr sz="1600" kern="0" spc="-5" dirty="0">
                <a:solidFill>
                  <a:sysClr val="windowText" lastClr="000000"/>
                </a:solidFill>
                <a:latin typeface="Calibri"/>
                <a:cs typeface="Calibri"/>
              </a:rPr>
              <a:t>and </a:t>
            </a:r>
            <a:r>
              <a:rPr sz="1600" kern="0" spc="-10" dirty="0">
                <a:solidFill>
                  <a:sysClr val="windowText" lastClr="000000"/>
                </a:solidFill>
                <a:latin typeface="Calibri"/>
                <a:cs typeface="Calibri"/>
              </a:rPr>
              <a:t>to</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foster</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student</a:t>
            </a:r>
            <a:r>
              <a:rPr sz="1600" kern="0" spc="-5" dirty="0">
                <a:solidFill>
                  <a:sysClr val="windowText" lastClr="000000"/>
                </a:solidFill>
                <a:latin typeface="Calibri"/>
                <a:cs typeface="Calibri"/>
              </a:rPr>
              <a:t> employability (internships,</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industrial </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Ph.D.)</a:t>
            </a:r>
            <a:endParaRPr sz="1600" kern="0">
              <a:solidFill>
                <a:sysClr val="windowText" lastClr="000000"/>
              </a:solidFill>
              <a:latin typeface="Calibri"/>
              <a:cs typeface="Calibri"/>
            </a:endParaRPr>
          </a:p>
          <a:p>
            <a:pPr marL="184785" marR="19685" indent="-172720">
              <a:spcBef>
                <a:spcPts val="1320"/>
              </a:spcBef>
              <a:buFont typeface="Arial"/>
              <a:buChar char="•"/>
              <a:tabLst>
                <a:tab pos="185420" algn="l"/>
              </a:tabLst>
            </a:pPr>
            <a:r>
              <a:rPr sz="1600" kern="0" spc="-10" dirty="0">
                <a:solidFill>
                  <a:sysClr val="windowText" lastClr="000000"/>
                </a:solidFill>
                <a:latin typeface="Calibri"/>
                <a:cs typeface="Calibri"/>
              </a:rPr>
              <a:t>Citizens,</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students,</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associations,</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professionals</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and </a:t>
            </a:r>
            <a:r>
              <a:rPr sz="1600" kern="0" spc="-10" dirty="0">
                <a:solidFill>
                  <a:sysClr val="windowText" lastClr="000000"/>
                </a:solidFill>
                <a:latin typeface="Calibri"/>
                <a:cs typeface="Calibri"/>
              </a:rPr>
              <a:t>companies</a:t>
            </a:r>
            <a:r>
              <a:rPr sz="1600" kern="0" spc="15" dirty="0">
                <a:solidFill>
                  <a:sysClr val="windowText" lastClr="000000"/>
                </a:solidFill>
                <a:latin typeface="Calibri"/>
                <a:cs typeface="Calibri"/>
              </a:rPr>
              <a:t> </a:t>
            </a:r>
            <a:r>
              <a:rPr sz="1600" kern="0" spc="-15" dirty="0">
                <a:solidFill>
                  <a:sysClr val="windowText" lastClr="000000"/>
                </a:solidFill>
                <a:latin typeface="Calibri"/>
                <a:cs typeface="Calibri"/>
              </a:rPr>
              <a:t>are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invited</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reply</a:t>
            </a:r>
            <a:r>
              <a:rPr sz="1600" kern="0" spc="2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the </a:t>
            </a:r>
            <a:r>
              <a:rPr sz="1600" kern="0" spc="-5" dirty="0">
                <a:solidFill>
                  <a:sysClr val="windowText" lastClr="000000"/>
                </a:solidFill>
                <a:latin typeface="Calibri"/>
                <a:cs typeface="Calibri"/>
              </a:rPr>
              <a:t> challenges</a:t>
            </a:r>
            <a:r>
              <a:rPr sz="1600" kern="0" spc="-10" dirty="0">
                <a:solidFill>
                  <a:sysClr val="windowText" lastClr="000000"/>
                </a:solidFill>
                <a:latin typeface="Calibri"/>
                <a:cs typeface="Calibri"/>
              </a:rPr>
              <a:t> by</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proposing</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innovative</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solutions. The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best</a:t>
            </a:r>
            <a:r>
              <a:rPr sz="1600" kern="0" spc="5" dirty="0">
                <a:solidFill>
                  <a:sysClr val="windowText" lastClr="000000"/>
                </a:solidFill>
                <a:latin typeface="Calibri"/>
                <a:cs typeface="Calibri"/>
              </a:rPr>
              <a:t> </a:t>
            </a:r>
            <a:r>
              <a:rPr sz="1600" kern="0" spc="-15" dirty="0">
                <a:solidFill>
                  <a:sysClr val="windowText" lastClr="000000"/>
                </a:solidFill>
                <a:latin typeface="Calibri"/>
                <a:cs typeface="Calibri"/>
              </a:rPr>
              <a:t>innovators</a:t>
            </a:r>
            <a:r>
              <a:rPr sz="1600" kern="0" spc="15" dirty="0">
                <a:solidFill>
                  <a:sysClr val="windowText" lastClr="000000"/>
                </a:solidFill>
                <a:latin typeface="Calibri"/>
                <a:cs typeface="Calibri"/>
              </a:rPr>
              <a:t> </a:t>
            </a:r>
            <a:r>
              <a:rPr sz="1600" kern="0" spc="-15" dirty="0">
                <a:solidFill>
                  <a:sysClr val="windowText" lastClr="000000"/>
                </a:solidFill>
                <a:latin typeface="Calibri"/>
                <a:cs typeface="Calibri"/>
              </a:rPr>
              <a:t>are</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awarded</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with</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a</a:t>
            </a:r>
            <a:r>
              <a:rPr sz="1600" kern="0" spc="50" dirty="0">
                <a:solidFill>
                  <a:sysClr val="windowText" lastClr="000000"/>
                </a:solidFill>
                <a:latin typeface="Calibri"/>
                <a:cs typeface="Calibri"/>
              </a:rPr>
              <a:t> </a:t>
            </a:r>
            <a:r>
              <a:rPr sz="1600" kern="0" spc="-15" dirty="0">
                <a:solidFill>
                  <a:sysClr val="windowText" lastClr="000000"/>
                </a:solidFill>
                <a:latin typeface="Calibri"/>
                <a:cs typeface="Calibri"/>
              </a:rPr>
              <a:t>program </a:t>
            </a:r>
            <a:r>
              <a:rPr sz="1600" kern="0" spc="-34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develop</a:t>
            </a:r>
            <a:r>
              <a:rPr sz="1600" kern="0" spc="1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solution</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and</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to</a:t>
            </a:r>
            <a:r>
              <a:rPr sz="1600" kern="0" dirty="0">
                <a:solidFill>
                  <a:sysClr val="windowText" lastClr="000000"/>
                </a:solidFill>
                <a:latin typeface="Calibri"/>
                <a:cs typeface="Calibri"/>
              </a:rPr>
              <a:t> </a:t>
            </a:r>
            <a:r>
              <a:rPr sz="1600" kern="0" spc="-15" dirty="0">
                <a:solidFill>
                  <a:sysClr val="windowText" lastClr="000000"/>
                </a:solidFill>
                <a:latin typeface="Calibri"/>
                <a:cs typeface="Calibri"/>
              </a:rPr>
              <a:t>transfer</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it</a:t>
            </a:r>
            <a:r>
              <a:rPr sz="1600" kern="0" spc="5" dirty="0">
                <a:solidFill>
                  <a:sysClr val="windowText" lastClr="000000"/>
                </a:solidFill>
                <a:latin typeface="Calibri"/>
                <a:cs typeface="Calibri"/>
              </a:rPr>
              <a:t> </a:t>
            </a:r>
            <a:r>
              <a:rPr sz="1600" kern="0" spc="-10" dirty="0">
                <a:solidFill>
                  <a:sysClr val="windowText" lastClr="000000"/>
                </a:solidFill>
                <a:latin typeface="Calibri"/>
                <a:cs typeface="Calibri"/>
              </a:rPr>
              <a:t>to</a:t>
            </a:r>
            <a:r>
              <a:rPr sz="1600" kern="0"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15" dirty="0">
                <a:solidFill>
                  <a:sysClr val="windowText" lastClr="000000"/>
                </a:solidFill>
                <a:latin typeface="Calibri"/>
                <a:cs typeface="Calibri"/>
              </a:rPr>
              <a:t>market,</a:t>
            </a:r>
            <a:r>
              <a:rPr sz="1600" kern="0" spc="20" dirty="0">
                <a:solidFill>
                  <a:sysClr val="windowText" lastClr="000000"/>
                </a:solidFill>
                <a:latin typeface="Calibri"/>
                <a:cs typeface="Calibri"/>
              </a:rPr>
              <a:t> </a:t>
            </a:r>
            <a:r>
              <a:rPr sz="1600" kern="0" spc="-5" dirty="0">
                <a:solidFill>
                  <a:sysClr val="windowText" lastClr="000000"/>
                </a:solidFill>
                <a:latin typeface="Calibri"/>
                <a:cs typeface="Calibri"/>
              </a:rPr>
              <a:t>also</a:t>
            </a:r>
            <a:r>
              <a:rPr sz="1600" kern="0" dirty="0">
                <a:solidFill>
                  <a:sysClr val="windowText" lastClr="000000"/>
                </a:solidFill>
                <a:latin typeface="Calibri"/>
                <a:cs typeface="Calibri"/>
              </a:rPr>
              <a:t> </a:t>
            </a:r>
            <a:r>
              <a:rPr sz="1600" kern="0" spc="-10" dirty="0">
                <a:solidFill>
                  <a:sysClr val="windowText" lastClr="000000"/>
                </a:solidFill>
                <a:latin typeface="Calibri"/>
                <a:cs typeface="Calibri"/>
              </a:rPr>
              <a:t>benefitting</a:t>
            </a:r>
            <a:r>
              <a:rPr sz="1600" kern="0" spc="30" dirty="0">
                <a:solidFill>
                  <a:sysClr val="windowText" lastClr="000000"/>
                </a:solidFill>
                <a:latin typeface="Calibri"/>
                <a:cs typeface="Calibri"/>
              </a:rPr>
              <a:t> </a:t>
            </a:r>
            <a:r>
              <a:rPr sz="1600" kern="0" spc="-15" dirty="0">
                <a:solidFill>
                  <a:sysClr val="windowText" lastClr="000000"/>
                </a:solidFill>
                <a:latin typeface="Calibri"/>
                <a:cs typeface="Calibri"/>
              </a:rPr>
              <a:t>from</a:t>
            </a:r>
            <a:r>
              <a:rPr sz="1600" kern="0" spc="5" dirty="0">
                <a:solidFill>
                  <a:sysClr val="windowText" lastClr="000000"/>
                </a:solidFill>
                <a:latin typeface="Calibri"/>
                <a:cs typeface="Calibri"/>
              </a:rPr>
              <a:t> </a:t>
            </a:r>
            <a:r>
              <a:rPr sz="1600" kern="0" spc="-5"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support</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of </a:t>
            </a:r>
            <a:r>
              <a:rPr sz="1600" kern="0" spc="-5" dirty="0">
                <a:solidFill>
                  <a:sysClr val="windowText" lastClr="000000"/>
                </a:solidFill>
                <a:latin typeface="Calibri"/>
                <a:cs typeface="Calibri"/>
              </a:rPr>
              <a:t> the</a:t>
            </a:r>
            <a:r>
              <a:rPr sz="1600" kern="0" spc="-10" dirty="0">
                <a:solidFill>
                  <a:sysClr val="windowText" lastClr="000000"/>
                </a:solidFill>
                <a:latin typeface="Calibri"/>
                <a:cs typeface="Calibri"/>
              </a:rPr>
              <a:t> </a:t>
            </a:r>
            <a:r>
              <a:rPr sz="1600" kern="0" spc="-5" dirty="0">
                <a:solidFill>
                  <a:sysClr val="windowText" lastClr="000000"/>
                </a:solidFill>
                <a:latin typeface="Calibri"/>
                <a:cs typeface="Calibri"/>
              </a:rPr>
              <a:t>partner</a:t>
            </a:r>
            <a:r>
              <a:rPr sz="1600" kern="0" spc="10" dirty="0">
                <a:solidFill>
                  <a:sysClr val="windowText" lastClr="000000"/>
                </a:solidFill>
                <a:latin typeface="Calibri"/>
                <a:cs typeface="Calibri"/>
              </a:rPr>
              <a:t> </a:t>
            </a:r>
            <a:r>
              <a:rPr sz="1600" kern="0" spc="-10" dirty="0">
                <a:solidFill>
                  <a:sysClr val="windowText" lastClr="000000"/>
                </a:solidFill>
                <a:latin typeface="Calibri"/>
                <a:cs typeface="Calibri"/>
              </a:rPr>
              <a:t>companies</a:t>
            </a:r>
            <a:endParaRPr sz="1600" kern="0">
              <a:solidFill>
                <a:sysClr val="windowText" lastClr="000000"/>
              </a:solidFill>
              <a:latin typeface="Calibri"/>
              <a:cs typeface="Calibri"/>
            </a:endParaRPr>
          </a:p>
        </p:txBody>
      </p:sp>
      <p:sp>
        <p:nvSpPr>
          <p:cNvPr id="7" name="object 7"/>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
        <p:nvSpPr>
          <p:cNvPr id="6" name="object 6"/>
          <p:cNvSpPr txBox="1">
            <a:spLocks noGrp="1"/>
          </p:cNvSpPr>
          <p:nvPr>
            <p:ph type="title"/>
          </p:nvPr>
        </p:nvSpPr>
        <p:spPr>
          <a:xfrm>
            <a:off x="4101465" y="132079"/>
            <a:ext cx="3994785" cy="452120"/>
          </a:xfrm>
          <a:prstGeom prst="rect">
            <a:avLst/>
          </a:prstGeom>
        </p:spPr>
        <p:txBody>
          <a:bodyPr vert="horz" wrap="square" lIns="0" tIns="12065" rIns="0" bIns="0" rtlCol="0">
            <a:spAutoFit/>
          </a:bodyPr>
          <a:lstStyle/>
          <a:p>
            <a:pPr marL="12700">
              <a:spcBef>
                <a:spcPts val="95"/>
              </a:spcBef>
            </a:pPr>
            <a:r>
              <a:rPr spc="-10" dirty="0"/>
              <a:t>Culture</a:t>
            </a:r>
            <a:r>
              <a:rPr spc="15" dirty="0"/>
              <a:t> </a:t>
            </a:r>
            <a:r>
              <a:rPr spc="-5" dirty="0"/>
              <a:t>and</a:t>
            </a:r>
            <a:r>
              <a:rPr dirty="0"/>
              <a:t> </a:t>
            </a:r>
            <a:r>
              <a:rPr spc="-10" dirty="0"/>
              <a:t>Creativity</a:t>
            </a:r>
            <a:r>
              <a:rPr spc="45" dirty="0"/>
              <a:t> </a:t>
            </a:r>
            <a:r>
              <a:rPr spc="-10" dirty="0"/>
              <a:t>Club</a:t>
            </a:r>
          </a:p>
        </p:txBody>
      </p:sp>
    </p:spTree>
    <p:extLst>
      <p:ext uri="{BB962C8B-B14F-4D97-AF65-F5344CB8AC3E}">
        <p14:creationId xmlns:p14="http://schemas.microsoft.com/office/powerpoint/2010/main" val="1175888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976883"/>
            <a:ext cx="9144000" cy="4904232"/>
          </a:xfrm>
          <a:prstGeom prst="rect">
            <a:avLst/>
          </a:prstGeom>
        </p:spPr>
      </p:pic>
      <p:sp>
        <p:nvSpPr>
          <p:cNvPr id="3" name="object 3"/>
          <p:cNvSpPr txBox="1">
            <a:spLocks noGrp="1"/>
          </p:cNvSpPr>
          <p:nvPr>
            <p:ph type="title"/>
          </p:nvPr>
        </p:nvSpPr>
        <p:spPr>
          <a:xfrm>
            <a:off x="4101465" y="132079"/>
            <a:ext cx="3994785" cy="452120"/>
          </a:xfrm>
          <a:prstGeom prst="rect">
            <a:avLst/>
          </a:prstGeom>
        </p:spPr>
        <p:txBody>
          <a:bodyPr vert="horz" wrap="square" lIns="0" tIns="12065" rIns="0" bIns="0" rtlCol="0">
            <a:spAutoFit/>
          </a:bodyPr>
          <a:lstStyle/>
          <a:p>
            <a:pPr marL="12700">
              <a:spcBef>
                <a:spcPts val="95"/>
              </a:spcBef>
            </a:pPr>
            <a:r>
              <a:rPr spc="-10" dirty="0"/>
              <a:t>Culture</a:t>
            </a:r>
            <a:r>
              <a:rPr spc="15" dirty="0"/>
              <a:t> </a:t>
            </a:r>
            <a:r>
              <a:rPr spc="-5" dirty="0"/>
              <a:t>and</a:t>
            </a:r>
            <a:r>
              <a:rPr dirty="0"/>
              <a:t> </a:t>
            </a:r>
            <a:r>
              <a:rPr spc="-10" dirty="0"/>
              <a:t>Creativity</a:t>
            </a:r>
            <a:r>
              <a:rPr spc="45" dirty="0"/>
              <a:t> </a:t>
            </a:r>
            <a:r>
              <a:rPr spc="-10" dirty="0"/>
              <a:t>Club</a:t>
            </a:r>
          </a:p>
        </p:txBody>
      </p:sp>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3"/>
              </a:rPr>
              <a:t>lorenzo.compagnucci@unimc.it</a:t>
            </a:r>
            <a:endParaRPr sz="1100" kern="0">
              <a:solidFill>
                <a:sysClr val="windowText" lastClr="000000"/>
              </a:solidFill>
              <a:latin typeface="Calibri"/>
              <a:cs typeface="Calibri"/>
            </a:endParaRPr>
          </a:p>
        </p:txBody>
      </p:sp>
    </p:spTree>
    <p:extLst>
      <p:ext uri="{BB962C8B-B14F-4D97-AF65-F5344CB8AC3E}">
        <p14:creationId xmlns:p14="http://schemas.microsoft.com/office/powerpoint/2010/main" val="297160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54" r="154"/>
          <a:stretch>
            <a:fillRect/>
          </a:stretch>
        </p:blipFill>
        <p:spPr>
          <a:xfrm>
            <a:off x="331278" y="979715"/>
            <a:ext cx="11548318" cy="5568750"/>
          </a:xfrm>
        </p:spPr>
      </p:pic>
      <p:sp>
        <p:nvSpPr>
          <p:cNvPr id="5" name="Titel 1"/>
          <p:cNvSpPr txBox="1">
            <a:spLocks/>
          </p:cNvSpPr>
          <p:nvPr/>
        </p:nvSpPr>
        <p:spPr>
          <a:xfrm>
            <a:off x="584049" y="177188"/>
            <a:ext cx="11042776" cy="607284"/>
          </a:xfrm>
          <a:prstGeom prst="rect">
            <a:avLst/>
          </a:prstGeom>
        </p:spPr>
        <p:txBody>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defTabSz="914289"/>
            <a:r>
              <a:rPr lang="nl-BE" sz="3797">
                <a:latin typeface="Arial"/>
              </a:rPr>
              <a:t>Ghent University</a:t>
            </a:r>
            <a:endParaRPr lang="nl-BE" sz="3797" dirty="0">
              <a:latin typeface="Arial"/>
            </a:endParaRPr>
          </a:p>
        </p:txBody>
      </p:sp>
    </p:spTree>
    <p:extLst>
      <p:ext uri="{BB962C8B-B14F-4D97-AF65-F5344CB8AC3E}">
        <p14:creationId xmlns:p14="http://schemas.microsoft.com/office/powerpoint/2010/main" val="1358550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3084" y="1561592"/>
            <a:ext cx="5008245" cy="513715"/>
          </a:xfrm>
          <a:prstGeom prst="rect">
            <a:avLst/>
          </a:prstGeom>
        </p:spPr>
        <p:txBody>
          <a:bodyPr vert="horz" wrap="square" lIns="0" tIns="13335" rIns="0" bIns="0" rtlCol="0">
            <a:spAutoFit/>
          </a:bodyPr>
          <a:lstStyle/>
          <a:p>
            <a:pPr marL="12700">
              <a:spcBef>
                <a:spcPts val="105"/>
              </a:spcBef>
            </a:pPr>
            <a:r>
              <a:rPr sz="3200" spc="-5" dirty="0"/>
              <a:t>Thank</a:t>
            </a:r>
            <a:r>
              <a:rPr sz="3200" spc="-25" dirty="0"/>
              <a:t> </a:t>
            </a:r>
            <a:r>
              <a:rPr sz="3200" spc="-15" dirty="0"/>
              <a:t>you</a:t>
            </a:r>
            <a:r>
              <a:rPr sz="3200" dirty="0"/>
              <a:t> </a:t>
            </a:r>
            <a:r>
              <a:rPr sz="3200" spc="-20" dirty="0"/>
              <a:t>for</a:t>
            </a:r>
            <a:r>
              <a:rPr sz="3200" spc="-15" dirty="0"/>
              <a:t> </a:t>
            </a:r>
            <a:r>
              <a:rPr sz="3200" spc="-10" dirty="0"/>
              <a:t>your</a:t>
            </a:r>
            <a:r>
              <a:rPr sz="3200" spc="-15" dirty="0"/>
              <a:t> attention!</a:t>
            </a:r>
            <a:endParaRPr sz="3200"/>
          </a:p>
        </p:txBody>
      </p:sp>
      <p:sp>
        <p:nvSpPr>
          <p:cNvPr id="4" name="object 4"/>
          <p:cNvSpPr txBox="1"/>
          <p:nvPr/>
        </p:nvSpPr>
        <p:spPr>
          <a:xfrm>
            <a:off x="8823706" y="6680403"/>
            <a:ext cx="1821180" cy="153888"/>
          </a:xfrm>
          <a:prstGeom prst="rect">
            <a:avLst/>
          </a:prstGeom>
        </p:spPr>
        <p:txBody>
          <a:bodyPr vert="horz" wrap="square" lIns="0" tIns="0" rIns="0" bIns="0" rtlCol="0">
            <a:spAutoFit/>
          </a:bodyPr>
          <a:lstStyle/>
          <a:p>
            <a:pPr marL="12700">
              <a:lnSpc>
                <a:spcPts val="1150"/>
              </a:lnSpc>
            </a:pPr>
            <a:r>
              <a:rPr sz="1100" u="sng" kern="0" spc="-5" dirty="0">
                <a:solidFill>
                  <a:srgbClr val="0000FF"/>
                </a:solidFill>
                <a:uFill>
                  <a:solidFill>
                    <a:srgbClr val="0000FF"/>
                  </a:solidFill>
                </a:uFill>
                <a:latin typeface="Calibri"/>
                <a:cs typeface="Calibri"/>
                <a:hlinkClick r:id="rId2"/>
              </a:rPr>
              <a:t>lorenzo.compagnucci@unimc.it</a:t>
            </a:r>
            <a:endParaRPr sz="1100" kern="0">
              <a:solidFill>
                <a:sysClr val="windowText" lastClr="000000"/>
              </a:solidFill>
              <a:latin typeface="Calibri"/>
              <a:cs typeface="Calibri"/>
            </a:endParaRPr>
          </a:p>
        </p:txBody>
      </p:sp>
      <p:sp>
        <p:nvSpPr>
          <p:cNvPr id="3" name="object 3"/>
          <p:cNvSpPr txBox="1"/>
          <p:nvPr/>
        </p:nvSpPr>
        <p:spPr>
          <a:xfrm>
            <a:off x="3512311" y="2787141"/>
            <a:ext cx="5167630" cy="2105660"/>
          </a:xfrm>
          <a:prstGeom prst="rect">
            <a:avLst/>
          </a:prstGeom>
        </p:spPr>
        <p:txBody>
          <a:bodyPr vert="horz" wrap="square" lIns="0" tIns="12700" rIns="0" bIns="0" rtlCol="0">
            <a:spAutoFit/>
          </a:bodyPr>
          <a:lstStyle/>
          <a:p>
            <a:pPr algn="ctr">
              <a:spcBef>
                <a:spcPts val="100"/>
              </a:spcBef>
            </a:pPr>
            <a:r>
              <a:rPr sz="2400" b="1" kern="0" spc="-10" dirty="0">
                <a:solidFill>
                  <a:sysClr val="windowText" lastClr="000000"/>
                </a:solidFill>
                <a:latin typeface="Calibri"/>
                <a:cs typeface="Calibri"/>
              </a:rPr>
              <a:t>Lorenzo</a:t>
            </a:r>
            <a:r>
              <a:rPr sz="2400" b="1" kern="0" spc="-85" dirty="0">
                <a:solidFill>
                  <a:sysClr val="windowText" lastClr="000000"/>
                </a:solidFill>
                <a:latin typeface="Calibri"/>
                <a:cs typeface="Calibri"/>
              </a:rPr>
              <a:t> </a:t>
            </a:r>
            <a:r>
              <a:rPr sz="2400" b="1" kern="0" spc="-5" dirty="0">
                <a:solidFill>
                  <a:sysClr val="windowText" lastClr="000000"/>
                </a:solidFill>
                <a:latin typeface="Calibri"/>
                <a:cs typeface="Calibri"/>
              </a:rPr>
              <a:t>Compagnucci</a:t>
            </a:r>
            <a:endParaRPr sz="2400" kern="0">
              <a:solidFill>
                <a:sysClr val="windowText" lastClr="000000"/>
              </a:solidFill>
              <a:latin typeface="Calibri"/>
              <a:cs typeface="Calibri"/>
            </a:endParaRPr>
          </a:p>
          <a:p>
            <a:pPr marL="12700" marR="5080" algn="ctr">
              <a:lnSpc>
                <a:spcPct val="130000"/>
              </a:lnSpc>
              <a:spcBef>
                <a:spcPts val="745"/>
              </a:spcBef>
            </a:pPr>
            <a:r>
              <a:rPr sz="2000" kern="0" spc="-10" dirty="0">
                <a:solidFill>
                  <a:sysClr val="windowText" lastClr="000000"/>
                </a:solidFill>
                <a:latin typeface="Calibri"/>
                <a:cs typeface="Calibri"/>
              </a:rPr>
              <a:t>University</a:t>
            </a:r>
            <a:r>
              <a:rPr sz="2000" kern="0" spc="10" dirty="0">
                <a:solidFill>
                  <a:sysClr val="windowText" lastClr="000000"/>
                </a:solidFill>
                <a:latin typeface="Calibri"/>
                <a:cs typeface="Calibri"/>
              </a:rPr>
              <a:t> </a:t>
            </a:r>
            <a:r>
              <a:rPr sz="2000" kern="0" spc="-5" dirty="0">
                <a:solidFill>
                  <a:sysClr val="windowText" lastClr="000000"/>
                </a:solidFill>
                <a:latin typeface="Calibri"/>
                <a:cs typeface="Calibri"/>
              </a:rPr>
              <a:t>of</a:t>
            </a:r>
            <a:r>
              <a:rPr sz="2000" kern="0" spc="-15" dirty="0">
                <a:solidFill>
                  <a:sysClr val="windowText" lastClr="000000"/>
                </a:solidFill>
                <a:latin typeface="Calibri"/>
                <a:cs typeface="Calibri"/>
              </a:rPr>
              <a:t> </a:t>
            </a:r>
            <a:r>
              <a:rPr sz="2000" kern="0" spc="-10" dirty="0">
                <a:solidFill>
                  <a:sysClr val="windowText" lastClr="000000"/>
                </a:solidFill>
                <a:latin typeface="Calibri"/>
                <a:cs typeface="Calibri"/>
              </a:rPr>
              <a:t>Macerata</a:t>
            </a:r>
            <a:r>
              <a:rPr sz="2000" kern="0" spc="25" dirty="0">
                <a:solidFill>
                  <a:sysClr val="windowText" lastClr="000000"/>
                </a:solidFill>
                <a:latin typeface="Calibri"/>
                <a:cs typeface="Calibri"/>
              </a:rPr>
              <a:t> </a:t>
            </a:r>
            <a:r>
              <a:rPr sz="2000" kern="0" dirty="0">
                <a:solidFill>
                  <a:sysClr val="windowText" lastClr="000000"/>
                </a:solidFill>
                <a:latin typeface="Calibri"/>
                <a:cs typeface="Calibri"/>
              </a:rPr>
              <a:t>–</a:t>
            </a:r>
            <a:r>
              <a:rPr sz="2000" kern="0" spc="-5" dirty="0">
                <a:solidFill>
                  <a:sysClr val="windowText" lastClr="000000"/>
                </a:solidFill>
                <a:latin typeface="Calibri"/>
                <a:cs typeface="Calibri"/>
              </a:rPr>
              <a:t> Department</a:t>
            </a:r>
            <a:r>
              <a:rPr sz="2000" kern="0" dirty="0">
                <a:solidFill>
                  <a:sysClr val="windowText" lastClr="000000"/>
                </a:solidFill>
                <a:latin typeface="Calibri"/>
                <a:cs typeface="Calibri"/>
              </a:rPr>
              <a:t> </a:t>
            </a:r>
            <a:r>
              <a:rPr sz="2000" kern="0" spc="-5" dirty="0">
                <a:solidFill>
                  <a:sysClr val="windowText" lastClr="000000"/>
                </a:solidFill>
                <a:latin typeface="Calibri"/>
                <a:cs typeface="Calibri"/>
              </a:rPr>
              <a:t>of</a:t>
            </a:r>
            <a:r>
              <a:rPr sz="2000" kern="0" spc="-10" dirty="0">
                <a:solidFill>
                  <a:sysClr val="windowText" lastClr="000000"/>
                </a:solidFill>
                <a:latin typeface="Calibri"/>
                <a:cs typeface="Calibri"/>
              </a:rPr>
              <a:t> Law </a:t>
            </a:r>
            <a:r>
              <a:rPr sz="2000" kern="0" spc="-5" dirty="0">
                <a:solidFill>
                  <a:sysClr val="windowText" lastClr="000000"/>
                </a:solidFill>
                <a:latin typeface="Calibri"/>
                <a:cs typeface="Calibri"/>
              </a:rPr>
              <a:t> </a:t>
            </a:r>
            <a:r>
              <a:rPr sz="2000" kern="0" spc="-10" dirty="0">
                <a:solidFill>
                  <a:sysClr val="windowText" lastClr="000000"/>
                </a:solidFill>
                <a:latin typeface="Calibri"/>
                <a:cs typeface="Calibri"/>
              </a:rPr>
              <a:t>Office</a:t>
            </a:r>
            <a:r>
              <a:rPr sz="2000" kern="0" spc="5" dirty="0">
                <a:solidFill>
                  <a:sysClr val="windowText" lastClr="000000"/>
                </a:solidFill>
                <a:latin typeface="Calibri"/>
                <a:cs typeface="Calibri"/>
              </a:rPr>
              <a:t> </a:t>
            </a:r>
            <a:r>
              <a:rPr sz="2000" kern="0" spc="-15" dirty="0">
                <a:solidFill>
                  <a:sysClr val="windowText" lastClr="000000"/>
                </a:solidFill>
                <a:latin typeface="Calibri"/>
                <a:cs typeface="Calibri"/>
              </a:rPr>
              <a:t>Valorisation</a:t>
            </a:r>
            <a:r>
              <a:rPr sz="2000" kern="0" spc="15" dirty="0">
                <a:solidFill>
                  <a:sysClr val="windowText" lastClr="000000"/>
                </a:solidFill>
                <a:latin typeface="Calibri"/>
                <a:cs typeface="Calibri"/>
              </a:rPr>
              <a:t> </a:t>
            </a:r>
            <a:r>
              <a:rPr sz="2000" kern="0" spc="-5" dirty="0">
                <a:solidFill>
                  <a:sysClr val="windowText" lastClr="000000"/>
                </a:solidFill>
                <a:latin typeface="Calibri"/>
                <a:cs typeface="Calibri"/>
              </a:rPr>
              <a:t>of </a:t>
            </a:r>
            <a:r>
              <a:rPr sz="2000" kern="0" spc="-10" dirty="0">
                <a:solidFill>
                  <a:sysClr val="windowText" lastClr="000000"/>
                </a:solidFill>
                <a:latin typeface="Calibri"/>
                <a:cs typeface="Calibri"/>
              </a:rPr>
              <a:t>Research</a:t>
            </a:r>
            <a:r>
              <a:rPr sz="2000" kern="0" spc="10" dirty="0">
                <a:solidFill>
                  <a:sysClr val="windowText" lastClr="000000"/>
                </a:solidFill>
                <a:latin typeface="Calibri"/>
                <a:cs typeface="Calibri"/>
              </a:rPr>
              <a:t> </a:t>
            </a:r>
            <a:r>
              <a:rPr sz="2000" kern="0" spc="-15" dirty="0">
                <a:solidFill>
                  <a:sysClr val="windowText" lastClr="000000"/>
                </a:solidFill>
                <a:latin typeface="Calibri"/>
                <a:cs typeface="Calibri"/>
              </a:rPr>
              <a:t>ILO</a:t>
            </a:r>
            <a:r>
              <a:rPr sz="2000" kern="0" spc="5" dirty="0">
                <a:solidFill>
                  <a:sysClr val="windowText" lastClr="000000"/>
                </a:solidFill>
                <a:latin typeface="Calibri"/>
                <a:cs typeface="Calibri"/>
              </a:rPr>
              <a:t> </a:t>
            </a:r>
            <a:r>
              <a:rPr sz="2000" kern="0" dirty="0">
                <a:solidFill>
                  <a:sysClr val="windowText" lastClr="000000"/>
                </a:solidFill>
                <a:latin typeface="Calibri"/>
                <a:cs typeface="Calibri"/>
              </a:rPr>
              <a:t>and</a:t>
            </a:r>
            <a:r>
              <a:rPr sz="2000" kern="0" spc="5" dirty="0">
                <a:solidFill>
                  <a:sysClr val="windowText" lastClr="000000"/>
                </a:solidFill>
                <a:latin typeface="Calibri"/>
                <a:cs typeface="Calibri"/>
              </a:rPr>
              <a:t> </a:t>
            </a:r>
            <a:r>
              <a:rPr sz="2000" kern="0" spc="-5" dirty="0">
                <a:solidFill>
                  <a:sysClr val="windowText" lastClr="000000"/>
                </a:solidFill>
                <a:latin typeface="Calibri"/>
                <a:cs typeface="Calibri"/>
              </a:rPr>
              <a:t>Placement</a:t>
            </a:r>
            <a:endParaRPr sz="2000" kern="0">
              <a:solidFill>
                <a:sysClr val="windowText" lastClr="000000"/>
              </a:solidFill>
              <a:latin typeface="Calibri"/>
              <a:cs typeface="Calibri"/>
            </a:endParaRPr>
          </a:p>
          <a:p>
            <a:pPr marL="521334" marR="511809" indent="760730">
              <a:lnSpc>
                <a:spcPct val="150000"/>
              </a:lnSpc>
              <a:spcBef>
                <a:spcPts val="755"/>
              </a:spcBef>
            </a:pPr>
            <a:r>
              <a:rPr sz="1600" u="sng" kern="0" spc="-10" dirty="0">
                <a:solidFill>
                  <a:srgbClr val="0000FF"/>
                </a:solidFill>
                <a:uFill>
                  <a:solidFill>
                    <a:srgbClr val="0000FF"/>
                  </a:solidFill>
                </a:uFill>
                <a:latin typeface="Calibri"/>
                <a:cs typeface="Calibri"/>
                <a:hlinkClick r:id="rId2"/>
              </a:rPr>
              <a:t>lorenzo.compagnucci@unimc.it </a:t>
            </a:r>
            <a:r>
              <a:rPr sz="1600" kern="0" spc="-5" dirty="0">
                <a:solidFill>
                  <a:srgbClr val="0000FF"/>
                </a:solidFill>
                <a:latin typeface="Calibri"/>
                <a:cs typeface="Calibri"/>
              </a:rPr>
              <a:t> </a:t>
            </a:r>
            <a:r>
              <a:rPr sz="1600" u="sng" kern="0" spc="-5" dirty="0">
                <a:solidFill>
                  <a:srgbClr val="0000FF"/>
                </a:solidFill>
                <a:uFill>
                  <a:solidFill>
                    <a:srgbClr val="0000FF"/>
                  </a:solidFill>
                </a:uFill>
                <a:latin typeface="Calibri"/>
                <a:cs typeface="Calibri"/>
                <a:hlinkClick r:id="rId3"/>
              </a:rPr>
              <a:t>Institutional</a:t>
            </a:r>
            <a:r>
              <a:rPr sz="1600" u="sng" kern="0" spc="-25" dirty="0">
                <a:solidFill>
                  <a:srgbClr val="0000FF"/>
                </a:solidFill>
                <a:uFill>
                  <a:solidFill>
                    <a:srgbClr val="0000FF"/>
                  </a:solidFill>
                </a:uFill>
                <a:latin typeface="Calibri"/>
                <a:cs typeface="Calibri"/>
                <a:hlinkClick r:id="rId3"/>
              </a:rPr>
              <a:t> </a:t>
            </a:r>
            <a:r>
              <a:rPr sz="1600" u="sng" kern="0" spc="-10" dirty="0">
                <a:solidFill>
                  <a:srgbClr val="0000FF"/>
                </a:solidFill>
                <a:uFill>
                  <a:solidFill>
                    <a:srgbClr val="0000FF"/>
                  </a:solidFill>
                </a:uFill>
                <a:latin typeface="Calibri"/>
                <a:cs typeface="Calibri"/>
                <a:hlinkClick r:id="rId3"/>
              </a:rPr>
              <a:t>page</a:t>
            </a:r>
            <a:r>
              <a:rPr sz="1600" kern="0" spc="-15" dirty="0">
                <a:solidFill>
                  <a:srgbClr val="0000FF"/>
                </a:solidFill>
                <a:latin typeface="Calibri"/>
                <a:cs typeface="Calibri"/>
                <a:hlinkClick r:id="rId3"/>
              </a:rPr>
              <a:t> </a:t>
            </a:r>
            <a:r>
              <a:rPr sz="1600" kern="0" spc="-5" dirty="0">
                <a:solidFill>
                  <a:sysClr val="windowText" lastClr="000000"/>
                </a:solidFill>
                <a:latin typeface="Calibri"/>
                <a:cs typeface="Calibri"/>
              </a:rPr>
              <a:t>- </a:t>
            </a:r>
            <a:r>
              <a:rPr sz="1600" u="sng" kern="0" spc="-10" dirty="0">
                <a:solidFill>
                  <a:srgbClr val="0000FF"/>
                </a:solidFill>
                <a:uFill>
                  <a:solidFill>
                    <a:srgbClr val="0000FF"/>
                  </a:solidFill>
                </a:uFill>
                <a:latin typeface="Calibri"/>
                <a:cs typeface="Calibri"/>
                <a:hlinkClick r:id="rId4"/>
              </a:rPr>
              <a:t>ResearchGate</a:t>
            </a:r>
            <a:r>
              <a:rPr sz="1600" kern="0" spc="30" dirty="0">
                <a:solidFill>
                  <a:srgbClr val="0000FF"/>
                </a:solidFill>
                <a:latin typeface="Calibri"/>
                <a:cs typeface="Calibri"/>
                <a:hlinkClick r:id="rId4"/>
              </a:rPr>
              <a:t> </a:t>
            </a:r>
            <a:r>
              <a:rPr sz="1600" kern="0" spc="-5" dirty="0">
                <a:solidFill>
                  <a:sysClr val="windowText" lastClr="000000"/>
                </a:solidFill>
                <a:latin typeface="Calibri"/>
                <a:cs typeface="Calibri"/>
              </a:rPr>
              <a:t>-</a:t>
            </a:r>
            <a:r>
              <a:rPr sz="1600" kern="0" dirty="0">
                <a:solidFill>
                  <a:sysClr val="windowText" lastClr="000000"/>
                </a:solidFill>
                <a:latin typeface="Calibri"/>
                <a:cs typeface="Calibri"/>
              </a:rPr>
              <a:t> </a:t>
            </a:r>
            <a:r>
              <a:rPr sz="1600" u="sng" kern="0" spc="-5" dirty="0">
                <a:solidFill>
                  <a:srgbClr val="0000FF"/>
                </a:solidFill>
                <a:uFill>
                  <a:solidFill>
                    <a:srgbClr val="0000FF"/>
                  </a:solidFill>
                </a:uFill>
                <a:latin typeface="Calibri"/>
                <a:cs typeface="Calibri"/>
                <a:hlinkClick r:id="rId5"/>
              </a:rPr>
              <a:t>Google</a:t>
            </a:r>
            <a:r>
              <a:rPr sz="1600" u="sng" kern="0" dirty="0">
                <a:solidFill>
                  <a:srgbClr val="0000FF"/>
                </a:solidFill>
                <a:uFill>
                  <a:solidFill>
                    <a:srgbClr val="0000FF"/>
                  </a:solidFill>
                </a:uFill>
                <a:latin typeface="Calibri"/>
                <a:cs typeface="Calibri"/>
                <a:hlinkClick r:id="rId5"/>
              </a:rPr>
              <a:t> </a:t>
            </a:r>
            <a:r>
              <a:rPr sz="1600" u="sng" kern="0" spc="-10" dirty="0">
                <a:solidFill>
                  <a:srgbClr val="0000FF"/>
                </a:solidFill>
                <a:uFill>
                  <a:solidFill>
                    <a:srgbClr val="0000FF"/>
                  </a:solidFill>
                </a:uFill>
                <a:latin typeface="Calibri"/>
                <a:cs typeface="Calibri"/>
                <a:hlinkClick r:id="rId5"/>
              </a:rPr>
              <a:t>Scholar</a:t>
            </a:r>
            <a:endParaRPr sz="1600" kern="0">
              <a:solidFill>
                <a:sysClr val="windowText" lastClr="000000"/>
              </a:solidFill>
              <a:latin typeface="Calibri"/>
              <a:cs typeface="Calibri"/>
            </a:endParaRPr>
          </a:p>
        </p:txBody>
      </p:sp>
    </p:spTree>
    <p:extLst>
      <p:ext uri="{BB962C8B-B14F-4D97-AF65-F5344CB8AC3E}">
        <p14:creationId xmlns:p14="http://schemas.microsoft.com/office/powerpoint/2010/main" val="4177906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r>
              <a:rPr lang="nl-NL" sz="6500" b="1">
                <a:solidFill>
                  <a:srgbClr val="820000"/>
                </a:solidFill>
                <a:latin typeface="Garamond" panose="02020404030301010803" pitchFamily="18" charset="0"/>
              </a:rPr>
              <a:t>!</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BE" dirty="0"/>
              <a:t>INSTITUTIONAL POLICY on </a:t>
            </a:r>
            <a:r>
              <a:rPr lang="nl-NL" altLang="nl-BE" dirty="0" err="1"/>
              <a:t>societal</a:t>
            </a:r>
            <a:r>
              <a:rPr lang="nl-NL" altLang="nl-BE" dirty="0"/>
              <a:t> impact</a:t>
            </a:r>
            <a:endParaRPr lang="nl-BE" dirty="0"/>
          </a:p>
        </p:txBody>
      </p:sp>
      <p:sp>
        <p:nvSpPr>
          <p:cNvPr id="3" name="Tijdelijke aanduiding voor inhoud 2"/>
          <p:cNvSpPr>
            <a:spLocks noGrp="1"/>
          </p:cNvSpPr>
          <p:nvPr>
            <p:ph idx="1"/>
          </p:nvPr>
        </p:nvSpPr>
        <p:spPr>
          <a:xfrm>
            <a:off x="588062" y="839787"/>
            <a:ext cx="11603566" cy="4708125"/>
          </a:xfrm>
        </p:spPr>
        <p:txBody>
          <a:bodyPr>
            <a:normAutofit fontScale="92500" lnSpcReduction="20000"/>
          </a:bodyPr>
          <a:lstStyle/>
          <a:p>
            <a:r>
              <a:rPr lang="en-US" dirty="0"/>
              <a:t>Institutional </a:t>
            </a:r>
            <a:r>
              <a:rPr lang="en-US" dirty="0">
                <a:hlinkClick r:id="rId2"/>
              </a:rPr>
              <a:t>research policy plan </a:t>
            </a:r>
            <a:r>
              <a:rPr lang="en-US" dirty="0"/>
              <a:t>(2017)  </a:t>
            </a:r>
            <a:r>
              <a:rPr lang="nl-BE" dirty="0"/>
              <a:t> </a:t>
            </a:r>
          </a:p>
          <a:p>
            <a:pPr marL="918090" lvl="2" indent="0">
              <a:buNone/>
            </a:pPr>
            <a:r>
              <a:rPr lang="nl-BE" dirty="0" err="1"/>
              <a:t>Quality</a:t>
            </a:r>
            <a:r>
              <a:rPr lang="nl-BE" dirty="0"/>
              <a:t>, </a:t>
            </a:r>
            <a:r>
              <a:rPr lang="nl-BE" dirty="0" err="1"/>
              <a:t>values</a:t>
            </a:r>
            <a:r>
              <a:rPr lang="nl-BE" dirty="0"/>
              <a:t> and impact</a:t>
            </a:r>
          </a:p>
          <a:p>
            <a:r>
              <a:rPr lang="nl-BE" dirty="0" err="1"/>
              <a:t>Reinforcement</a:t>
            </a:r>
            <a:r>
              <a:rPr lang="nl-BE" dirty="0"/>
              <a:t> </a:t>
            </a:r>
            <a:r>
              <a:rPr lang="nl-BE" dirty="0" err="1"/>
              <a:t>through</a:t>
            </a:r>
            <a:r>
              <a:rPr lang="nl-BE" dirty="0"/>
              <a:t> </a:t>
            </a:r>
            <a:r>
              <a:rPr lang="en-US" dirty="0"/>
              <a:t>university's own Special Research Fund</a:t>
            </a:r>
            <a:endParaRPr lang="nl-BE" dirty="0"/>
          </a:p>
          <a:p>
            <a:r>
              <a:rPr lang="nl-BE" dirty="0" err="1"/>
              <a:t>Umbrella</a:t>
            </a:r>
            <a:r>
              <a:rPr lang="nl-BE" dirty="0"/>
              <a:t> </a:t>
            </a:r>
            <a:r>
              <a:rPr lang="nl-BE" dirty="0" err="1"/>
              <a:t>for</a:t>
            </a:r>
            <a:r>
              <a:rPr lang="nl-BE" dirty="0"/>
              <a:t> policy plan on </a:t>
            </a:r>
            <a:r>
              <a:rPr lang="nl-BE" dirty="0" err="1"/>
              <a:t>societal</a:t>
            </a:r>
            <a:r>
              <a:rPr lang="nl-BE" dirty="0"/>
              <a:t> </a:t>
            </a:r>
            <a:r>
              <a:rPr lang="nl-BE" dirty="0" err="1"/>
              <a:t>value</a:t>
            </a:r>
            <a:r>
              <a:rPr lang="nl-BE" dirty="0"/>
              <a:t> </a:t>
            </a:r>
            <a:r>
              <a:rPr lang="nl-BE" dirty="0" err="1"/>
              <a:t>creation</a:t>
            </a:r>
            <a:r>
              <a:rPr lang="nl-BE" dirty="0"/>
              <a:t> of research (2015) </a:t>
            </a:r>
            <a:r>
              <a:rPr lang="nl-BE" dirty="0" err="1"/>
              <a:t>with</a:t>
            </a:r>
            <a:r>
              <a:rPr lang="nl-BE" dirty="0"/>
              <a:t> focus on Policy, Platforms, People</a:t>
            </a:r>
          </a:p>
          <a:p>
            <a:r>
              <a:rPr lang="en-US" dirty="0"/>
              <a:t>Areas of embedded transversal research collaboration</a:t>
            </a:r>
          </a:p>
          <a:p>
            <a:pPr lvl="3"/>
            <a:r>
              <a:rPr lang="en-US" sz="2742" dirty="0"/>
              <a:t>Development cooperation (collaboration with Global South)</a:t>
            </a:r>
          </a:p>
          <a:p>
            <a:pPr lvl="3"/>
            <a:r>
              <a:rPr lang="en-US" sz="2742" dirty="0"/>
              <a:t>Business Development </a:t>
            </a:r>
            <a:r>
              <a:rPr lang="en-US" sz="2742" dirty="0" err="1"/>
              <a:t>Centres</a:t>
            </a:r>
            <a:endParaRPr lang="en-US" sz="2742" dirty="0"/>
          </a:p>
          <a:p>
            <a:pPr lvl="3"/>
            <a:r>
              <a:rPr lang="en-US" sz="2742" b="1" dirty="0"/>
              <a:t>Interdisciplinary consortia with focus on societal impact (IDC)</a:t>
            </a:r>
          </a:p>
          <a:p>
            <a:endParaRPr lang="en-US" dirty="0"/>
          </a:p>
          <a:p>
            <a:endParaRPr lang="en-US" dirty="0"/>
          </a:p>
          <a:p>
            <a:endParaRPr lang="nl-BE" dirty="0"/>
          </a:p>
        </p:txBody>
      </p:sp>
      <p:sp>
        <p:nvSpPr>
          <p:cNvPr id="4" name="Tijdelijke aanduiding voor dianummer 3"/>
          <p:cNvSpPr>
            <a:spLocks noGrp="1"/>
          </p:cNvSpPr>
          <p:nvPr>
            <p:ph type="sldNum" sz="quarter" idx="12"/>
          </p:nvPr>
        </p:nvSpPr>
        <p:spPr/>
        <p:txBody>
          <a:bodyPr/>
          <a:lstStyle/>
          <a:p>
            <a:pPr defTabSz="914289"/>
            <a:fld id="{7AE184E0-0BD4-4705-A12B-9B71DDE63301}" type="slidenum">
              <a:rPr lang="nl-BE">
                <a:latin typeface="Arial"/>
              </a:rPr>
              <a:pPr defTabSz="914289"/>
              <a:t>6</a:t>
            </a:fld>
            <a:endParaRPr lang="nl-BE" dirty="0">
              <a:latin typeface="Arial"/>
            </a:endParaRPr>
          </a:p>
        </p:txBody>
      </p:sp>
      <p:pic>
        <p:nvPicPr>
          <p:cNvPr id="5" name="Afbeelding 4"/>
          <p:cNvPicPr>
            <a:picLocks noChangeAspect="1"/>
          </p:cNvPicPr>
          <p:nvPr/>
        </p:nvPicPr>
        <p:blipFill>
          <a:blip r:embed="rId3"/>
          <a:stretch>
            <a:fillRect/>
          </a:stretch>
        </p:blipFill>
        <p:spPr>
          <a:xfrm>
            <a:off x="4296043" y="5585136"/>
            <a:ext cx="7704950" cy="1167089"/>
          </a:xfrm>
          <a:prstGeom prst="rect">
            <a:avLst/>
          </a:prstGeom>
        </p:spPr>
      </p:pic>
      <p:sp>
        <p:nvSpPr>
          <p:cNvPr id="6" name="Pijl-rechts 5"/>
          <p:cNvSpPr/>
          <p:nvPr/>
        </p:nvSpPr>
        <p:spPr>
          <a:xfrm>
            <a:off x="1109617" y="1526092"/>
            <a:ext cx="381523" cy="162501"/>
          </a:xfrm>
          <a:prstGeom prst="rightArrow">
            <a:avLst/>
          </a:prstGeom>
          <a:solidFill>
            <a:srgbClr val="0070C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defTabSz="914289"/>
            <a:endParaRPr lang="nl-BE">
              <a:solidFill>
                <a:prstClr val="black"/>
              </a:solidFill>
              <a:latin typeface="Arial"/>
            </a:endParaRPr>
          </a:p>
        </p:txBody>
      </p:sp>
    </p:spTree>
    <p:extLst>
      <p:ext uri="{BB962C8B-B14F-4D97-AF65-F5344CB8AC3E}">
        <p14:creationId xmlns:p14="http://schemas.microsoft.com/office/powerpoint/2010/main" val="14265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4049" y="177188"/>
            <a:ext cx="11400896" cy="607284"/>
          </a:xfrm>
        </p:spPr>
        <p:txBody>
          <a:bodyPr/>
          <a:lstStyle/>
          <a:p>
            <a:r>
              <a:rPr lang="nl-BE" sz="2601" dirty="0"/>
              <a:t>From SSH consortia </a:t>
            </a:r>
            <a:r>
              <a:rPr lang="nl-BE" sz="2601" dirty="0" err="1"/>
              <a:t>to</a:t>
            </a:r>
            <a:r>
              <a:rPr lang="nl-BE" sz="2601" dirty="0"/>
              <a:t> </a:t>
            </a:r>
            <a:r>
              <a:rPr lang="nl-BE" sz="2601" dirty="0" err="1"/>
              <a:t>Interdisciplinary</a:t>
            </a:r>
            <a:r>
              <a:rPr lang="nl-BE" sz="2601" dirty="0"/>
              <a:t> consortia (IDC) (1) </a:t>
            </a:r>
          </a:p>
        </p:txBody>
      </p:sp>
      <p:sp>
        <p:nvSpPr>
          <p:cNvPr id="3" name="Tijdelijke aanduiding voor inhoud 2"/>
          <p:cNvSpPr>
            <a:spLocks noGrp="1"/>
          </p:cNvSpPr>
          <p:nvPr>
            <p:ph idx="1"/>
          </p:nvPr>
        </p:nvSpPr>
        <p:spPr/>
        <p:txBody>
          <a:bodyPr>
            <a:normAutofit fontScale="85000" lnSpcReduction="10000"/>
          </a:bodyPr>
          <a:lstStyle/>
          <a:p>
            <a:pPr marL="60273" indent="0">
              <a:buNone/>
            </a:pPr>
            <a:r>
              <a:rPr lang="nl-BE" dirty="0"/>
              <a:t>Stage 1: SSH Consortia (2012) </a:t>
            </a:r>
          </a:p>
          <a:p>
            <a:pPr lvl="1"/>
            <a:r>
              <a:rPr lang="nl-BE" sz="2250" i="1" dirty="0" err="1"/>
              <a:t>Alpha</a:t>
            </a:r>
            <a:r>
              <a:rPr lang="nl-BE" sz="2250" i="1" dirty="0"/>
              <a:t> Action Plan </a:t>
            </a:r>
            <a:r>
              <a:rPr lang="en-US" sz="2250" i="1" dirty="0"/>
              <a:t>Goals: </a:t>
            </a:r>
            <a:r>
              <a:rPr lang="en-US" sz="2250" dirty="0"/>
              <a:t>better quality + better visibility / appreciation + methods and incentives (biometrics bias, higher individuality, less ‘big’ funding, smaller groups, high teaching load, societal value creation</a:t>
            </a:r>
          </a:p>
          <a:p>
            <a:pPr lvl="1"/>
            <a:r>
              <a:rPr lang="en-US" sz="2250" i="1" dirty="0"/>
              <a:t>Set-up: </a:t>
            </a:r>
            <a:r>
              <a:rPr lang="en-US" sz="2250" dirty="0"/>
              <a:t>Budget: € 4,25 million over 5 years</a:t>
            </a:r>
          </a:p>
          <a:p>
            <a:pPr lvl="1"/>
            <a:r>
              <a:rPr lang="en-US" sz="2250" i="1" dirty="0"/>
              <a:t>Focus areas: </a:t>
            </a:r>
            <a:r>
              <a:rPr lang="en-US" sz="2250" dirty="0"/>
              <a:t>research professors, sabbaticals, research evaluation, research coordinators</a:t>
            </a:r>
          </a:p>
          <a:p>
            <a:pPr lvl="1"/>
            <a:r>
              <a:rPr lang="en-US" sz="2250" dirty="0"/>
              <a:t>Clustering existing expertise among </a:t>
            </a:r>
            <a:r>
              <a:rPr lang="en-US" sz="2250" b="1" dirty="0"/>
              <a:t>5 pilot SSH consortia </a:t>
            </a:r>
            <a:r>
              <a:rPr lang="en-US" sz="2250" dirty="0"/>
              <a:t>with dedicated </a:t>
            </a:r>
            <a:r>
              <a:rPr lang="en-US" sz="2250" b="1" dirty="0"/>
              <a:t>research coordinators</a:t>
            </a:r>
            <a:r>
              <a:rPr lang="en-US" sz="2250" dirty="0"/>
              <a:t> (postdoc level with 5-year contracts) supporting:</a:t>
            </a:r>
            <a:endParaRPr lang="en-US" sz="2250" b="1" dirty="0"/>
          </a:p>
          <a:p>
            <a:pPr lvl="2"/>
            <a:r>
              <a:rPr lang="en-US" sz="2250" dirty="0"/>
              <a:t>Financial potential (both identifying funding opportunities and grant writing)</a:t>
            </a:r>
          </a:p>
          <a:p>
            <a:pPr lvl="2"/>
            <a:r>
              <a:rPr lang="en-US" sz="2250" dirty="0"/>
              <a:t>Collaboration</a:t>
            </a:r>
          </a:p>
          <a:p>
            <a:pPr lvl="2"/>
            <a:r>
              <a:rPr lang="en-US" sz="2250" dirty="0"/>
              <a:t>(Societal) value creation</a:t>
            </a:r>
          </a:p>
          <a:p>
            <a:pPr>
              <a:buFont typeface="Wingdings" panose="05000000000000000000" pitchFamily="2" charset="2"/>
              <a:buChar char="Ø"/>
            </a:pPr>
            <a:r>
              <a:rPr lang="en-US" dirty="0"/>
              <a:t> Hope to be self-sufficient  </a:t>
            </a:r>
          </a:p>
          <a:p>
            <a:pPr lvl="2">
              <a:buFont typeface="Wingdings" panose="05000000000000000000" pitchFamily="2" charset="2"/>
              <a:buChar char="Ø"/>
            </a:pPr>
            <a:r>
              <a:rPr lang="en-US" sz="1969" dirty="0"/>
              <a:t>Need for structural support </a:t>
            </a:r>
          </a:p>
          <a:p>
            <a:endParaRPr lang="nl-BE" dirty="0"/>
          </a:p>
        </p:txBody>
      </p:sp>
      <p:sp>
        <p:nvSpPr>
          <p:cNvPr id="4" name="Tijdelijke aanduiding voor dianummer 3"/>
          <p:cNvSpPr>
            <a:spLocks noGrp="1"/>
          </p:cNvSpPr>
          <p:nvPr>
            <p:ph type="sldNum" sz="quarter" idx="12"/>
          </p:nvPr>
        </p:nvSpPr>
        <p:spPr/>
        <p:txBody>
          <a:bodyPr/>
          <a:lstStyle/>
          <a:p>
            <a:pPr defTabSz="914289"/>
            <a:fld id="{7AE184E0-0BD4-4705-A12B-9B71DDE63301}" type="slidenum">
              <a:rPr lang="nl-BE">
                <a:latin typeface="Arial"/>
              </a:rPr>
              <a:pPr defTabSz="914289"/>
              <a:t>7</a:t>
            </a:fld>
            <a:endParaRPr lang="nl-BE" dirty="0">
              <a:latin typeface="Arial"/>
            </a:endParaRPr>
          </a:p>
        </p:txBody>
      </p:sp>
      <p:graphicFrame>
        <p:nvGraphicFramePr>
          <p:cNvPr id="5" name="Diagram 4"/>
          <p:cNvGraphicFramePr/>
          <p:nvPr>
            <p:extLst/>
          </p:nvPr>
        </p:nvGraphicFramePr>
        <p:xfrm>
          <a:off x="9017983" y="4038967"/>
          <a:ext cx="2966963" cy="2720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p:cNvPicPr>
            <a:picLocks noChangeAspect="1"/>
          </p:cNvPicPr>
          <p:nvPr/>
        </p:nvPicPr>
        <p:blipFill>
          <a:blip r:embed="rId8"/>
          <a:stretch>
            <a:fillRect/>
          </a:stretch>
        </p:blipFill>
        <p:spPr>
          <a:xfrm>
            <a:off x="5520001" y="4429889"/>
            <a:ext cx="587443" cy="596343"/>
          </a:xfrm>
          <a:prstGeom prst="rect">
            <a:avLst/>
          </a:prstGeom>
        </p:spPr>
      </p:pic>
      <p:pic>
        <p:nvPicPr>
          <p:cNvPr id="7" name="Afbeelding 6"/>
          <p:cNvPicPr>
            <a:picLocks noChangeAspect="1"/>
          </p:cNvPicPr>
          <p:nvPr/>
        </p:nvPicPr>
        <p:blipFill>
          <a:blip r:embed="rId9"/>
          <a:stretch>
            <a:fillRect/>
          </a:stretch>
        </p:blipFill>
        <p:spPr>
          <a:xfrm>
            <a:off x="4754611" y="5026232"/>
            <a:ext cx="407270" cy="372923"/>
          </a:xfrm>
          <a:prstGeom prst="rect">
            <a:avLst/>
          </a:prstGeom>
        </p:spPr>
      </p:pic>
    </p:spTree>
    <p:extLst>
      <p:ext uri="{BB962C8B-B14F-4D97-AF65-F5344CB8AC3E}">
        <p14:creationId xmlns:p14="http://schemas.microsoft.com/office/powerpoint/2010/main" val="363907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4049" y="177188"/>
            <a:ext cx="11236482" cy="607284"/>
          </a:xfrm>
        </p:spPr>
        <p:txBody>
          <a:bodyPr/>
          <a:lstStyle/>
          <a:p>
            <a:r>
              <a:rPr lang="nl-BE" sz="2601" dirty="0"/>
              <a:t>From SSH consortia </a:t>
            </a:r>
            <a:r>
              <a:rPr lang="nl-BE" sz="2601" dirty="0" err="1"/>
              <a:t>to</a:t>
            </a:r>
            <a:r>
              <a:rPr lang="nl-BE" sz="2601" dirty="0"/>
              <a:t> </a:t>
            </a:r>
            <a:r>
              <a:rPr lang="nl-BE" sz="2601" b="1" dirty="0" err="1"/>
              <a:t>I</a:t>
            </a:r>
            <a:r>
              <a:rPr lang="nl-BE" sz="2601" dirty="0" err="1"/>
              <a:t>nter</a:t>
            </a:r>
            <a:r>
              <a:rPr lang="nl-BE" sz="2601" b="1" dirty="0" err="1"/>
              <a:t>d</a:t>
            </a:r>
            <a:r>
              <a:rPr lang="nl-BE" sz="2601" dirty="0" err="1"/>
              <a:t>isciplinary</a:t>
            </a:r>
            <a:r>
              <a:rPr lang="nl-BE" sz="2601" dirty="0"/>
              <a:t> </a:t>
            </a:r>
            <a:r>
              <a:rPr lang="nl-BE" sz="2601" b="1" dirty="0"/>
              <a:t>c</a:t>
            </a:r>
            <a:r>
              <a:rPr lang="nl-BE" sz="2601" dirty="0"/>
              <a:t>onsortia (IDC) (2) </a:t>
            </a:r>
            <a:endParaRPr lang="nl-BE" dirty="0"/>
          </a:p>
        </p:txBody>
      </p:sp>
      <p:sp>
        <p:nvSpPr>
          <p:cNvPr id="3" name="Tijdelijke aanduiding voor inhoud 2"/>
          <p:cNvSpPr>
            <a:spLocks noGrp="1"/>
          </p:cNvSpPr>
          <p:nvPr>
            <p:ph idx="1"/>
          </p:nvPr>
        </p:nvSpPr>
        <p:spPr>
          <a:xfrm>
            <a:off x="588062" y="839787"/>
            <a:ext cx="11038764" cy="5111507"/>
          </a:xfrm>
        </p:spPr>
        <p:txBody>
          <a:bodyPr>
            <a:normAutofit fontScale="62500" lnSpcReduction="20000"/>
          </a:bodyPr>
          <a:lstStyle/>
          <a:p>
            <a:pPr marL="60273" indent="0">
              <a:buNone/>
            </a:pPr>
            <a:r>
              <a:rPr lang="en-US" sz="4640" dirty="0"/>
              <a:t>STAGE 2 – IDC Consortia (2018)</a:t>
            </a:r>
          </a:p>
          <a:p>
            <a:pPr lvl="1"/>
            <a:r>
              <a:rPr lang="en-US" sz="3586" dirty="0"/>
              <a:t>5 SSH consortia becoming 4 IDC’s  </a:t>
            </a:r>
          </a:p>
          <a:p>
            <a:pPr lvl="1"/>
            <a:r>
              <a:rPr lang="en-US" sz="3586" dirty="0"/>
              <a:t>University wide open call for 6 IDC’s</a:t>
            </a:r>
          </a:p>
          <a:p>
            <a:pPr lvl="2"/>
            <a:r>
              <a:rPr lang="en-US" sz="3586" dirty="0" err="1"/>
              <a:t>Organisation</a:t>
            </a:r>
            <a:r>
              <a:rPr lang="en-US" sz="3586" dirty="0"/>
              <a:t>, </a:t>
            </a:r>
            <a:r>
              <a:rPr lang="en-US" sz="3586" dirty="0" err="1"/>
              <a:t>Interdisciplinarity</a:t>
            </a:r>
            <a:r>
              <a:rPr lang="en-US" sz="3586" dirty="0"/>
              <a:t>, Impact: impact plan with impact pathways</a:t>
            </a:r>
          </a:p>
          <a:p>
            <a:pPr lvl="1"/>
            <a:r>
              <a:rPr lang="en-US" sz="3586" dirty="0"/>
              <a:t>Assessment procedure</a:t>
            </a:r>
          </a:p>
          <a:p>
            <a:pPr lvl="2"/>
            <a:r>
              <a:rPr lang="en-US" sz="3586" dirty="0"/>
              <a:t>Assessment panel with representatives of Research Council and civil society</a:t>
            </a:r>
          </a:p>
          <a:p>
            <a:pPr lvl="1"/>
            <a:r>
              <a:rPr lang="en-US" sz="3586" dirty="0"/>
              <a:t>New career model </a:t>
            </a:r>
            <a:r>
              <a:rPr lang="en-US" sz="3586" b="1" dirty="0"/>
              <a:t>“IDC-Coordinator”</a:t>
            </a:r>
          </a:p>
          <a:p>
            <a:pPr lvl="2"/>
            <a:r>
              <a:rPr lang="en-US" sz="3586" dirty="0"/>
              <a:t>Postdoctoral level</a:t>
            </a:r>
          </a:p>
          <a:p>
            <a:pPr lvl="2"/>
            <a:r>
              <a:rPr lang="en-US" sz="3586" dirty="0"/>
              <a:t>Same salary scales and evaluation procedures as professors, but contractual</a:t>
            </a:r>
          </a:p>
          <a:p>
            <a:pPr lvl="2"/>
            <a:r>
              <a:rPr lang="en-US" sz="3586" dirty="0"/>
              <a:t>Specific job description with indicators for development</a:t>
            </a:r>
          </a:p>
          <a:p>
            <a:pPr lvl="2"/>
            <a:r>
              <a:rPr lang="en-US" sz="3586" dirty="0"/>
              <a:t>Open-ended contract</a:t>
            </a:r>
          </a:p>
          <a:p>
            <a:pPr lvl="2"/>
            <a:r>
              <a:rPr lang="en-US" sz="3586" dirty="0"/>
              <a:t>Administratively embedded in faculty and department structure</a:t>
            </a:r>
          </a:p>
          <a:p>
            <a:pPr lvl="1"/>
            <a:r>
              <a:rPr lang="en-US" sz="3586" i="1" dirty="0"/>
              <a:t>Topics: </a:t>
            </a:r>
            <a:r>
              <a:rPr lang="en-US" sz="3586" dirty="0"/>
              <a:t>Medieval History, Mental Health, Global Studies, Crime &amp; Security, Aging, Sustainability of City &amp; University, Human Rights, Migration, Work, Digitization</a:t>
            </a:r>
          </a:p>
          <a:p>
            <a:pPr lvl="1"/>
            <a:endParaRPr lang="en-US" sz="3586" dirty="0"/>
          </a:p>
        </p:txBody>
      </p:sp>
      <p:sp>
        <p:nvSpPr>
          <p:cNvPr id="4" name="Tijdelijke aanduiding voor dianummer 3"/>
          <p:cNvSpPr>
            <a:spLocks noGrp="1"/>
          </p:cNvSpPr>
          <p:nvPr>
            <p:ph type="sldNum" sz="quarter" idx="12"/>
          </p:nvPr>
        </p:nvSpPr>
        <p:spPr/>
        <p:txBody>
          <a:bodyPr/>
          <a:lstStyle/>
          <a:p>
            <a:pPr defTabSz="914289"/>
            <a:fld id="{7AE184E0-0BD4-4705-A12B-9B71DDE63301}" type="slidenum">
              <a:rPr lang="nl-BE">
                <a:latin typeface="Arial"/>
              </a:rPr>
              <a:pPr defTabSz="914289"/>
              <a:t>8</a:t>
            </a:fld>
            <a:endParaRPr lang="nl-BE" dirty="0">
              <a:latin typeface="Arial"/>
            </a:endParaRPr>
          </a:p>
        </p:txBody>
      </p:sp>
    </p:spTree>
    <p:extLst>
      <p:ext uri="{BB962C8B-B14F-4D97-AF65-F5344CB8AC3E}">
        <p14:creationId xmlns:p14="http://schemas.microsoft.com/office/powerpoint/2010/main" val="226394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defTabSz="914289"/>
            <a:fld id="{7AE184E0-0BD4-4705-A12B-9B71DDE63301}" type="slidenum">
              <a:rPr lang="en-GB">
                <a:latin typeface="Arial"/>
              </a:rPr>
              <a:pPr defTabSz="914289"/>
              <a:t>9</a:t>
            </a:fld>
            <a:endParaRPr lang="en-GB" dirty="0">
              <a:latin typeface="Arial"/>
            </a:endParaRPr>
          </a:p>
        </p:txBody>
      </p:sp>
      <p:sp>
        <p:nvSpPr>
          <p:cNvPr id="5" name="Tijdelijke aanduiding voor inhoud 3"/>
          <p:cNvSpPr txBox="1">
            <a:spLocks/>
          </p:cNvSpPr>
          <p:nvPr/>
        </p:nvSpPr>
        <p:spPr>
          <a:xfrm>
            <a:off x="596948" y="375313"/>
            <a:ext cx="11546537" cy="945233"/>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19886" indent="-245558" defTabSz="914289">
              <a:lnSpc>
                <a:spcPct val="130000"/>
              </a:lnSpc>
              <a:buNone/>
            </a:pPr>
            <a:r>
              <a:rPr lang="en-US" sz="3094" dirty="0">
                <a:solidFill>
                  <a:srgbClr val="1E64C8"/>
                </a:solidFill>
                <a:latin typeface="UGent Panno Text" panose="02000506040000040003" pitchFamily="2" charset="0"/>
                <a:ea typeface="Ebrima" panose="02000000000000000000" pitchFamily="2" charset="0"/>
                <a:cs typeface="Ebrima" panose="02000000000000000000" pitchFamily="2" charset="0"/>
                <a:sym typeface="Wingdings" pitchFamily="2" charset="2"/>
              </a:rPr>
              <a:t>10 Interdisciplinary research consortia with focus on societal impact (IDC)</a:t>
            </a: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8478" y="1352625"/>
            <a:ext cx="4169048" cy="1326516"/>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205" y="1484522"/>
            <a:ext cx="3951155" cy="919348"/>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90" y="3450055"/>
            <a:ext cx="4031754" cy="1607344"/>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33" y="5143821"/>
            <a:ext cx="1626026" cy="1626026"/>
          </a:xfrm>
          <a:prstGeom prst="rect">
            <a:avLst/>
          </a:prstGeom>
        </p:spPr>
      </p:pic>
      <p:pic>
        <p:nvPicPr>
          <p:cNvPr id="2050" name="Picture 2" descr="Human Rights Cent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6551" y="2785794"/>
            <a:ext cx="2259394" cy="10168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estadsacademie.be/wp-content/uploads/2017/10/beeld-algemeen2-copy-512x36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965" y="4130563"/>
            <a:ext cx="3429000" cy="244450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8"/>
          <a:stretch>
            <a:fillRect/>
          </a:stretch>
        </p:blipFill>
        <p:spPr>
          <a:xfrm>
            <a:off x="4516551" y="4010969"/>
            <a:ext cx="455414" cy="1232297"/>
          </a:xfrm>
          <a:prstGeom prst="rect">
            <a:avLst/>
          </a:prstGeom>
        </p:spPr>
      </p:pic>
      <p:pic>
        <p:nvPicPr>
          <p:cNvPr id="11" name="Afbeelding 10"/>
          <p:cNvPicPr>
            <a:picLocks noChangeAspect="1"/>
          </p:cNvPicPr>
          <p:nvPr/>
        </p:nvPicPr>
        <p:blipFill>
          <a:blip r:embed="rId9"/>
          <a:stretch>
            <a:fillRect/>
          </a:stretch>
        </p:blipFill>
        <p:spPr>
          <a:xfrm rot="168773">
            <a:off x="6682147" y="5066098"/>
            <a:ext cx="468809" cy="1781473"/>
          </a:xfrm>
          <a:prstGeom prst="rect">
            <a:avLst/>
          </a:prstGeom>
        </p:spPr>
      </p:pic>
      <p:pic>
        <p:nvPicPr>
          <p:cNvPr id="10" name="Afbeelding 9"/>
          <p:cNvPicPr>
            <a:picLocks noChangeAspect="1"/>
          </p:cNvPicPr>
          <p:nvPr/>
        </p:nvPicPr>
        <p:blipFill>
          <a:blip r:embed="rId10"/>
          <a:stretch>
            <a:fillRect/>
          </a:stretch>
        </p:blipFill>
        <p:spPr>
          <a:xfrm>
            <a:off x="2068081" y="5912118"/>
            <a:ext cx="2429631" cy="585186"/>
          </a:xfrm>
          <a:prstGeom prst="rect">
            <a:avLst/>
          </a:prstGeom>
        </p:spPr>
      </p:pic>
      <p:pic>
        <p:nvPicPr>
          <p:cNvPr id="1026" name="Picture 2" descr="https://gray.be/user/pages/01.home/01._ghent-university-research-for-aging-young/GRAY_beeldmerk.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4387" y="2481756"/>
            <a:ext cx="1863764" cy="18482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12"/>
          <a:stretch>
            <a:fillRect/>
          </a:stretch>
        </p:blipFill>
        <p:spPr>
          <a:xfrm>
            <a:off x="8338740" y="3652665"/>
            <a:ext cx="3308449" cy="716607"/>
          </a:xfrm>
          <a:prstGeom prst="rect">
            <a:avLst/>
          </a:prstGeom>
        </p:spPr>
      </p:pic>
      <p:pic>
        <p:nvPicPr>
          <p:cNvPr id="12" name="Afbeelding 11"/>
          <p:cNvPicPr>
            <a:picLocks noChangeAspect="1"/>
          </p:cNvPicPr>
          <p:nvPr/>
        </p:nvPicPr>
        <p:blipFill>
          <a:blip r:embed="rId13"/>
          <a:stretch>
            <a:fillRect/>
          </a:stretch>
        </p:blipFill>
        <p:spPr>
          <a:xfrm>
            <a:off x="544893" y="1095602"/>
            <a:ext cx="2049363" cy="1968996"/>
          </a:xfrm>
          <a:prstGeom prst="rect">
            <a:avLst/>
          </a:prstGeom>
        </p:spPr>
      </p:pic>
      <p:pic>
        <p:nvPicPr>
          <p:cNvPr id="13" name="Afbeelding 12"/>
          <p:cNvPicPr>
            <a:picLocks noChangeAspect="1"/>
          </p:cNvPicPr>
          <p:nvPr/>
        </p:nvPicPr>
        <p:blipFill>
          <a:blip r:embed="rId14"/>
          <a:stretch>
            <a:fillRect/>
          </a:stretch>
        </p:blipFill>
        <p:spPr>
          <a:xfrm>
            <a:off x="596948" y="2747698"/>
            <a:ext cx="977865" cy="316901"/>
          </a:xfrm>
          <a:prstGeom prst="rect">
            <a:avLst/>
          </a:prstGeom>
        </p:spPr>
      </p:pic>
      <p:pic>
        <p:nvPicPr>
          <p:cNvPr id="15" name="Afbeelding 14"/>
          <p:cNvPicPr>
            <a:picLocks noChangeAspect="1"/>
          </p:cNvPicPr>
          <p:nvPr/>
        </p:nvPicPr>
        <p:blipFill>
          <a:blip r:embed="rId15"/>
          <a:stretch>
            <a:fillRect/>
          </a:stretch>
        </p:blipFill>
        <p:spPr>
          <a:xfrm>
            <a:off x="7668638" y="4769824"/>
            <a:ext cx="1986986" cy="943461"/>
          </a:xfrm>
          <a:prstGeom prst="rect">
            <a:avLst/>
          </a:prstGeom>
        </p:spPr>
      </p:pic>
      <p:sp>
        <p:nvSpPr>
          <p:cNvPr id="14" name="Rechthoek 13"/>
          <p:cNvSpPr/>
          <p:nvPr/>
        </p:nvSpPr>
        <p:spPr>
          <a:xfrm>
            <a:off x="7352358" y="6019589"/>
            <a:ext cx="4955675" cy="265457"/>
          </a:xfrm>
          <a:prstGeom prst="rect">
            <a:avLst/>
          </a:prstGeom>
        </p:spPr>
        <p:txBody>
          <a:bodyPr wrap="square">
            <a:spAutoFit/>
          </a:bodyPr>
          <a:lstStyle/>
          <a:p>
            <a:pPr defTabSz="914289"/>
            <a:r>
              <a:rPr lang="nl-BE" sz="1125" dirty="0">
                <a:solidFill>
                  <a:prstClr val="black"/>
                </a:solidFill>
                <a:latin typeface="Arial"/>
                <a:hlinkClick r:id="rId16"/>
              </a:rPr>
              <a:t>https://www.ugent.be/en/research/science-society/idc/overview.htm</a:t>
            </a:r>
            <a:r>
              <a:rPr lang="nl-BE" sz="1125" dirty="0">
                <a:solidFill>
                  <a:prstClr val="black"/>
                </a:solidFill>
                <a:latin typeface="Arial"/>
              </a:rPr>
              <a:t> </a:t>
            </a:r>
          </a:p>
        </p:txBody>
      </p:sp>
    </p:spTree>
    <p:extLst>
      <p:ext uri="{BB962C8B-B14F-4D97-AF65-F5344CB8AC3E}">
        <p14:creationId xmlns:p14="http://schemas.microsoft.com/office/powerpoint/2010/main" val="218020769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_UGent_RE_NL">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owerPoint_UGent_NL_RE.potx" id="{019D5757-7736-4469-BFE8-B64D11A5BC56}" vid="{5E23D7FA-C248-4D1A-9290-35958943565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Enhancing Inclusive Economic Growth</Template>
  <TotalTime>90</TotalTime>
  <Words>4351</Words>
  <Application>Microsoft Office PowerPoint</Application>
  <PresentationFormat>Widescreen</PresentationFormat>
  <Paragraphs>476</Paragraphs>
  <Slides>51</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51</vt:i4>
      </vt:variant>
    </vt:vector>
  </HeadingPairs>
  <TitlesOfParts>
    <vt:vector size="67" baseType="lpstr">
      <vt:lpstr>Arial</vt:lpstr>
      <vt:lpstr>Calibri</vt:lpstr>
      <vt:lpstr>Calibri Light</vt:lpstr>
      <vt:lpstr>Courier New</vt:lpstr>
      <vt:lpstr>Ebrima</vt:lpstr>
      <vt:lpstr>Garamond</vt:lpstr>
      <vt:lpstr>Symbol</vt:lpstr>
      <vt:lpstr>Times New Roman</vt:lpstr>
      <vt:lpstr>Trebuchet MS</vt:lpstr>
      <vt:lpstr>UGent Panno Text</vt:lpstr>
      <vt:lpstr>UGent Panno Text Medium</vt:lpstr>
      <vt:lpstr>Wingdings</vt:lpstr>
      <vt:lpstr>Kantoorthema</vt:lpstr>
      <vt:lpstr>PowerPoint_UGent_RE_NL</vt:lpstr>
      <vt:lpstr>Office Theme</vt:lpstr>
      <vt:lpstr>1_Office Theme</vt:lpstr>
      <vt:lpstr>PowerPoint Presentation</vt:lpstr>
      <vt:lpstr>PowerPoint Presentation</vt:lpstr>
      <vt:lpstr>PowerPoint Presentation</vt:lpstr>
      <vt:lpstr>Developing and embedding transversal SSH-lead interdisciplinary structures to stimulate and support societal impact creation</vt:lpstr>
      <vt:lpstr>PowerPoint Presentation</vt:lpstr>
      <vt:lpstr>INSTITUTIONAL POLICY on societal impact</vt:lpstr>
      <vt:lpstr>From SSH consortia to Interdisciplinary consortia (IDC) (1) </vt:lpstr>
      <vt:lpstr>From SSH consortia to Interdisciplinary consortia (IDC) (2) </vt:lpstr>
      <vt:lpstr>PowerPoint Presentation</vt:lpstr>
      <vt:lpstr>Some Characteristics </vt:lpstr>
      <vt:lpstr>Embedding-Challenges</vt:lpstr>
      <vt:lpstr>more potential</vt:lpstr>
      <vt:lpstr>PowerPoint Presentation</vt:lpstr>
      <vt:lpstr>Dr Noël Klima IDC Crime, Criminology &amp; Criminal Policy   noel.klima@ugent.be +32 9 264 67 32    https://www.ugent.be/crime/en   https://crimeatugent.com/    </vt:lpstr>
      <vt:lpstr>PowerPoint Presentation</vt:lpstr>
      <vt:lpstr>AESIS conference</vt:lpstr>
      <vt:lpstr>Introduction</vt:lpstr>
      <vt:lpstr>History of Impact in the UK</vt:lpstr>
      <vt:lpstr>Research Excellence Framework (REF) in United Kingdom</vt:lpstr>
      <vt:lpstr>PowerPoint Presentation</vt:lpstr>
      <vt:lpstr>Impact of this case study:</vt:lpstr>
      <vt:lpstr>National Funder strategies:  transforming the science  eco-system (UK)</vt:lpstr>
      <vt:lpstr>Lithuania progress strategy  “Lithuania 2030”</vt:lpstr>
      <vt:lpstr>Research Assessment Exercice (RAE):</vt:lpstr>
      <vt:lpstr>RAE: Societal and Econonic impact</vt:lpstr>
      <vt:lpstr>National &amp; Funder strategies:  transforming the science eco-system  (Lithuania)</vt:lpstr>
      <vt:lpstr>International Funder  strategies: transforming  the science eco-system  (EU)</vt:lpstr>
      <vt:lpstr>How can we integrate impact in the  institutional strategy to support a mandate  for societal wellbeing?</vt:lpstr>
      <vt:lpstr>Culture</vt:lpstr>
      <vt:lpstr>RAAAP-2: Impact: National &amp; Institutional</vt:lpstr>
      <vt:lpstr>The strategies should no act on their own, the change of the eco-system should be a  collaborative effort.</vt:lpstr>
      <vt:lpstr>Thank you!</vt:lpstr>
      <vt:lpstr>PowerPoint Presentation</vt:lpstr>
      <vt:lpstr>The University of Macerata:  SSHs, Third Mission and  Entrepreneurship Education</vt:lpstr>
      <vt:lpstr>The University of Macerata</vt:lpstr>
      <vt:lpstr>Marche Region and Macerata</vt:lpstr>
      <vt:lpstr>Marche Region and Macerata</vt:lpstr>
      <vt:lpstr>The Third Mission of the University</vt:lpstr>
      <vt:lpstr>The strategy of the University of Macerata</vt:lpstr>
      <vt:lpstr>Humanism to support  innovation</vt:lpstr>
      <vt:lpstr>The strategy of the University of Macerata</vt:lpstr>
      <vt:lpstr>Laboratory for Humanism, Creativity and Innovation</vt:lpstr>
      <vt:lpstr>LUCI</vt:lpstr>
      <vt:lpstr>LUCI</vt:lpstr>
      <vt:lpstr>LUCI</vt:lpstr>
      <vt:lpstr>LUCI</vt:lpstr>
      <vt:lpstr>Culture and Creativity Club</vt:lpstr>
      <vt:lpstr>Culture and Creativity Club</vt:lpstr>
      <vt:lpstr>Culture and Creativity Club</vt:lpstr>
      <vt:lpstr>Thank you for your 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Caterina Tognoni</cp:lastModifiedBy>
  <cp:revision>13</cp:revision>
  <dcterms:created xsi:type="dcterms:W3CDTF">2021-06-29T08:45:31Z</dcterms:created>
  <dcterms:modified xsi:type="dcterms:W3CDTF">2021-10-19T07:17:11Z</dcterms:modified>
</cp:coreProperties>
</file>